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0" r:id="rId2"/>
    <p:sldId id="279" r:id="rId3"/>
    <p:sldId id="273" r:id="rId4"/>
    <p:sldId id="274" r:id="rId5"/>
    <p:sldId id="275"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6" r:id="rId21"/>
    <p:sldId id="277" r:id="rId22"/>
    <p:sldId id="272"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6D11"/>
    <a:srgbClr val="E7A521"/>
    <a:srgbClr val="CF9217"/>
    <a:srgbClr val="ECB7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94660"/>
  </p:normalViewPr>
  <p:slideViewPr>
    <p:cSldViewPr>
      <p:cViewPr>
        <p:scale>
          <a:sx n="80" d="100"/>
          <a:sy n="80" d="100"/>
        </p:scale>
        <p:origin x="-1531" y="-14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D3E3568-E38E-4CBA-A826-2EAEA4F13C9B}" type="datetimeFigureOut">
              <a:rPr lang="uk-UA"/>
              <a:pPr>
                <a:defRPr/>
              </a:pPr>
              <a:t>06.02.2022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uk-UA"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798BE79-E522-41D1-98AC-EBCC8B886B9B}" type="slidenum">
              <a:rPr lang="uk-UA"/>
              <a:pPr>
                <a:defRPr/>
              </a:pPr>
              <a:t>‹#›</a:t>
            </a:fld>
            <a:endParaRPr lang="uk-UA"/>
          </a:p>
        </p:txBody>
      </p:sp>
    </p:spTree>
    <p:extLst>
      <p:ext uri="{BB962C8B-B14F-4D97-AF65-F5344CB8AC3E}">
        <p14:creationId xmlns:p14="http://schemas.microsoft.com/office/powerpoint/2010/main" val="570257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p:spPr>
      </p:sp>
      <p:sp>
        <p:nvSpPr>
          <p:cNvPr id="256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smtClean="0"/>
          </a:p>
        </p:txBody>
      </p:sp>
      <p:sp>
        <p:nvSpPr>
          <p:cNvPr id="2458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4173FD-771E-4E4A-9825-E36264C4086F}" type="slidenum">
              <a:rPr lang="uk-UA" smtClean="0"/>
              <a:pPr fontAlgn="base">
                <a:spcBef>
                  <a:spcPct val="0"/>
                </a:spcBef>
                <a:spcAft>
                  <a:spcPct val="0"/>
                </a:spcAft>
                <a:defRPr/>
              </a:pPr>
              <a:t>8</a:t>
            </a:fld>
            <a:endParaRPr lang="uk-U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p:spPr>
      </p:sp>
      <p:sp>
        <p:nvSpPr>
          <p:cNvPr id="266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smtClean="0"/>
          </a:p>
        </p:txBody>
      </p:sp>
      <p:sp>
        <p:nvSpPr>
          <p:cNvPr id="2560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E9F316-D6CC-497B-962C-A9F238DE7A27}" type="slidenum">
              <a:rPr lang="uk-UA" smtClean="0"/>
              <a:pPr fontAlgn="base">
                <a:spcBef>
                  <a:spcPct val="0"/>
                </a:spcBef>
                <a:spcAft>
                  <a:spcPct val="0"/>
                </a:spcAft>
                <a:defRPr/>
              </a:pPr>
              <a:t>10</a:t>
            </a:fld>
            <a:endParaRPr lang="uk-U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p:spPr>
      </p:sp>
      <p:sp>
        <p:nvSpPr>
          <p:cNvPr id="2765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smtClean="0"/>
          </a:p>
        </p:txBody>
      </p:sp>
      <p:sp>
        <p:nvSpPr>
          <p:cNvPr id="2662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FC8072-8214-4FFA-BDA1-C4BC3BEBEBBA}" type="slidenum">
              <a:rPr lang="uk-UA" smtClean="0"/>
              <a:pPr fontAlgn="base">
                <a:spcBef>
                  <a:spcPct val="0"/>
                </a:spcBef>
                <a:spcAft>
                  <a:spcPct val="0"/>
                </a:spcAft>
                <a:defRPr/>
              </a:pPr>
              <a:t>12</a:t>
            </a:fld>
            <a:endParaRPr lang="uk-U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p:spPr>
      </p:sp>
      <p:sp>
        <p:nvSpPr>
          <p:cNvPr id="286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smtClean="0"/>
          </a:p>
        </p:txBody>
      </p:sp>
      <p:sp>
        <p:nvSpPr>
          <p:cNvPr id="2765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123F54-31B9-4257-A208-09F8ECE36109}" type="slidenum">
              <a:rPr lang="uk-UA" smtClean="0"/>
              <a:pPr fontAlgn="base">
                <a:spcBef>
                  <a:spcPct val="0"/>
                </a:spcBef>
                <a:spcAft>
                  <a:spcPct val="0"/>
                </a:spcAft>
                <a:defRPr/>
              </a:pPr>
              <a:t>14</a:t>
            </a:fld>
            <a:endParaRPr lang="uk-U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p:spPr>
      </p:sp>
      <p:sp>
        <p:nvSpPr>
          <p:cNvPr id="296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smtClean="0"/>
          </a:p>
        </p:txBody>
      </p:sp>
      <p:sp>
        <p:nvSpPr>
          <p:cNvPr id="2867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B8F257-E890-4827-BCF1-D3BB378BA41F}" type="slidenum">
              <a:rPr lang="uk-UA" smtClean="0"/>
              <a:pPr fontAlgn="base">
                <a:spcBef>
                  <a:spcPct val="0"/>
                </a:spcBef>
                <a:spcAft>
                  <a:spcPct val="0"/>
                </a:spcAft>
                <a:defRPr/>
              </a:pPr>
              <a:t>16</a:t>
            </a:fld>
            <a:endParaRPr lang="uk-U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smtClean="0"/>
          </a:p>
        </p:txBody>
      </p:sp>
      <p:sp>
        <p:nvSpPr>
          <p:cNvPr id="2970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693AED-3A6C-4BC5-89A7-E94BF5C82CDE}" type="slidenum">
              <a:rPr lang="uk-UA" smtClean="0"/>
              <a:pPr fontAlgn="base">
                <a:spcBef>
                  <a:spcPct val="0"/>
                </a:spcBef>
                <a:spcAft>
                  <a:spcPct val="0"/>
                </a:spcAft>
                <a:defRPr/>
              </a:pPr>
              <a:t>18</a:t>
            </a:fld>
            <a:endParaRPr lang="uk-U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p:spPr>
      </p:sp>
      <p:sp>
        <p:nvSpPr>
          <p:cNvPr id="317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smtClean="0"/>
          </a:p>
        </p:txBody>
      </p:sp>
      <p:sp>
        <p:nvSpPr>
          <p:cNvPr id="307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3DFDA0-78F3-46DB-9704-2C248FADCB96}" type="slidenum">
              <a:rPr lang="uk-UA" smtClean="0"/>
              <a:pPr fontAlgn="base">
                <a:spcBef>
                  <a:spcPct val="0"/>
                </a:spcBef>
                <a:spcAft>
                  <a:spcPct val="0"/>
                </a:spcAft>
                <a:defRPr/>
              </a:pPr>
              <a:t>20</a:t>
            </a:fld>
            <a:endParaRPr lang="uk-U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D361CD4-1077-49C4-BEF3-EE7976254D5A}" type="datetimeFigureOut">
              <a:rPr lang="ru-RU"/>
              <a:pPr>
                <a:defRPr/>
              </a:pPr>
              <a:t>06.02.2022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E50BB8A-2D23-4E92-BBD3-DF0DCC2AC72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B4E9C78-4ADA-420E-8166-90D21F665E14}" type="datetimeFigureOut">
              <a:rPr lang="ru-RU"/>
              <a:pPr>
                <a:defRPr/>
              </a:pPr>
              <a:t>06.02.2022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6BD2DC0-3BDA-413D-A3F3-99F9329B075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C11488B-FD7F-4057-AAC8-0A5B27BE2B3D}" type="datetimeFigureOut">
              <a:rPr lang="ru-RU"/>
              <a:pPr>
                <a:defRPr/>
              </a:pPr>
              <a:t>06.02.2022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88DF393-7B43-4093-A93F-29A021A7895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71E937F-8822-48BF-811E-3B2D124C943E}" type="datetimeFigureOut">
              <a:rPr lang="ru-RU"/>
              <a:pPr>
                <a:defRPr/>
              </a:pPr>
              <a:t>06.02.2022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1179754-A239-4620-998F-87435BBFDCD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5F795DF-DD6D-429E-AE61-E444F9749F45}" type="datetimeFigureOut">
              <a:rPr lang="ru-RU"/>
              <a:pPr>
                <a:defRPr/>
              </a:pPr>
              <a:t>06.02.2022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AF25A07-6C11-493B-AEB0-9F6BDB28300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6D0E14C-D2FA-4DC6-8170-45C4A15AC8EE}" type="datetimeFigureOut">
              <a:rPr lang="ru-RU"/>
              <a:pPr>
                <a:defRPr/>
              </a:pPr>
              <a:t>06.02.2022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CC51D66-5BB1-492A-8C60-93D048A47E2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7F1FD9A-8BCB-4451-A27B-BF4AD2848B07}" type="datetimeFigureOut">
              <a:rPr lang="ru-RU"/>
              <a:pPr>
                <a:defRPr/>
              </a:pPr>
              <a:t>06.02.2022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EFFDAEF-29CC-4028-88C6-B78E59218CC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52E157C-ECA1-41EC-A435-38A6E8B2957E}" type="datetimeFigureOut">
              <a:rPr lang="ru-RU"/>
              <a:pPr>
                <a:defRPr/>
              </a:pPr>
              <a:t>06.02.2022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F2D4C4F-5B1E-4E52-9610-448AA8A658B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79C1BEA-2C4F-4426-AFE0-E793356CDA0D}" type="datetimeFigureOut">
              <a:rPr lang="ru-RU"/>
              <a:pPr>
                <a:defRPr/>
              </a:pPr>
              <a:t>06.02.2022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431405E-3883-4127-893F-99183991D2B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200E7BD-4154-42E7-84BF-74FA26B85736}" type="datetimeFigureOut">
              <a:rPr lang="ru-RU"/>
              <a:pPr>
                <a:defRPr/>
              </a:pPr>
              <a:t>06.02.2022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E198459-CF6D-4DEE-BC58-9C5B48587BD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61D8D63-8DD5-4643-9590-3EE7AE1BCF8B}" type="datetimeFigureOut">
              <a:rPr lang="ru-RU"/>
              <a:pPr>
                <a:defRPr/>
              </a:pPr>
              <a:t>06.02.2022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4A295C3-31BE-4BB3-888A-E2D340F7C1F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F1821D-FA55-4ED6-A6A8-FE6C336EF892}" type="datetimeFigureOut">
              <a:rPr lang="ru-RU"/>
              <a:pPr>
                <a:defRPr/>
              </a:pPr>
              <a:t>06.02.2022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BFD9A80-3BAD-4CF3-9A9C-946463E5F09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Констр.одягу з різн. матер\Презентація КОКО ШАНЕЛЬ\Картинки презентації Коко Шанель\Новый рисунок.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1143000" y="1785938"/>
            <a:ext cx="6858000" cy="1200329"/>
          </a:xfrm>
          <a:prstGeom prst="rect">
            <a:avLst/>
          </a:prstGeom>
          <a:noFill/>
        </p:spPr>
        <p:txBody>
          <a:bodyPr>
            <a:spAutoFit/>
          </a:bodyPr>
          <a:lstStyle/>
          <a:p>
            <a:pPr algn="ctr">
              <a:defRPr/>
            </a:pPr>
            <a:r>
              <a:rPr lang="uk-UA" sz="5400" b="1" dirty="0" smtClean="0">
                <a:solidFill>
                  <a:srgbClr val="9B6D11"/>
                </a:solidFill>
                <a:latin typeface="+mj-lt"/>
              </a:rPr>
              <a:t>Костюм  </a:t>
            </a:r>
            <a:r>
              <a:rPr lang="en-US" sz="5400" b="1" dirty="0" smtClean="0">
                <a:solidFill>
                  <a:srgbClr val="9B6D11"/>
                </a:solidFill>
                <a:latin typeface="+mj-lt"/>
              </a:rPr>
              <a:t>XX </a:t>
            </a:r>
            <a:r>
              <a:rPr lang="uk-UA" sz="5400" b="1" dirty="0" smtClean="0">
                <a:solidFill>
                  <a:srgbClr val="9B6D11"/>
                </a:solidFill>
                <a:latin typeface="+mj-lt"/>
              </a:rPr>
              <a:t>сторіччя</a:t>
            </a:r>
            <a:endParaRPr lang="uk-UA" sz="5400" dirty="0">
              <a:latin typeface="+mj-lt"/>
            </a:endParaRPr>
          </a:p>
          <a:p>
            <a:pPr>
              <a:defRPr/>
            </a:pPr>
            <a:endParaRPr lang="ru-RU"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Содержимое 3" descr="18250819.png"/>
          <p:cNvPicPr>
            <a:picLocks noGrp="1" noChangeAspect="1"/>
          </p:cNvPicPr>
          <p:nvPr>
            <p:ph idx="1"/>
          </p:nvPr>
        </p:nvPicPr>
        <p:blipFill>
          <a:blip r:embed="rId3" cstate="print"/>
          <a:srcRect/>
          <a:stretch>
            <a:fillRect/>
          </a:stretch>
        </p:blipFill>
        <p:spPr>
          <a:xfrm>
            <a:off x="0" y="0"/>
            <a:ext cx="9144000" cy="6858000"/>
          </a:xfrm>
        </p:spPr>
      </p:pic>
      <p:sp>
        <p:nvSpPr>
          <p:cNvPr id="11267" name="Заголовок 1"/>
          <p:cNvSpPr>
            <a:spLocks noGrp="1"/>
          </p:cNvSpPr>
          <p:nvPr>
            <p:ph type="title"/>
          </p:nvPr>
        </p:nvSpPr>
        <p:spPr>
          <a:xfrm>
            <a:off x="1331913" y="1628775"/>
            <a:ext cx="6624637" cy="3600450"/>
          </a:xfrm>
        </p:spPr>
        <p:txBody>
          <a:bodyPr/>
          <a:lstStyle/>
          <a:p>
            <a:pPr eaLnBrk="1" hangingPunct="1"/>
            <a:r>
              <a:rPr lang="ru-RU" sz="2400" dirty="0" smtClean="0">
                <a:solidFill>
                  <a:srgbClr val="CF9217"/>
                </a:solidFill>
              </a:rPr>
              <a:t>Брюки</a:t>
            </a:r>
            <a:r>
              <a:rPr lang="uk-UA" sz="1800" dirty="0" smtClean="0">
                <a:solidFill>
                  <a:srgbClr val="CF9217"/>
                </a:solidFill>
                <a:latin typeface="Times New Roman" pitchFamily="18" charset="0"/>
                <a:cs typeface="Times New Roman" pitchFamily="18" charset="0"/>
              </a:rPr>
              <a:t/>
            </a:r>
            <a:br>
              <a:rPr lang="uk-UA" sz="1800" dirty="0" smtClean="0">
                <a:solidFill>
                  <a:srgbClr val="CF9217"/>
                </a:solidFill>
                <a:latin typeface="Times New Roman" pitchFamily="18" charset="0"/>
                <a:cs typeface="Times New Roman" pitchFamily="18" charset="0"/>
              </a:rPr>
            </a:br>
            <a:r>
              <a:rPr lang="uk-UA" sz="1800" dirty="0" smtClean="0">
                <a:solidFill>
                  <a:srgbClr val="CF9217"/>
                </a:solidFill>
                <a:latin typeface="Times New Roman" pitchFamily="18" charset="0"/>
                <a:cs typeface="Times New Roman" pitchFamily="18" charset="0"/>
              </a:rPr>
              <a:t/>
            </a:r>
            <a:br>
              <a:rPr lang="uk-UA" sz="1800" dirty="0" smtClean="0">
                <a:solidFill>
                  <a:srgbClr val="CF9217"/>
                </a:solidFill>
                <a:latin typeface="Times New Roman" pitchFamily="18" charset="0"/>
                <a:cs typeface="Times New Roman" pitchFamily="18" charset="0"/>
              </a:rPr>
            </a:br>
            <a:r>
              <a:rPr lang="ru-RU" sz="1400" dirty="0" smtClean="0">
                <a:solidFill>
                  <a:srgbClr val="CF9217"/>
                </a:solidFill>
              </a:rPr>
              <a:t> </a:t>
            </a:r>
            <a:r>
              <a:rPr lang="ru-RU" sz="2000" noProof="1" smtClean="0">
                <a:solidFill>
                  <a:srgbClr val="CF9217"/>
                </a:solidFill>
              </a:rPr>
              <a:t>Коко «позичила» брюки у чоловіків через їхню зручність та практичність. Проте вони назавжди оселилися у жіночому гардеробі: прямі, неодмінно у поєднанні з високим каблуком, який видовжує ноги, та поясом, який підкреслює талію</a:t>
            </a:r>
            <a:endParaRPr lang="ru-RU" sz="2000" noProof="1" smtClean="0">
              <a:solidFill>
                <a:srgbClr val="CF9217"/>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Содержимое 3" descr="1445505984_gold-corners-2-02 (1).png"/>
          <p:cNvPicPr>
            <a:picLocks noGrp="1" noChangeAspect="1"/>
          </p:cNvPicPr>
          <p:nvPr>
            <p:ph idx="1"/>
          </p:nvPr>
        </p:nvPicPr>
        <p:blipFill>
          <a:blip r:embed="rId2" cstate="print"/>
          <a:srcRect/>
          <a:stretch>
            <a:fillRect/>
          </a:stretch>
        </p:blipFill>
        <p:spPr>
          <a:xfrm>
            <a:off x="0" y="0"/>
            <a:ext cx="9144000" cy="6858000"/>
          </a:xfrm>
        </p:spPr>
      </p:pic>
      <p:sp>
        <p:nvSpPr>
          <p:cNvPr id="12291" name="Заголовок 1"/>
          <p:cNvSpPr>
            <a:spLocks noGrp="1"/>
          </p:cNvSpPr>
          <p:nvPr>
            <p:ph type="title"/>
          </p:nvPr>
        </p:nvSpPr>
        <p:spPr>
          <a:xfrm>
            <a:off x="3429000" y="571500"/>
            <a:ext cx="2392363" cy="714375"/>
          </a:xfrm>
        </p:spPr>
        <p:txBody>
          <a:bodyPr/>
          <a:lstStyle/>
          <a:p>
            <a:pPr eaLnBrk="1" hangingPunct="1"/>
            <a:r>
              <a:rPr lang="ru-RU" sz="2400" smtClean="0">
                <a:solidFill>
                  <a:srgbClr val="CF9217"/>
                </a:solidFill>
              </a:rPr>
              <a:t>Брюки</a:t>
            </a:r>
            <a:endParaRPr lang="uk-UA" sz="2400" smtClean="0">
              <a:solidFill>
                <a:srgbClr val="CF9217"/>
              </a:solidFill>
            </a:endParaRPr>
          </a:p>
        </p:txBody>
      </p:sp>
      <p:pic>
        <p:nvPicPr>
          <p:cNvPr id="12292" name="Picture 2" descr="C:\Users\User\Desktop\Презентація КОКО ШАНЕЛЬ\chanel_pants.jpg"/>
          <p:cNvPicPr>
            <a:picLocks noChangeAspect="1" noChangeArrowheads="1"/>
          </p:cNvPicPr>
          <p:nvPr/>
        </p:nvPicPr>
        <p:blipFill>
          <a:blip r:embed="rId3" cstate="print"/>
          <a:srcRect/>
          <a:stretch>
            <a:fillRect/>
          </a:stretch>
        </p:blipFill>
        <p:spPr bwMode="auto">
          <a:xfrm>
            <a:off x="1571625" y="1500188"/>
            <a:ext cx="2857500" cy="3784600"/>
          </a:xfrm>
          <a:prstGeom prst="rect">
            <a:avLst/>
          </a:prstGeom>
          <a:noFill/>
          <a:ln w="9525">
            <a:noFill/>
            <a:miter lim="800000"/>
            <a:headEnd/>
            <a:tailEnd/>
          </a:ln>
        </p:spPr>
      </p:pic>
      <p:pic>
        <p:nvPicPr>
          <p:cNvPr id="12293" name="Рисунок 11" descr="Картинки по запросу одежда шанель из джерси"/>
          <p:cNvPicPr>
            <a:picLocks noChangeAspect="1" noChangeArrowheads="1"/>
          </p:cNvPicPr>
          <p:nvPr/>
        </p:nvPicPr>
        <p:blipFill>
          <a:blip r:embed="rId4" cstate="print"/>
          <a:srcRect/>
          <a:stretch>
            <a:fillRect/>
          </a:stretch>
        </p:blipFill>
        <p:spPr bwMode="auto">
          <a:xfrm>
            <a:off x="5000625" y="1500188"/>
            <a:ext cx="2571750" cy="378618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Содержимое 3" descr="18250819.png"/>
          <p:cNvPicPr>
            <a:picLocks noGrp="1" noChangeAspect="1"/>
          </p:cNvPicPr>
          <p:nvPr>
            <p:ph idx="1"/>
          </p:nvPr>
        </p:nvPicPr>
        <p:blipFill>
          <a:blip r:embed="rId3" cstate="print"/>
          <a:srcRect/>
          <a:stretch>
            <a:fillRect/>
          </a:stretch>
        </p:blipFill>
        <p:spPr>
          <a:xfrm>
            <a:off x="0" y="0"/>
            <a:ext cx="9144000" cy="6858000"/>
          </a:xfrm>
        </p:spPr>
      </p:pic>
      <p:sp>
        <p:nvSpPr>
          <p:cNvPr id="13315" name="Заголовок 1"/>
          <p:cNvSpPr>
            <a:spLocks noGrp="1"/>
          </p:cNvSpPr>
          <p:nvPr>
            <p:ph type="title"/>
          </p:nvPr>
        </p:nvSpPr>
        <p:spPr>
          <a:xfrm>
            <a:off x="1331913" y="1628775"/>
            <a:ext cx="6624637" cy="3600450"/>
          </a:xfrm>
        </p:spPr>
        <p:txBody>
          <a:bodyPr/>
          <a:lstStyle/>
          <a:p>
            <a:pPr eaLnBrk="1" hangingPunct="1"/>
            <a:r>
              <a:rPr lang="ru-RU" sz="2400" noProof="1" smtClean="0">
                <a:solidFill>
                  <a:srgbClr val="CF9217"/>
                </a:solidFill>
              </a:rPr>
              <a:t>Спідниця-олівець</a:t>
            </a:r>
            <a:r>
              <a:rPr lang="ru-RU" sz="1800" noProof="1" smtClean="0">
                <a:solidFill>
                  <a:srgbClr val="CF9217"/>
                </a:solidFill>
                <a:latin typeface="Times New Roman" pitchFamily="18" charset="0"/>
                <a:cs typeface="Times New Roman" pitchFamily="18" charset="0"/>
              </a:rPr>
              <a:t/>
            </a:r>
            <a:br>
              <a:rPr lang="ru-RU" sz="1800" noProof="1" smtClean="0">
                <a:solidFill>
                  <a:srgbClr val="CF9217"/>
                </a:solidFill>
                <a:latin typeface="Times New Roman" pitchFamily="18" charset="0"/>
                <a:cs typeface="Times New Roman" pitchFamily="18" charset="0"/>
              </a:rPr>
            </a:br>
            <a:r>
              <a:rPr lang="ru-RU" sz="1800" noProof="1" smtClean="0">
                <a:solidFill>
                  <a:srgbClr val="CF9217"/>
                </a:solidFill>
                <a:latin typeface="Times New Roman" pitchFamily="18" charset="0"/>
                <a:cs typeface="Times New Roman" pitchFamily="18" charset="0"/>
              </a:rPr>
              <a:t/>
            </a:r>
            <a:br>
              <a:rPr lang="ru-RU" sz="1800" noProof="1" smtClean="0">
                <a:solidFill>
                  <a:srgbClr val="CF9217"/>
                </a:solidFill>
                <a:latin typeface="Times New Roman" pitchFamily="18" charset="0"/>
                <a:cs typeface="Times New Roman" pitchFamily="18" charset="0"/>
              </a:rPr>
            </a:br>
            <a:r>
              <a:rPr lang="ru-RU" sz="1400" noProof="1" smtClean="0">
                <a:solidFill>
                  <a:srgbClr val="CF9217"/>
                </a:solidFill>
              </a:rPr>
              <a:t> </a:t>
            </a:r>
            <a:r>
              <a:rPr lang="ru-RU" sz="2000" noProof="1" smtClean="0">
                <a:solidFill>
                  <a:srgbClr val="CF9217"/>
                </a:solidFill>
              </a:rPr>
              <a:t>Саме Коко Шанель ввела моду на спідницю-олівець довжиною нижче колін. Вона вважала коліна найбільш непривабливою частиною жіночого тіла й наполегливо радила їх приховувати. Зате тонку талію і лінію стегон спідниця-олівець підкреслює найвигідніше</a:t>
            </a:r>
            <a:endParaRPr lang="ru-RU" sz="2000" noProof="1" smtClean="0">
              <a:solidFill>
                <a:srgbClr val="CF9217"/>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Содержимое 3" descr="1445505984_gold-corners-2-02 (1).png"/>
          <p:cNvPicPr>
            <a:picLocks noGrp="1" noChangeAspect="1"/>
          </p:cNvPicPr>
          <p:nvPr>
            <p:ph idx="1"/>
          </p:nvPr>
        </p:nvPicPr>
        <p:blipFill>
          <a:blip r:embed="rId2" cstate="print"/>
          <a:srcRect/>
          <a:stretch>
            <a:fillRect/>
          </a:stretch>
        </p:blipFill>
        <p:spPr>
          <a:xfrm>
            <a:off x="0" y="-357188"/>
            <a:ext cx="9144000" cy="6858001"/>
          </a:xfrm>
        </p:spPr>
      </p:pic>
      <p:sp>
        <p:nvSpPr>
          <p:cNvPr id="14339" name="Заголовок 1"/>
          <p:cNvSpPr>
            <a:spLocks noGrp="1"/>
          </p:cNvSpPr>
          <p:nvPr>
            <p:ph type="title"/>
          </p:nvPr>
        </p:nvSpPr>
        <p:spPr>
          <a:xfrm>
            <a:off x="4429125" y="928688"/>
            <a:ext cx="3463925" cy="1123950"/>
          </a:xfrm>
        </p:spPr>
        <p:txBody>
          <a:bodyPr/>
          <a:lstStyle/>
          <a:p>
            <a:pPr eaLnBrk="1" hangingPunct="1"/>
            <a:r>
              <a:rPr lang="uk-UA" sz="2400" smtClean="0">
                <a:solidFill>
                  <a:srgbClr val="CF9217"/>
                </a:solidFill>
                <a:latin typeface="Times New Roman" pitchFamily="18" charset="0"/>
                <a:cs typeface="Times New Roman" pitchFamily="18" charset="0"/>
              </a:rPr>
              <a:t>Стиль Коко Шанель: </a:t>
            </a:r>
            <a:br>
              <a:rPr lang="uk-UA" sz="2400" smtClean="0">
                <a:solidFill>
                  <a:srgbClr val="CF9217"/>
                </a:solidFill>
                <a:latin typeface="Times New Roman" pitchFamily="18" charset="0"/>
                <a:cs typeface="Times New Roman" pitchFamily="18" charset="0"/>
              </a:rPr>
            </a:br>
            <a:r>
              <a:rPr lang="uk-UA" sz="2400" smtClean="0">
                <a:solidFill>
                  <a:srgbClr val="CF9217"/>
                </a:solidFill>
                <a:latin typeface="Times New Roman" pitchFamily="18" charset="0"/>
                <a:cs typeface="Times New Roman" pitchFamily="18" charset="0"/>
              </a:rPr>
              <a:t>с</a:t>
            </a:r>
            <a:r>
              <a:rPr lang="uk-UA" sz="2400" noProof="1" smtClean="0">
                <a:solidFill>
                  <a:srgbClr val="CF9217"/>
                </a:solidFill>
              </a:rPr>
              <a:t>підниця-олівець</a:t>
            </a:r>
            <a:endParaRPr lang="uk-UA" sz="2400" smtClean="0">
              <a:solidFill>
                <a:srgbClr val="CF9217"/>
              </a:solidFill>
            </a:endParaRPr>
          </a:p>
        </p:txBody>
      </p:sp>
      <p:pic>
        <p:nvPicPr>
          <p:cNvPr id="14340" name="Picture 2" descr="C:\Users\User\Desktop\Презентація КОКО ШАНЕЛЬ\womans-skirtss-coco-chanel-and-now.jpg"/>
          <p:cNvPicPr>
            <a:picLocks noChangeAspect="1" noChangeArrowheads="1"/>
          </p:cNvPicPr>
          <p:nvPr/>
        </p:nvPicPr>
        <p:blipFill>
          <a:blip r:embed="rId3" cstate="print"/>
          <a:srcRect r="67838"/>
          <a:stretch>
            <a:fillRect/>
          </a:stretch>
        </p:blipFill>
        <p:spPr bwMode="auto">
          <a:xfrm>
            <a:off x="1071563" y="1071563"/>
            <a:ext cx="2851150" cy="4572000"/>
          </a:xfrm>
          <a:prstGeom prst="rect">
            <a:avLst/>
          </a:prstGeom>
          <a:noFill/>
          <a:ln w="9525">
            <a:noFill/>
            <a:miter lim="800000"/>
            <a:headEnd/>
            <a:tailEnd/>
          </a:ln>
        </p:spPr>
      </p:pic>
      <p:pic>
        <p:nvPicPr>
          <p:cNvPr id="14341" name="Рисунок 6" descr="Картинки по запросу одежда шанель из джерси"/>
          <p:cNvPicPr>
            <a:picLocks noChangeAspect="1" noChangeArrowheads="1"/>
          </p:cNvPicPr>
          <p:nvPr/>
        </p:nvPicPr>
        <p:blipFill>
          <a:blip r:embed="rId4" cstate="print"/>
          <a:srcRect/>
          <a:stretch>
            <a:fillRect/>
          </a:stretch>
        </p:blipFill>
        <p:spPr bwMode="auto">
          <a:xfrm>
            <a:off x="4143375" y="2428875"/>
            <a:ext cx="3857625" cy="27447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Содержимое 3" descr="18250819.png"/>
          <p:cNvPicPr>
            <a:picLocks noGrp="1" noChangeAspect="1"/>
          </p:cNvPicPr>
          <p:nvPr>
            <p:ph idx="1"/>
          </p:nvPr>
        </p:nvPicPr>
        <p:blipFill>
          <a:blip r:embed="rId3" cstate="print"/>
          <a:srcRect/>
          <a:stretch>
            <a:fillRect/>
          </a:stretch>
        </p:blipFill>
        <p:spPr>
          <a:xfrm>
            <a:off x="0" y="0"/>
            <a:ext cx="9144000" cy="6858000"/>
          </a:xfrm>
        </p:spPr>
      </p:pic>
      <p:sp>
        <p:nvSpPr>
          <p:cNvPr id="15363" name="Заголовок 1"/>
          <p:cNvSpPr>
            <a:spLocks noGrp="1"/>
          </p:cNvSpPr>
          <p:nvPr>
            <p:ph type="title"/>
          </p:nvPr>
        </p:nvSpPr>
        <p:spPr>
          <a:xfrm>
            <a:off x="1331913" y="1628775"/>
            <a:ext cx="6624637" cy="3600450"/>
          </a:xfrm>
        </p:spPr>
        <p:txBody>
          <a:bodyPr/>
          <a:lstStyle/>
          <a:p>
            <a:pPr eaLnBrk="1" hangingPunct="1"/>
            <a:r>
              <a:rPr lang="uk-UA" sz="2400" dirty="0" smtClean="0">
                <a:solidFill>
                  <a:srgbClr val="CF9217"/>
                </a:solidFill>
              </a:rPr>
              <a:t>Намисто</a:t>
            </a:r>
            <a:r>
              <a:rPr lang="uk-UA" sz="2400" noProof="1" smtClean="0">
                <a:solidFill>
                  <a:srgbClr val="CF9217"/>
                </a:solidFill>
                <a:latin typeface="Times New Roman" pitchFamily="18" charset="0"/>
                <a:cs typeface="Times New Roman" pitchFamily="18" charset="0"/>
              </a:rPr>
              <a:t> із перлів</a:t>
            </a:r>
            <a:r>
              <a:rPr lang="uk-UA" sz="1800" noProof="1" smtClean="0">
                <a:solidFill>
                  <a:srgbClr val="CF9217"/>
                </a:solidFill>
                <a:latin typeface="Times New Roman" pitchFamily="18" charset="0"/>
                <a:cs typeface="Times New Roman" pitchFamily="18" charset="0"/>
              </a:rPr>
              <a:t/>
            </a:r>
            <a:br>
              <a:rPr lang="uk-UA" sz="1800" noProof="1" smtClean="0">
                <a:solidFill>
                  <a:srgbClr val="CF9217"/>
                </a:solidFill>
                <a:latin typeface="Times New Roman" pitchFamily="18" charset="0"/>
                <a:cs typeface="Times New Roman" pitchFamily="18" charset="0"/>
              </a:rPr>
            </a:br>
            <a:r>
              <a:rPr lang="uk-UA" sz="1800" noProof="1" smtClean="0">
                <a:solidFill>
                  <a:srgbClr val="CF9217"/>
                </a:solidFill>
                <a:latin typeface="Times New Roman" pitchFamily="18" charset="0"/>
                <a:cs typeface="Times New Roman" pitchFamily="18" charset="0"/>
              </a:rPr>
              <a:t/>
            </a:r>
            <a:br>
              <a:rPr lang="uk-UA" sz="1800" noProof="1" smtClean="0">
                <a:solidFill>
                  <a:srgbClr val="CF9217"/>
                </a:solidFill>
                <a:latin typeface="Times New Roman" pitchFamily="18" charset="0"/>
                <a:cs typeface="Times New Roman" pitchFamily="18" charset="0"/>
              </a:rPr>
            </a:br>
            <a:r>
              <a:rPr lang="uk-UA" sz="1400" noProof="1" smtClean="0">
                <a:solidFill>
                  <a:srgbClr val="CF9217"/>
                </a:solidFill>
              </a:rPr>
              <a:t> </a:t>
            </a:r>
            <a:r>
              <a:rPr lang="uk-UA" sz="2000" dirty="0" smtClean="0">
                <a:solidFill>
                  <a:srgbClr val="CF9217"/>
                </a:solidFill>
              </a:rPr>
              <a:t>Коко Шанель першою почала працювати з біжутерією й обожнювала носити прикраси у неймовірній кількості. На ній все дзвеніло – намиста, браслети, брошки, запонки. Кутюр’є з легкістю комбінувала штучні перли зі смарагдами та рубінами. На ній завжди були улюблені перли Шанель. </a:t>
            </a:r>
            <a:endParaRPr lang="uk-UA" sz="2000" noProof="1" smtClean="0">
              <a:solidFill>
                <a:srgbClr val="CF9217"/>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Содержимое 3" descr="1445505984_gold-corners-2-02 (1).png"/>
          <p:cNvPicPr>
            <a:picLocks noGrp="1" noChangeAspect="1"/>
          </p:cNvPicPr>
          <p:nvPr>
            <p:ph idx="1"/>
          </p:nvPr>
        </p:nvPicPr>
        <p:blipFill>
          <a:blip r:embed="rId2" cstate="print"/>
          <a:srcRect/>
          <a:stretch>
            <a:fillRect/>
          </a:stretch>
        </p:blipFill>
        <p:spPr>
          <a:xfrm>
            <a:off x="0" y="0"/>
            <a:ext cx="9144000" cy="6858000"/>
          </a:xfrm>
        </p:spPr>
      </p:pic>
      <p:sp>
        <p:nvSpPr>
          <p:cNvPr id="2" name="Заголовок 1"/>
          <p:cNvSpPr>
            <a:spLocks noGrp="1"/>
          </p:cNvSpPr>
          <p:nvPr>
            <p:ph type="title"/>
          </p:nvPr>
        </p:nvSpPr>
        <p:spPr>
          <a:xfrm>
            <a:off x="5000625" y="500063"/>
            <a:ext cx="3684588" cy="1123950"/>
          </a:xfrm>
        </p:spPr>
        <p:txBody>
          <a:bodyPr rtlCol="0">
            <a:normAutofit fontScale="90000"/>
          </a:bodyPr>
          <a:lstStyle/>
          <a:p>
            <a:pPr eaLnBrk="1" fontAlgn="auto" hangingPunct="1">
              <a:spcAft>
                <a:spcPts val="0"/>
              </a:spcAft>
              <a:defRPr/>
            </a:pPr>
            <a:r>
              <a:rPr lang="uk-UA" sz="2400" dirty="0" smtClean="0">
                <a:solidFill>
                  <a:srgbClr val="CF9217"/>
                </a:solidFill>
                <a:latin typeface="Times New Roman" pitchFamily="18" charset="0"/>
                <a:cs typeface="Times New Roman" pitchFamily="18" charset="0"/>
              </a:rPr>
              <a:t>Стиль Коко Шанель: </a:t>
            </a:r>
            <a:br>
              <a:rPr lang="uk-UA" sz="2400" dirty="0" smtClean="0">
                <a:solidFill>
                  <a:srgbClr val="CF9217"/>
                </a:solidFill>
                <a:latin typeface="Times New Roman" pitchFamily="18" charset="0"/>
                <a:cs typeface="Times New Roman" pitchFamily="18" charset="0"/>
              </a:rPr>
            </a:br>
            <a:r>
              <a:rPr lang="uk-UA" sz="2400" dirty="0" smtClean="0">
                <a:solidFill>
                  <a:srgbClr val="CF9217"/>
                </a:solidFill>
              </a:rPr>
              <a:t>намисто із перлів та біжутерія</a:t>
            </a:r>
            <a:endParaRPr lang="uk-UA" sz="2400" dirty="0">
              <a:solidFill>
                <a:srgbClr val="CF9217"/>
              </a:solidFill>
            </a:endParaRPr>
          </a:p>
        </p:txBody>
      </p:sp>
      <p:pic>
        <p:nvPicPr>
          <p:cNvPr id="16388" name="Picture 2" descr="C:\Users\User\Desktop\Презентація КОКО ШАНЕЛЬ\Коко Шанель.jpg"/>
          <p:cNvPicPr>
            <a:picLocks noChangeAspect="1" noChangeArrowheads="1"/>
          </p:cNvPicPr>
          <p:nvPr/>
        </p:nvPicPr>
        <p:blipFill>
          <a:blip r:embed="rId3" cstate="print"/>
          <a:srcRect/>
          <a:stretch>
            <a:fillRect/>
          </a:stretch>
        </p:blipFill>
        <p:spPr bwMode="auto">
          <a:xfrm>
            <a:off x="1143000" y="1428750"/>
            <a:ext cx="3581400" cy="2571750"/>
          </a:xfrm>
          <a:prstGeom prst="rect">
            <a:avLst/>
          </a:prstGeom>
          <a:noFill/>
          <a:ln w="9525">
            <a:noFill/>
            <a:miter lim="800000"/>
            <a:headEnd/>
            <a:tailEnd/>
          </a:ln>
        </p:spPr>
      </p:pic>
      <p:pic>
        <p:nvPicPr>
          <p:cNvPr id="16389" name="Рисунок 5" descr="Картинки по запросу одежда шанель из джерси"/>
          <p:cNvPicPr>
            <a:picLocks noChangeAspect="1" noChangeArrowheads="1"/>
          </p:cNvPicPr>
          <p:nvPr/>
        </p:nvPicPr>
        <p:blipFill>
          <a:blip r:embed="rId4" cstate="print"/>
          <a:srcRect/>
          <a:stretch>
            <a:fillRect/>
          </a:stretch>
        </p:blipFill>
        <p:spPr bwMode="auto">
          <a:xfrm>
            <a:off x="5143500" y="2143125"/>
            <a:ext cx="2384425" cy="2962275"/>
          </a:xfrm>
          <a:prstGeom prst="rect">
            <a:avLst/>
          </a:prstGeom>
          <a:noFill/>
          <a:ln w="9525">
            <a:noFill/>
            <a:miter lim="800000"/>
            <a:headEnd/>
            <a:tailEnd/>
          </a:ln>
        </p:spPr>
      </p:pic>
      <p:pic>
        <p:nvPicPr>
          <p:cNvPr id="16390" name="Рисунок 6" descr="Картинки по запросу одежда шанель из джерси"/>
          <p:cNvPicPr>
            <a:picLocks noChangeAspect="1" noChangeArrowheads="1"/>
          </p:cNvPicPr>
          <p:nvPr/>
        </p:nvPicPr>
        <p:blipFill>
          <a:blip r:embed="rId5" cstate="print"/>
          <a:srcRect/>
          <a:stretch>
            <a:fillRect/>
          </a:stretch>
        </p:blipFill>
        <p:spPr bwMode="auto">
          <a:xfrm>
            <a:off x="1928813" y="4071938"/>
            <a:ext cx="2571750" cy="25717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Содержимое 3" descr="18250819.png"/>
          <p:cNvPicPr>
            <a:picLocks noGrp="1" noChangeAspect="1"/>
          </p:cNvPicPr>
          <p:nvPr>
            <p:ph idx="1"/>
          </p:nvPr>
        </p:nvPicPr>
        <p:blipFill>
          <a:blip r:embed="rId3" cstate="print"/>
          <a:srcRect/>
          <a:stretch>
            <a:fillRect/>
          </a:stretch>
        </p:blipFill>
        <p:spPr>
          <a:xfrm>
            <a:off x="0" y="0"/>
            <a:ext cx="9144000" cy="6858000"/>
          </a:xfrm>
        </p:spPr>
      </p:pic>
      <p:sp>
        <p:nvSpPr>
          <p:cNvPr id="17411" name="Заголовок 1"/>
          <p:cNvSpPr>
            <a:spLocks noGrp="1"/>
          </p:cNvSpPr>
          <p:nvPr>
            <p:ph type="title"/>
          </p:nvPr>
        </p:nvSpPr>
        <p:spPr>
          <a:xfrm>
            <a:off x="1331913" y="1628775"/>
            <a:ext cx="6624637" cy="3816350"/>
          </a:xfrm>
        </p:spPr>
        <p:txBody>
          <a:bodyPr/>
          <a:lstStyle/>
          <a:p>
            <a:pPr eaLnBrk="1" hangingPunct="1"/>
            <a:r>
              <a:rPr lang="ru-RU" sz="2400" noProof="1" smtClean="0">
                <a:solidFill>
                  <a:srgbClr val="CF9217"/>
                </a:solidFill>
              </a:rPr>
              <a:t>Сумочка на ланцюжку</a:t>
            </a:r>
            <a:r>
              <a:rPr lang="ru-RU" sz="1800" noProof="1" smtClean="0">
                <a:solidFill>
                  <a:srgbClr val="CF9217"/>
                </a:solidFill>
                <a:latin typeface="Times New Roman" pitchFamily="18" charset="0"/>
                <a:cs typeface="Times New Roman" pitchFamily="18" charset="0"/>
              </a:rPr>
              <a:t/>
            </a:r>
            <a:br>
              <a:rPr lang="ru-RU" sz="1800" noProof="1" smtClean="0">
                <a:solidFill>
                  <a:srgbClr val="CF9217"/>
                </a:solidFill>
                <a:latin typeface="Times New Roman" pitchFamily="18" charset="0"/>
                <a:cs typeface="Times New Roman" pitchFamily="18" charset="0"/>
              </a:rPr>
            </a:br>
            <a:r>
              <a:rPr lang="ru-RU" sz="1800" noProof="1" smtClean="0">
                <a:solidFill>
                  <a:srgbClr val="CF9217"/>
                </a:solidFill>
                <a:latin typeface="Times New Roman" pitchFamily="18" charset="0"/>
                <a:cs typeface="Times New Roman" pitchFamily="18" charset="0"/>
              </a:rPr>
              <a:t/>
            </a:r>
            <a:br>
              <a:rPr lang="ru-RU" sz="1800" noProof="1" smtClean="0">
                <a:solidFill>
                  <a:srgbClr val="CF9217"/>
                </a:solidFill>
                <a:latin typeface="Times New Roman" pitchFamily="18" charset="0"/>
                <a:cs typeface="Times New Roman" pitchFamily="18" charset="0"/>
              </a:rPr>
            </a:br>
            <a:r>
              <a:rPr lang="ru-RU" sz="1400" noProof="1" smtClean="0">
                <a:solidFill>
                  <a:srgbClr val="CF9217"/>
                </a:solidFill>
              </a:rPr>
              <a:t> </a:t>
            </a:r>
            <a:r>
              <a:rPr lang="ru-RU" sz="2000" noProof="1" smtClean="0">
                <a:solidFill>
                  <a:srgbClr val="CF9217"/>
                </a:solidFill>
              </a:rPr>
              <a:t>Шанель сворила сумочку на ланцюжку, яка одягалася на плече, щоб руки залишалися вільними. Названий за місяцем та роком своєї появи на світ – 2.55 – вистьобаний ридикюль на золотому ланцюжку став одним з найбільш впізнаваних елементів стилю Шанель. Її сумочки виготовлялися з двох матеріалів: шкіри та джерсі й у найулюбленіших кольорах дизайнерки - бежевому, коричневому, чорному</a:t>
            </a:r>
            <a:endParaRPr lang="ru-RU" sz="1400" noProof="1" smtClean="0">
              <a:solidFill>
                <a:srgbClr val="CF9217"/>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Содержимое 3" descr="1445505984_gold-corners-2-02 (1).png"/>
          <p:cNvPicPr>
            <a:picLocks noGrp="1" noChangeAspect="1"/>
          </p:cNvPicPr>
          <p:nvPr>
            <p:ph idx="1"/>
          </p:nvPr>
        </p:nvPicPr>
        <p:blipFill>
          <a:blip r:embed="rId2" cstate="print"/>
          <a:srcRect/>
          <a:stretch>
            <a:fillRect/>
          </a:stretch>
        </p:blipFill>
        <p:spPr>
          <a:xfrm>
            <a:off x="0" y="0"/>
            <a:ext cx="9144000" cy="6858000"/>
          </a:xfrm>
        </p:spPr>
      </p:pic>
      <p:sp>
        <p:nvSpPr>
          <p:cNvPr id="18435" name="Заголовок 1"/>
          <p:cNvSpPr>
            <a:spLocks noGrp="1"/>
          </p:cNvSpPr>
          <p:nvPr>
            <p:ph type="title"/>
          </p:nvPr>
        </p:nvSpPr>
        <p:spPr>
          <a:xfrm>
            <a:off x="4786313" y="1785938"/>
            <a:ext cx="3678237" cy="1123950"/>
          </a:xfrm>
        </p:spPr>
        <p:txBody>
          <a:bodyPr/>
          <a:lstStyle/>
          <a:p>
            <a:pPr eaLnBrk="1" hangingPunct="1"/>
            <a:r>
              <a:rPr lang="uk-UA" sz="2400" dirty="0" smtClean="0">
                <a:solidFill>
                  <a:srgbClr val="CF9217"/>
                </a:solidFill>
                <a:latin typeface="Times New Roman" pitchFamily="18" charset="0"/>
                <a:cs typeface="Times New Roman" pitchFamily="18" charset="0"/>
              </a:rPr>
              <a:t>Стиль Коко Шанель: </a:t>
            </a:r>
            <a:br>
              <a:rPr lang="uk-UA" sz="2400" dirty="0" smtClean="0">
                <a:solidFill>
                  <a:srgbClr val="CF9217"/>
                </a:solidFill>
                <a:latin typeface="Times New Roman" pitchFamily="18" charset="0"/>
                <a:cs typeface="Times New Roman" pitchFamily="18" charset="0"/>
              </a:rPr>
            </a:br>
            <a:r>
              <a:rPr lang="uk-UA" sz="2400" noProof="1" smtClean="0">
                <a:solidFill>
                  <a:srgbClr val="CF9217"/>
                </a:solidFill>
              </a:rPr>
              <a:t>сумочка на ланцюжку, модель  2.55</a:t>
            </a:r>
            <a:endParaRPr lang="uk-UA" sz="2400" dirty="0" smtClean="0">
              <a:solidFill>
                <a:srgbClr val="CF9217"/>
              </a:solidFill>
            </a:endParaRPr>
          </a:p>
        </p:txBody>
      </p:sp>
      <p:pic>
        <p:nvPicPr>
          <p:cNvPr id="18436" name="Picture 2" descr="C:\Users\User\Desktop\Презентація КОКО ШАНЕЛЬ\chanel-2_55-bag_black.jpg"/>
          <p:cNvPicPr>
            <a:picLocks noChangeAspect="1" noChangeArrowheads="1"/>
          </p:cNvPicPr>
          <p:nvPr/>
        </p:nvPicPr>
        <p:blipFill>
          <a:blip r:embed="rId3" cstate="print"/>
          <a:srcRect/>
          <a:stretch>
            <a:fillRect/>
          </a:stretch>
        </p:blipFill>
        <p:spPr bwMode="auto">
          <a:xfrm>
            <a:off x="5072063" y="3429000"/>
            <a:ext cx="2592387" cy="2243138"/>
          </a:xfrm>
          <a:prstGeom prst="rect">
            <a:avLst/>
          </a:prstGeom>
          <a:noFill/>
          <a:ln w="9525">
            <a:solidFill>
              <a:schemeClr val="bg1"/>
            </a:solidFill>
            <a:miter lim="800000"/>
            <a:headEnd/>
            <a:tailEnd/>
          </a:ln>
        </p:spPr>
      </p:pic>
      <p:pic>
        <p:nvPicPr>
          <p:cNvPr id="18437" name="Picture 3" descr="C:\Users\User\Desktop\Презентація КОКО ШАНЕЛЬ\bag-2.55.jpg"/>
          <p:cNvPicPr>
            <a:picLocks noChangeAspect="1" noChangeArrowheads="1"/>
          </p:cNvPicPr>
          <p:nvPr/>
        </p:nvPicPr>
        <p:blipFill>
          <a:blip r:embed="rId4" cstate="print"/>
          <a:srcRect/>
          <a:stretch>
            <a:fillRect/>
          </a:stretch>
        </p:blipFill>
        <p:spPr bwMode="auto">
          <a:xfrm>
            <a:off x="1258888" y="1989138"/>
            <a:ext cx="3257550" cy="27654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Содержимое 3" descr="18250819.png"/>
          <p:cNvPicPr>
            <a:picLocks noGrp="1" noChangeAspect="1"/>
          </p:cNvPicPr>
          <p:nvPr>
            <p:ph idx="1"/>
          </p:nvPr>
        </p:nvPicPr>
        <p:blipFill>
          <a:blip r:embed="rId3" cstate="print"/>
          <a:srcRect/>
          <a:stretch>
            <a:fillRect/>
          </a:stretch>
        </p:blipFill>
        <p:spPr>
          <a:xfrm>
            <a:off x="0" y="0"/>
            <a:ext cx="9144000" cy="6858000"/>
          </a:xfrm>
        </p:spPr>
      </p:pic>
      <p:sp>
        <p:nvSpPr>
          <p:cNvPr id="2" name="Заголовок 1"/>
          <p:cNvSpPr>
            <a:spLocks noGrp="1"/>
          </p:cNvSpPr>
          <p:nvPr>
            <p:ph type="title"/>
          </p:nvPr>
        </p:nvSpPr>
        <p:spPr>
          <a:xfrm>
            <a:off x="1331913" y="1844675"/>
            <a:ext cx="6624637" cy="3671888"/>
          </a:xfrm>
        </p:spPr>
        <p:txBody>
          <a:bodyPr rtlCol="0">
            <a:normAutofit fontScale="90000"/>
          </a:bodyPr>
          <a:lstStyle/>
          <a:p>
            <a:pPr eaLnBrk="1" fontAlgn="auto" hangingPunct="1">
              <a:spcAft>
                <a:spcPts val="0"/>
              </a:spcAft>
              <a:defRPr/>
            </a:pPr>
            <a:r>
              <a:rPr lang="uk-UA" sz="2400" dirty="0" smtClean="0">
                <a:solidFill>
                  <a:srgbClr val="CF9217"/>
                </a:solidFill>
              </a:rPr>
              <a:t>Парфуми «Chanel № 5</a:t>
            </a:r>
            <a:r>
              <a:rPr lang="uk-UA" sz="2400" noProof="1" smtClean="0">
                <a:solidFill>
                  <a:srgbClr val="CF9217"/>
                </a:solidFill>
                <a:latin typeface="Times New Roman" pitchFamily="18" charset="0"/>
                <a:cs typeface="Times New Roman" pitchFamily="18" charset="0"/>
              </a:rPr>
              <a:t>»</a:t>
            </a:r>
            <a:r>
              <a:rPr lang="uk-UA" sz="1800" noProof="1" smtClean="0">
                <a:solidFill>
                  <a:srgbClr val="CF9217"/>
                </a:solidFill>
                <a:latin typeface="Times New Roman" pitchFamily="18" charset="0"/>
                <a:cs typeface="Times New Roman" pitchFamily="18" charset="0"/>
              </a:rPr>
              <a:t/>
            </a:r>
            <a:br>
              <a:rPr lang="uk-UA" sz="1800" noProof="1" smtClean="0">
                <a:solidFill>
                  <a:srgbClr val="CF9217"/>
                </a:solidFill>
                <a:latin typeface="Times New Roman" pitchFamily="18" charset="0"/>
                <a:cs typeface="Times New Roman" pitchFamily="18" charset="0"/>
              </a:rPr>
            </a:br>
            <a:r>
              <a:rPr lang="uk-UA" sz="1800" noProof="1" smtClean="0">
                <a:solidFill>
                  <a:srgbClr val="CF9217"/>
                </a:solidFill>
                <a:latin typeface="Times New Roman" pitchFamily="18" charset="0"/>
                <a:cs typeface="Times New Roman" pitchFamily="18" charset="0"/>
              </a:rPr>
              <a:t/>
            </a:r>
            <a:br>
              <a:rPr lang="uk-UA" sz="1800" noProof="1" smtClean="0">
                <a:solidFill>
                  <a:srgbClr val="CF9217"/>
                </a:solidFill>
                <a:latin typeface="Times New Roman" pitchFamily="18" charset="0"/>
                <a:cs typeface="Times New Roman" pitchFamily="18" charset="0"/>
              </a:rPr>
            </a:br>
            <a:r>
              <a:rPr lang="uk-UA" sz="1400" noProof="1" smtClean="0">
                <a:solidFill>
                  <a:srgbClr val="CF9217"/>
                </a:solidFill>
              </a:rPr>
              <a:t> </a:t>
            </a:r>
            <a:r>
              <a:rPr lang="uk-UA" sz="2200" dirty="0" smtClean="0">
                <a:solidFill>
                  <a:srgbClr val="CF9217"/>
                </a:solidFill>
              </a:rPr>
              <a:t>П’ятірка – улюблене число Коко, і всі свої колекції вона демонструвала 5-го числа. Революційний запах – синтезований коктейль, який нагадував запах квітучого саду, Коко помістила у революційний флакон – кришталевий паралелепіпед з білою етикеткою та чорними буквами Chanel, схожий за формою на горілчаний штоф. Як наслідок, створені понад 90 років тому парфуми Шанель № 5 – й досі найвідоміші парфуми в усьому світі</a:t>
            </a:r>
            <a:r>
              <a:rPr lang="ru-RU" sz="1400" dirty="0" smtClean="0"/>
              <a:t/>
            </a:r>
            <a:br>
              <a:rPr lang="ru-RU" sz="1400" dirty="0" smtClean="0"/>
            </a:br>
            <a:endParaRPr lang="uk-UA" sz="1400" noProof="1">
              <a:solidFill>
                <a:srgbClr val="CF9217"/>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Содержимое 3" descr="1445505984_gold-corners-2-02 (1).png"/>
          <p:cNvPicPr>
            <a:picLocks noGrp="1" noChangeAspect="1"/>
          </p:cNvPicPr>
          <p:nvPr>
            <p:ph idx="1"/>
          </p:nvPr>
        </p:nvPicPr>
        <p:blipFill>
          <a:blip r:embed="rId2" cstate="print"/>
          <a:srcRect/>
          <a:stretch>
            <a:fillRect/>
          </a:stretch>
        </p:blipFill>
        <p:spPr>
          <a:xfrm>
            <a:off x="0" y="0"/>
            <a:ext cx="9144000" cy="6858000"/>
          </a:xfrm>
        </p:spPr>
      </p:pic>
      <p:sp>
        <p:nvSpPr>
          <p:cNvPr id="20483" name="Заголовок 1"/>
          <p:cNvSpPr>
            <a:spLocks noGrp="1"/>
          </p:cNvSpPr>
          <p:nvPr>
            <p:ph type="title"/>
          </p:nvPr>
        </p:nvSpPr>
        <p:spPr>
          <a:xfrm>
            <a:off x="3851275" y="0"/>
            <a:ext cx="5113338" cy="1125538"/>
          </a:xfrm>
        </p:spPr>
        <p:txBody>
          <a:bodyPr/>
          <a:lstStyle/>
          <a:p>
            <a:pPr eaLnBrk="1" hangingPunct="1"/>
            <a:r>
              <a:rPr lang="uk-UA" sz="2400" smtClean="0">
                <a:solidFill>
                  <a:srgbClr val="CF9217"/>
                </a:solidFill>
                <a:latin typeface="Times New Roman" pitchFamily="18" charset="0"/>
                <a:cs typeface="Times New Roman" pitchFamily="18" charset="0"/>
              </a:rPr>
              <a:t>Стиль Коко Шанель: </a:t>
            </a:r>
            <a:br>
              <a:rPr lang="uk-UA" sz="2400" smtClean="0">
                <a:solidFill>
                  <a:srgbClr val="CF9217"/>
                </a:solidFill>
                <a:latin typeface="Times New Roman" pitchFamily="18" charset="0"/>
                <a:cs typeface="Times New Roman" pitchFamily="18" charset="0"/>
              </a:rPr>
            </a:br>
            <a:r>
              <a:rPr lang="uk-UA" sz="2400" smtClean="0">
                <a:solidFill>
                  <a:srgbClr val="CF9217"/>
                </a:solidFill>
              </a:rPr>
              <a:t>парфуми «Chanel № 5</a:t>
            </a:r>
          </a:p>
        </p:txBody>
      </p:sp>
      <p:pic>
        <p:nvPicPr>
          <p:cNvPr id="20484" name="Picture 6" descr="C:\Users\User\Desktop\Презентація КОКО ШАНЕЛЬ\chanel5.jpg"/>
          <p:cNvPicPr>
            <a:picLocks noChangeAspect="1" noChangeArrowheads="1"/>
          </p:cNvPicPr>
          <p:nvPr/>
        </p:nvPicPr>
        <p:blipFill>
          <a:blip r:embed="rId3" cstate="print"/>
          <a:srcRect l="18182" t="13033" r="18182"/>
          <a:stretch>
            <a:fillRect/>
          </a:stretch>
        </p:blipFill>
        <p:spPr bwMode="auto">
          <a:xfrm>
            <a:off x="1619250" y="1628775"/>
            <a:ext cx="2813050" cy="5011738"/>
          </a:xfrm>
          <a:prstGeom prst="rect">
            <a:avLst/>
          </a:prstGeom>
          <a:noFill/>
          <a:ln w="9525">
            <a:noFill/>
            <a:miter lim="800000"/>
            <a:headEnd/>
            <a:tailEnd/>
          </a:ln>
        </p:spPr>
      </p:pic>
      <p:pic>
        <p:nvPicPr>
          <p:cNvPr id="20485" name="Picture 7" descr="C:\Users\User\Desktop\Презентація КОКО ШАНЕЛЬ\chanel5_evolution.gif"/>
          <p:cNvPicPr>
            <a:picLocks noChangeAspect="1" noChangeArrowheads="1"/>
          </p:cNvPicPr>
          <p:nvPr/>
        </p:nvPicPr>
        <p:blipFill>
          <a:blip r:embed="rId4" cstate="print"/>
          <a:srcRect/>
          <a:stretch>
            <a:fillRect/>
          </a:stretch>
        </p:blipFill>
        <p:spPr bwMode="auto">
          <a:xfrm>
            <a:off x="5219700" y="1484313"/>
            <a:ext cx="2466975" cy="370998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5" descr="vignette_40.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Заголовок 3"/>
          <p:cNvSpPr>
            <a:spLocks noGrp="1"/>
          </p:cNvSpPr>
          <p:nvPr>
            <p:ph type="ctrTitle"/>
          </p:nvPr>
        </p:nvSpPr>
        <p:spPr/>
        <p:txBody>
          <a:bodyPr/>
          <a:lstStyle/>
          <a:p>
            <a:pPr eaLnBrk="1" hangingPunct="1"/>
            <a:endParaRPr lang="ru-RU" smtClean="0"/>
          </a:p>
        </p:txBody>
      </p:sp>
    </p:spTree>
  </p:cSld>
  <p:clrMapOvr>
    <a:masterClrMapping/>
  </p:clrMapOvr>
  <p:transition>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Содержимое 3" descr="18250819.png"/>
          <p:cNvPicPr>
            <a:picLocks noGrp="1" noChangeAspect="1"/>
          </p:cNvPicPr>
          <p:nvPr>
            <p:ph idx="1"/>
          </p:nvPr>
        </p:nvPicPr>
        <p:blipFill>
          <a:blip r:embed="rId3" cstate="print"/>
          <a:srcRect/>
          <a:stretch>
            <a:fillRect/>
          </a:stretch>
        </p:blipFill>
        <p:spPr>
          <a:xfrm>
            <a:off x="0" y="0"/>
            <a:ext cx="9144000" cy="6858000"/>
          </a:xfrm>
        </p:spPr>
      </p:pic>
      <p:sp>
        <p:nvSpPr>
          <p:cNvPr id="21507" name="Заголовок 1"/>
          <p:cNvSpPr>
            <a:spLocks noGrp="1"/>
          </p:cNvSpPr>
          <p:nvPr>
            <p:ph type="title"/>
          </p:nvPr>
        </p:nvSpPr>
        <p:spPr>
          <a:xfrm>
            <a:off x="1331913" y="1844675"/>
            <a:ext cx="6624637" cy="3671888"/>
          </a:xfrm>
        </p:spPr>
        <p:txBody>
          <a:bodyPr/>
          <a:lstStyle/>
          <a:p>
            <a:pPr eaLnBrk="1" hangingPunct="1"/>
            <a:r>
              <a:rPr lang="ru-RU" sz="1400" smtClean="0"/>
              <a:t/>
            </a:r>
            <a:br>
              <a:rPr lang="ru-RU" sz="1400" smtClean="0"/>
            </a:br>
            <a:endParaRPr lang="ru-RU" sz="1400" noProof="1" smtClean="0">
              <a:solidFill>
                <a:srgbClr val="CF9217"/>
              </a:solidFill>
              <a:latin typeface="Times New Roman" pitchFamily="18" charset="0"/>
              <a:cs typeface="Times New Roman" pitchFamily="18" charset="0"/>
            </a:endParaRPr>
          </a:p>
        </p:txBody>
      </p:sp>
      <p:sp>
        <p:nvSpPr>
          <p:cNvPr id="5" name="TextBox 4"/>
          <p:cNvSpPr txBox="1"/>
          <p:nvPr/>
        </p:nvSpPr>
        <p:spPr>
          <a:xfrm>
            <a:off x="1928813" y="2214563"/>
            <a:ext cx="5429250" cy="2862322"/>
          </a:xfrm>
          <a:prstGeom prst="rect">
            <a:avLst/>
          </a:prstGeom>
          <a:noFill/>
        </p:spPr>
        <p:txBody>
          <a:bodyPr>
            <a:spAutoFit/>
          </a:bodyPr>
          <a:lstStyle/>
          <a:p>
            <a:pPr algn="ctr" fontAlgn="auto">
              <a:spcBef>
                <a:spcPts val="0"/>
              </a:spcBef>
              <a:spcAft>
                <a:spcPts val="0"/>
              </a:spcAft>
              <a:defRPr/>
            </a:pPr>
            <a:r>
              <a:rPr lang="ru-RU" sz="2000" dirty="0">
                <a:solidFill>
                  <a:srgbClr val="E7A521"/>
                </a:solidFill>
                <a:latin typeface="+mj-lt"/>
                <a:cs typeface="Times New Roman" pitchFamily="18" charset="0"/>
              </a:rPr>
              <a:t>Коко Шанель  не могла </a:t>
            </a:r>
            <a:r>
              <a:rPr lang="ru-RU" sz="2000" dirty="0" err="1" smtClean="0">
                <a:solidFill>
                  <a:srgbClr val="E7A521"/>
                </a:solidFill>
                <a:latin typeface="+mj-lt"/>
                <a:cs typeface="Times New Roman" pitchFamily="18" charset="0"/>
              </a:rPr>
              <a:t>й</a:t>
            </a:r>
            <a:r>
              <a:rPr lang="ru-RU" sz="2000" dirty="0" smtClean="0">
                <a:solidFill>
                  <a:srgbClr val="E7A521"/>
                </a:solidFill>
                <a:latin typeface="+mj-lt"/>
                <a:cs typeface="Times New Roman" pitchFamily="18" charset="0"/>
              </a:rPr>
              <a:t>  </a:t>
            </a:r>
            <a:r>
              <a:rPr lang="ru-RU" sz="2000" dirty="0" err="1" smtClean="0">
                <a:solidFill>
                  <a:srgbClr val="E7A521"/>
                </a:solidFill>
                <a:latin typeface="+mj-lt"/>
                <a:cs typeface="Times New Roman" pitchFamily="18" charset="0"/>
              </a:rPr>
              <a:t>уявити</a:t>
            </a:r>
            <a:r>
              <a:rPr lang="ru-RU" sz="2000" dirty="0" smtClean="0">
                <a:solidFill>
                  <a:srgbClr val="E7A521"/>
                </a:solidFill>
                <a:latin typeface="+mj-lt"/>
                <a:cs typeface="Times New Roman" pitchFamily="18" charset="0"/>
              </a:rPr>
              <a:t> </a:t>
            </a:r>
            <a:r>
              <a:rPr lang="ru-RU" sz="2000" dirty="0" err="1" smtClean="0">
                <a:solidFill>
                  <a:srgbClr val="E7A521"/>
                </a:solidFill>
                <a:latin typeface="+mj-lt"/>
                <a:cs typeface="Times New Roman" pitchFamily="18" charset="0"/>
              </a:rPr>
              <a:t>такий</a:t>
            </a:r>
            <a:r>
              <a:rPr lang="ru-RU" sz="2000" dirty="0" smtClean="0">
                <a:solidFill>
                  <a:srgbClr val="E7A521"/>
                </a:solidFill>
                <a:latin typeface="+mj-lt"/>
                <a:cs typeface="Times New Roman" pitchFamily="18" charset="0"/>
              </a:rPr>
              <a:t> </a:t>
            </a:r>
            <a:r>
              <a:rPr lang="ru-RU" sz="2000" dirty="0" err="1">
                <a:solidFill>
                  <a:srgbClr val="E7A521"/>
                </a:solidFill>
                <a:latin typeface="+mj-lt"/>
                <a:cs typeface="Times New Roman" pitchFamily="18" charset="0"/>
              </a:rPr>
              <a:t>успіх</a:t>
            </a:r>
            <a:r>
              <a:rPr lang="ru-RU" sz="2000" dirty="0">
                <a:solidFill>
                  <a:srgbClr val="E7A521"/>
                </a:solidFill>
                <a:latin typeface="+mj-lt"/>
                <a:cs typeface="Times New Roman" pitchFamily="18" charset="0"/>
              </a:rPr>
              <a:t> в той час, коли </a:t>
            </a:r>
            <a:r>
              <a:rPr lang="ru-RU" sz="2000" dirty="0" smtClean="0">
                <a:solidFill>
                  <a:srgbClr val="E7A521"/>
                </a:solidFill>
                <a:latin typeface="+mj-lt"/>
                <a:cs typeface="Times New Roman" pitchFamily="18" charset="0"/>
              </a:rPr>
              <a:t> </a:t>
            </a:r>
            <a:r>
              <a:rPr lang="ru-RU" sz="2000" dirty="0" err="1">
                <a:solidFill>
                  <a:srgbClr val="E7A521"/>
                </a:solidFill>
                <a:latin typeface="+mj-lt"/>
                <a:cs typeface="Times New Roman" pitchFamily="18" charset="0"/>
              </a:rPr>
              <a:t>відкрила</a:t>
            </a:r>
            <a:r>
              <a:rPr lang="ru-RU" sz="2000" dirty="0">
                <a:solidFill>
                  <a:srgbClr val="E7A521"/>
                </a:solidFill>
                <a:latin typeface="+mj-lt"/>
                <a:cs typeface="Times New Roman" pitchFamily="18" charset="0"/>
              </a:rPr>
              <a:t> маленький </a:t>
            </a:r>
            <a:r>
              <a:rPr lang="ru-RU" sz="2000" dirty="0" smtClean="0">
                <a:solidFill>
                  <a:srgbClr val="E7A521"/>
                </a:solidFill>
                <a:latin typeface="+mj-lt"/>
                <a:cs typeface="Times New Roman" pitchFamily="18" charset="0"/>
              </a:rPr>
              <a:t>магазинчик </a:t>
            </a:r>
            <a:r>
              <a:rPr lang="ru-RU" sz="2000" dirty="0" err="1" smtClean="0">
                <a:solidFill>
                  <a:srgbClr val="E7A521"/>
                </a:solidFill>
                <a:latin typeface="+mj-lt"/>
                <a:cs typeface="Times New Roman" pitchFamily="18" charset="0"/>
              </a:rPr>
              <a:t>капелюхів</a:t>
            </a:r>
            <a:r>
              <a:rPr lang="ru-RU" sz="2000" dirty="0" smtClean="0">
                <a:solidFill>
                  <a:srgbClr val="E7A521"/>
                </a:solidFill>
                <a:latin typeface="+mj-lt"/>
                <a:cs typeface="Times New Roman" pitchFamily="18" charset="0"/>
              </a:rPr>
              <a:t> в </a:t>
            </a:r>
            <a:r>
              <a:rPr lang="ru-RU" sz="2000" dirty="0" err="1">
                <a:solidFill>
                  <a:srgbClr val="E7A521"/>
                </a:solidFill>
                <a:latin typeface="+mj-lt"/>
                <a:cs typeface="Times New Roman" pitchFamily="18" charset="0"/>
              </a:rPr>
              <a:t>Парижі</a:t>
            </a:r>
            <a:r>
              <a:rPr lang="ru-RU" sz="2000" dirty="0">
                <a:solidFill>
                  <a:srgbClr val="E7A521"/>
                </a:solidFill>
                <a:latin typeface="+mj-lt"/>
                <a:cs typeface="Times New Roman" pitchFamily="18" charset="0"/>
              </a:rPr>
              <a:t>, </a:t>
            </a:r>
            <a:r>
              <a:rPr lang="ru-RU" sz="2000" dirty="0" err="1">
                <a:solidFill>
                  <a:srgbClr val="E7A521"/>
                </a:solidFill>
                <a:latin typeface="+mj-lt"/>
                <a:cs typeface="Times New Roman" pitchFamily="18" charset="0"/>
              </a:rPr>
              <a:t>тим</a:t>
            </a:r>
            <a:r>
              <a:rPr lang="ru-RU" sz="2000" dirty="0">
                <a:solidFill>
                  <a:srgbClr val="E7A521"/>
                </a:solidFill>
                <a:latin typeface="+mj-lt"/>
                <a:cs typeface="Times New Roman" pitchFamily="18" charset="0"/>
              </a:rPr>
              <a:t> самим </a:t>
            </a:r>
            <a:r>
              <a:rPr lang="ru-RU" sz="2000" dirty="0" err="1">
                <a:solidFill>
                  <a:srgbClr val="E7A521"/>
                </a:solidFill>
                <a:latin typeface="+mj-lt"/>
                <a:cs typeface="Times New Roman" pitchFamily="18" charset="0"/>
              </a:rPr>
              <a:t>поклавши</a:t>
            </a:r>
            <a:r>
              <a:rPr lang="ru-RU" sz="2000" dirty="0">
                <a:solidFill>
                  <a:srgbClr val="E7A521"/>
                </a:solidFill>
                <a:latin typeface="+mj-lt"/>
                <a:cs typeface="Times New Roman" pitchFamily="18" charset="0"/>
              </a:rPr>
              <a:t> початок </a:t>
            </a:r>
            <a:r>
              <a:rPr lang="ru-RU" sz="2000" dirty="0" smtClean="0">
                <a:solidFill>
                  <a:srgbClr val="E7A521"/>
                </a:solidFill>
                <a:latin typeface="+mj-lt"/>
                <a:cs typeface="Times New Roman" pitchFamily="18" charset="0"/>
              </a:rPr>
              <a:t>одному  </a:t>
            </a:r>
            <a:r>
              <a:rPr lang="ru-RU" sz="2000" dirty="0" err="1">
                <a:solidFill>
                  <a:srgbClr val="E7A521"/>
                </a:solidFill>
                <a:latin typeface="+mj-lt"/>
                <a:cs typeface="Times New Roman" pitchFamily="18" charset="0"/>
              </a:rPr>
              <a:t>із</a:t>
            </a:r>
            <a:r>
              <a:rPr lang="ru-RU" sz="2000" dirty="0">
                <a:solidFill>
                  <a:srgbClr val="E7A521"/>
                </a:solidFill>
                <a:latin typeface="+mj-lt"/>
                <a:cs typeface="Times New Roman" pitchFamily="18" charset="0"/>
              </a:rPr>
              <a:t> </a:t>
            </a:r>
            <a:r>
              <a:rPr lang="ru-RU" sz="2000" dirty="0" err="1">
                <a:solidFill>
                  <a:srgbClr val="E7A521"/>
                </a:solidFill>
                <a:latin typeface="+mj-lt"/>
                <a:cs typeface="Times New Roman" pitchFamily="18" charset="0"/>
              </a:rPr>
              <a:t>найвідоміших</a:t>
            </a:r>
            <a:r>
              <a:rPr lang="ru-RU" sz="2000" dirty="0">
                <a:solidFill>
                  <a:srgbClr val="E7A521"/>
                </a:solidFill>
                <a:latin typeface="+mj-lt"/>
                <a:cs typeface="Times New Roman" pitchFamily="18" charset="0"/>
              </a:rPr>
              <a:t> </a:t>
            </a:r>
            <a:r>
              <a:rPr lang="ru-RU" sz="2000" dirty="0" err="1">
                <a:solidFill>
                  <a:srgbClr val="E7A521"/>
                </a:solidFill>
                <a:latin typeface="+mj-lt"/>
                <a:cs typeface="Times New Roman" pitchFamily="18" charset="0"/>
              </a:rPr>
              <a:t>Будинків</a:t>
            </a:r>
            <a:r>
              <a:rPr lang="ru-RU" sz="2000" dirty="0">
                <a:solidFill>
                  <a:srgbClr val="E7A521"/>
                </a:solidFill>
                <a:latin typeface="+mj-lt"/>
                <a:cs typeface="Times New Roman" pitchFamily="18" charset="0"/>
              </a:rPr>
              <a:t> </a:t>
            </a:r>
            <a:r>
              <a:rPr lang="ru-RU" sz="2000" dirty="0" err="1" smtClean="0">
                <a:solidFill>
                  <a:srgbClr val="E7A521"/>
                </a:solidFill>
                <a:latin typeface="+mj-lt"/>
                <a:cs typeface="Times New Roman" pitchFamily="18" charset="0"/>
              </a:rPr>
              <a:t>моди</a:t>
            </a:r>
            <a:r>
              <a:rPr lang="ru-RU" sz="2000" dirty="0">
                <a:solidFill>
                  <a:srgbClr val="E7A521"/>
                </a:solidFill>
                <a:latin typeface="+mj-lt"/>
                <a:cs typeface="Times New Roman" pitchFamily="18" charset="0"/>
              </a:rPr>
              <a:t> </a:t>
            </a:r>
            <a:r>
              <a:rPr lang="ru-RU" sz="2000" dirty="0" smtClean="0">
                <a:solidFill>
                  <a:srgbClr val="E7A521"/>
                </a:solidFill>
                <a:latin typeface="+mj-lt"/>
                <a:cs typeface="Times New Roman" pitchFamily="18" charset="0"/>
              </a:rPr>
              <a:t>у </a:t>
            </a:r>
            <a:r>
              <a:rPr lang="ru-RU" sz="2000" dirty="0" err="1" smtClean="0">
                <a:solidFill>
                  <a:srgbClr val="E7A521"/>
                </a:solidFill>
                <a:latin typeface="+mj-lt"/>
                <a:cs typeface="Times New Roman" pitchFamily="18" charset="0"/>
              </a:rPr>
              <a:t>світі</a:t>
            </a:r>
            <a:r>
              <a:rPr lang="ru-RU" sz="2000" dirty="0" smtClean="0">
                <a:solidFill>
                  <a:srgbClr val="E7A521"/>
                </a:solidFill>
                <a:latin typeface="+mj-lt"/>
                <a:cs typeface="Times New Roman" pitchFamily="18" charset="0"/>
              </a:rPr>
              <a:t>.</a:t>
            </a:r>
            <a:endParaRPr lang="ru-RU" sz="2000" dirty="0">
              <a:solidFill>
                <a:srgbClr val="E7A521"/>
              </a:solidFill>
              <a:latin typeface="+mj-lt"/>
              <a:cs typeface="Times New Roman" pitchFamily="18" charset="0"/>
            </a:endParaRPr>
          </a:p>
          <a:p>
            <a:pPr algn="ctr" fontAlgn="auto">
              <a:spcBef>
                <a:spcPts val="0"/>
              </a:spcBef>
              <a:spcAft>
                <a:spcPts val="0"/>
              </a:spcAft>
              <a:defRPr/>
            </a:pPr>
            <a:r>
              <a:rPr lang="uk-UA" sz="2000" dirty="0">
                <a:solidFill>
                  <a:srgbClr val="E7A521"/>
                </a:solidFill>
                <a:latin typeface="+mj-lt"/>
                <a:cs typeface="Times New Roman" pitchFamily="18" charset="0"/>
              </a:rPr>
              <a:t>Сучасні дизайнери, які працюють в Будинку моди Шанель, створюючи яскраві і незвичайні колекції, шанують і  продовжують традиції легендарної </a:t>
            </a:r>
            <a:r>
              <a:rPr lang="uk-UA" sz="2000" dirty="0" err="1" smtClean="0">
                <a:solidFill>
                  <a:srgbClr val="E7A521"/>
                </a:solidFill>
                <a:latin typeface="+mj-lt"/>
                <a:cs typeface="Times New Roman" pitchFamily="18" charset="0"/>
              </a:rPr>
              <a:t>мадмуазель</a:t>
            </a:r>
            <a:r>
              <a:rPr lang="uk-UA" sz="2000" dirty="0" smtClean="0">
                <a:solidFill>
                  <a:srgbClr val="E7A521"/>
                </a:solidFill>
                <a:latin typeface="+mj-lt"/>
                <a:cs typeface="Times New Roman" pitchFamily="18" charset="0"/>
              </a:rPr>
              <a:t> Коко</a:t>
            </a:r>
            <a:endParaRPr lang="ru-RU" sz="2000" dirty="0">
              <a:solidFill>
                <a:srgbClr val="E7A521"/>
              </a:solidFill>
              <a:latin typeface="+mj-lt"/>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Содержимое 3" descr="1445505984_gold-corners-2-02 (1).png"/>
          <p:cNvPicPr>
            <a:picLocks noGrp="1" noChangeAspect="1"/>
          </p:cNvPicPr>
          <p:nvPr>
            <p:ph idx="1"/>
          </p:nvPr>
        </p:nvPicPr>
        <p:blipFill>
          <a:blip r:embed="rId2" cstate="print"/>
          <a:srcRect/>
          <a:stretch>
            <a:fillRect/>
          </a:stretch>
        </p:blipFill>
        <p:spPr>
          <a:xfrm>
            <a:off x="0" y="0"/>
            <a:ext cx="9144000" cy="6858000"/>
          </a:xfrm>
        </p:spPr>
      </p:pic>
      <p:sp>
        <p:nvSpPr>
          <p:cNvPr id="22531" name="Заголовок 1"/>
          <p:cNvSpPr>
            <a:spLocks noGrp="1"/>
          </p:cNvSpPr>
          <p:nvPr>
            <p:ph type="title"/>
          </p:nvPr>
        </p:nvSpPr>
        <p:spPr>
          <a:xfrm>
            <a:off x="3214688" y="142875"/>
            <a:ext cx="5113337" cy="785813"/>
          </a:xfrm>
        </p:spPr>
        <p:txBody>
          <a:bodyPr/>
          <a:lstStyle/>
          <a:p>
            <a:pPr eaLnBrk="1" hangingPunct="1"/>
            <a:r>
              <a:rPr lang="uk-UA" sz="2400" dirty="0" smtClean="0">
                <a:solidFill>
                  <a:srgbClr val="CF9217"/>
                </a:solidFill>
                <a:latin typeface="Times New Roman" pitchFamily="18" charset="0"/>
                <a:cs typeface="Times New Roman" pitchFamily="18" charset="0"/>
              </a:rPr>
              <a:t>Стиль Шанель  на подіумах сьогодні…</a:t>
            </a:r>
            <a:endParaRPr lang="uk-UA" sz="2400" dirty="0" smtClean="0">
              <a:solidFill>
                <a:srgbClr val="CF9217"/>
              </a:solidFill>
            </a:endParaRPr>
          </a:p>
        </p:txBody>
      </p:sp>
      <p:pic>
        <p:nvPicPr>
          <p:cNvPr id="22532" name="Рисунок 6" descr="Chanel весна-лето 2014, фото"/>
          <p:cNvPicPr>
            <a:picLocks noChangeAspect="1" noChangeArrowheads="1"/>
          </p:cNvPicPr>
          <p:nvPr/>
        </p:nvPicPr>
        <p:blipFill>
          <a:blip r:embed="rId3" cstate="print"/>
          <a:srcRect/>
          <a:stretch>
            <a:fillRect/>
          </a:stretch>
        </p:blipFill>
        <p:spPr bwMode="auto">
          <a:xfrm>
            <a:off x="1071563" y="1143000"/>
            <a:ext cx="2886075" cy="4589463"/>
          </a:xfrm>
          <a:prstGeom prst="rect">
            <a:avLst/>
          </a:prstGeom>
          <a:noFill/>
          <a:ln w="9525">
            <a:noFill/>
            <a:miter lim="800000"/>
            <a:headEnd/>
            <a:tailEnd/>
          </a:ln>
        </p:spPr>
      </p:pic>
      <p:pic>
        <p:nvPicPr>
          <p:cNvPr id="22533" name="Рисунок 7" descr="Сумка Chanel весна-лето 2014, фото"/>
          <p:cNvPicPr>
            <a:picLocks noChangeAspect="1" noChangeArrowheads="1"/>
          </p:cNvPicPr>
          <p:nvPr/>
        </p:nvPicPr>
        <p:blipFill>
          <a:blip r:embed="rId4" cstate="print"/>
          <a:srcRect/>
          <a:stretch>
            <a:fillRect/>
          </a:stretch>
        </p:blipFill>
        <p:spPr bwMode="auto">
          <a:xfrm>
            <a:off x="6500813" y="1000125"/>
            <a:ext cx="2138362" cy="2357438"/>
          </a:xfrm>
          <a:prstGeom prst="rect">
            <a:avLst/>
          </a:prstGeom>
          <a:noFill/>
          <a:ln w="9525">
            <a:noFill/>
            <a:miter lim="800000"/>
            <a:headEnd/>
            <a:tailEnd/>
          </a:ln>
        </p:spPr>
      </p:pic>
      <p:pic>
        <p:nvPicPr>
          <p:cNvPr id="22534" name="Рисунок 8" descr="Chanel весна-лето 2014, фото"/>
          <p:cNvPicPr>
            <a:picLocks noChangeAspect="1" noChangeArrowheads="1"/>
          </p:cNvPicPr>
          <p:nvPr/>
        </p:nvPicPr>
        <p:blipFill>
          <a:blip r:embed="rId5" cstate="print"/>
          <a:srcRect/>
          <a:stretch>
            <a:fillRect/>
          </a:stretch>
        </p:blipFill>
        <p:spPr bwMode="auto">
          <a:xfrm>
            <a:off x="3929063" y="2214563"/>
            <a:ext cx="2981325" cy="44132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Содержимое 3" descr="12919064.png"/>
          <p:cNvPicPr>
            <a:picLocks noGrp="1" noChangeAspect="1"/>
          </p:cNvPicPr>
          <p:nvPr>
            <p:ph idx="1"/>
          </p:nvPr>
        </p:nvPicPr>
        <p:blipFill>
          <a:blip r:embed="rId2" cstate="print"/>
          <a:srcRect/>
          <a:stretch>
            <a:fillRect/>
          </a:stretch>
        </p:blipFill>
        <p:spPr>
          <a:xfrm>
            <a:off x="0" y="0"/>
            <a:ext cx="9144000" cy="6858000"/>
          </a:xfrm>
        </p:spPr>
      </p:pic>
      <p:sp>
        <p:nvSpPr>
          <p:cNvPr id="2" name="Заголовок 1"/>
          <p:cNvSpPr>
            <a:spLocks noGrp="1"/>
          </p:cNvSpPr>
          <p:nvPr>
            <p:ph type="title"/>
          </p:nvPr>
        </p:nvSpPr>
        <p:spPr>
          <a:xfrm>
            <a:off x="2339975" y="2852738"/>
            <a:ext cx="4629150" cy="1152525"/>
          </a:xfrm>
        </p:spPr>
        <p:txBody>
          <a:bodyPr rtlCol="0">
            <a:normAutofit fontScale="90000"/>
          </a:bodyPr>
          <a:lstStyle/>
          <a:p>
            <a:pPr eaLnBrk="1" fontAlgn="auto" hangingPunct="1">
              <a:spcAft>
                <a:spcPts val="0"/>
              </a:spcAft>
              <a:defRPr/>
            </a:pPr>
            <a:r>
              <a:rPr lang="uk-UA" dirty="0" smtClean="0">
                <a:solidFill>
                  <a:srgbClr val="CF9217"/>
                </a:solidFill>
              </a:rPr>
              <a:t/>
            </a:r>
            <a:br>
              <a:rPr lang="uk-UA" dirty="0" smtClean="0">
                <a:solidFill>
                  <a:srgbClr val="CF9217"/>
                </a:solidFill>
              </a:rPr>
            </a:br>
            <a:r>
              <a:rPr lang="uk-UA" dirty="0" smtClean="0">
                <a:solidFill>
                  <a:srgbClr val="CF9217"/>
                </a:solidFill>
              </a:rPr>
              <a:t>Дякую за увагу!</a:t>
            </a:r>
            <a:endParaRPr lang="uk-UA" dirty="0">
              <a:solidFill>
                <a:srgbClr val="CF9217"/>
              </a:solidFill>
            </a:endParaRPr>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Презентація КОКО ШАНЕЛЬ\1440932455_gold-frames-1-20 — копия.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099" name="Заголовок 1"/>
          <p:cNvSpPr>
            <a:spLocks noGrp="1"/>
          </p:cNvSpPr>
          <p:nvPr>
            <p:ph type="title"/>
          </p:nvPr>
        </p:nvSpPr>
        <p:spPr>
          <a:xfrm>
            <a:off x="1979613" y="1773238"/>
            <a:ext cx="3384550" cy="4032250"/>
          </a:xfrm>
        </p:spPr>
        <p:txBody>
          <a:bodyPr/>
          <a:lstStyle/>
          <a:p>
            <a:pPr eaLnBrk="1" hangingPunct="1"/>
            <a:r>
              <a:rPr lang="uk-UA" sz="1400" smtClean="0">
                <a:solidFill>
                  <a:srgbClr val="CF9217"/>
                </a:solidFill>
                <a:cs typeface="Times New Roman" pitchFamily="18" charset="0"/>
              </a:rPr>
              <a:t>Коко Шанель (1883-1971) - французький модельєр-дизайнер. Створила силует жінки ХХ століття. Придумала знамениті парфуми "Шанель №5". Перша представниця Будинків моделей «від кутюр», яка стала працювати для швейної промисловості. Вважала, що мода, що не знайшла визнання широких мас, вже не мода. В історію костюма увійшла її маленька чорна сукня. Засновниця парфумерної фірми, кутюр'є, меценатка. </a:t>
            </a:r>
            <a:r>
              <a:rPr lang="ru-RU" sz="1400" smtClean="0"/>
              <a:t/>
            </a:r>
            <a:br>
              <a:rPr lang="ru-RU" sz="1400" smtClean="0"/>
            </a:br>
            <a:endParaRPr lang="uk-UA" sz="1400" smtClean="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Констр.одягу з різн. матер\Презентація КОКО ШАНЕЛЬ\Картинки презентації Коко Шанель\Новый рисунок.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3" name="Заголовок 1"/>
          <p:cNvSpPr>
            <a:spLocks noGrp="1"/>
          </p:cNvSpPr>
          <p:nvPr>
            <p:ph type="title"/>
          </p:nvPr>
        </p:nvSpPr>
        <p:spPr>
          <a:xfrm>
            <a:off x="3635375" y="620713"/>
            <a:ext cx="5508625" cy="360362"/>
          </a:xfrm>
        </p:spPr>
        <p:txBody>
          <a:bodyPr/>
          <a:lstStyle/>
          <a:p>
            <a:pPr eaLnBrk="1" hangingPunct="1"/>
            <a:r>
              <a:rPr lang="uk-UA" sz="3200" dirty="0" smtClean="0">
                <a:solidFill>
                  <a:srgbClr val="CF9217"/>
                </a:solidFill>
                <a:cs typeface="Times New Roman" pitchFamily="18" charset="0"/>
              </a:rPr>
              <a:t>Чим знаменита Коко Шанель і що  ввела в моду?</a:t>
            </a:r>
            <a:r>
              <a:rPr lang="uk-UA" sz="3200" dirty="0" smtClean="0">
                <a:solidFill>
                  <a:srgbClr val="CF9217"/>
                </a:solidFill>
                <a:latin typeface="Times New Roman" pitchFamily="18" charset="0"/>
                <a:cs typeface="Times New Roman" pitchFamily="18" charset="0"/>
              </a:rPr>
              <a:t/>
            </a:r>
            <a:br>
              <a:rPr lang="uk-UA" sz="3200" dirty="0" smtClean="0">
                <a:solidFill>
                  <a:srgbClr val="CF9217"/>
                </a:solidFill>
                <a:latin typeface="Times New Roman" pitchFamily="18" charset="0"/>
                <a:cs typeface="Times New Roman" pitchFamily="18" charset="0"/>
              </a:rPr>
            </a:br>
            <a:endParaRPr lang="ru-RU" sz="3200" dirty="0" smtClean="0">
              <a:latin typeface="Times New Roman" pitchFamily="18" charset="0"/>
              <a:cs typeface="Times New Roman" pitchFamily="18" charset="0"/>
            </a:endParaRPr>
          </a:p>
        </p:txBody>
      </p:sp>
      <p:sp>
        <p:nvSpPr>
          <p:cNvPr id="5" name="Содержимое 2"/>
          <p:cNvSpPr>
            <a:spLocks noGrp="1"/>
          </p:cNvSpPr>
          <p:nvPr>
            <p:ph idx="1"/>
          </p:nvPr>
        </p:nvSpPr>
        <p:spPr>
          <a:xfrm>
            <a:off x="971550" y="1268413"/>
            <a:ext cx="7129463" cy="4525962"/>
          </a:xfrm>
        </p:spPr>
        <p:txBody>
          <a:bodyPr rtlCol="0">
            <a:normAutofit/>
          </a:bodyPr>
          <a:lstStyle/>
          <a:p>
            <a:pPr algn="just" eaLnBrk="1" fontAlgn="auto" hangingPunct="1">
              <a:spcAft>
                <a:spcPts val="0"/>
              </a:spcAft>
              <a:buFont typeface="Arial" pitchFamily="34" charset="0"/>
              <a:buNone/>
              <a:defRPr/>
            </a:pPr>
            <a:r>
              <a:rPr lang="ru-RU" sz="1600" dirty="0" smtClean="0">
                <a:latin typeface="Times New Roman" pitchFamily="18" charset="0"/>
                <a:cs typeface="Times New Roman" pitchFamily="18" charset="0"/>
              </a:rPr>
              <a:t>		</a:t>
            </a:r>
            <a:r>
              <a:rPr lang="uk-UA" sz="2000" dirty="0" smtClean="0">
                <a:solidFill>
                  <a:srgbClr val="CF9217"/>
                </a:solidFill>
                <a:latin typeface="+mj-lt"/>
                <a:cs typeface="Times New Roman" pitchFamily="18" charset="0"/>
              </a:rPr>
              <a:t>Один з відомих фактів про життя Коко Шанель - ризикована покупка джерсі і перетворення цього матеріалу мало не в еталонний. В 1916 році Габріель закуповує новий недорогий матеріал машинної в'язки, настільки непідвласний голці кравця, що сам виробник цього матеріалу прогнозує їй невдачу. Цей матеріал називався джерсі, з нього - абсолютно непоказного на перший погляд матеріалу, Габріель Шанель наважилася почати кар'єру кутюр'є</a:t>
            </a:r>
          </a:p>
          <a:p>
            <a:pPr algn="just" eaLnBrk="1" fontAlgn="auto" hangingPunct="1">
              <a:spcAft>
                <a:spcPts val="0"/>
              </a:spcAft>
              <a:buFont typeface="Arial" pitchFamily="34" charset="0"/>
              <a:buNone/>
              <a:defRPr/>
            </a:pPr>
            <a:endParaRPr lang="uk-UA" sz="1600" dirty="0" smtClean="0">
              <a:solidFill>
                <a:srgbClr val="CF9217"/>
              </a:solidFill>
              <a:latin typeface="Times New Roman" pitchFamily="18" charset="0"/>
              <a:cs typeface="Times New Roman" pitchFamily="18" charset="0"/>
            </a:endParaRPr>
          </a:p>
          <a:p>
            <a:pPr algn="just" eaLnBrk="1" fontAlgn="auto" hangingPunct="1">
              <a:spcAft>
                <a:spcPts val="0"/>
              </a:spcAft>
              <a:buFont typeface="Arial" pitchFamily="34" charset="0"/>
              <a:buNone/>
              <a:defRPr/>
            </a:pPr>
            <a:endParaRPr lang="uk-UA" sz="1600" dirty="0">
              <a:solidFill>
                <a:srgbClr val="CF9217"/>
              </a:solidFill>
              <a:latin typeface="Times New Roman" pitchFamily="18" charset="0"/>
              <a:cs typeface="Times New Roman" pitchFamily="18" charset="0"/>
            </a:endParaRPr>
          </a:p>
        </p:txBody>
      </p:sp>
      <p:pic>
        <p:nvPicPr>
          <p:cNvPr id="5125" name="Picture 2" descr="C:\Users\Настюшка\Desktop\003_(5).jpg"/>
          <p:cNvPicPr>
            <a:picLocks noChangeAspect="1" noChangeArrowheads="1"/>
          </p:cNvPicPr>
          <p:nvPr/>
        </p:nvPicPr>
        <p:blipFill>
          <a:blip r:embed="rId3" cstate="print"/>
          <a:srcRect/>
          <a:stretch>
            <a:fillRect/>
          </a:stretch>
        </p:blipFill>
        <p:spPr bwMode="auto">
          <a:xfrm>
            <a:off x="755576" y="4077072"/>
            <a:ext cx="5832549" cy="2304256"/>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Констр.одягу з різн. матер\Презентація КОКО ШАНЕЛЬ\Картинки презентації Коко Шанель\1445505984_gold-corners-2-02 (1).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3571875" y="285750"/>
            <a:ext cx="5364163" cy="1143000"/>
          </a:xfrm>
        </p:spPr>
        <p:txBody>
          <a:bodyPr rtlCol="0">
            <a:normAutofit fontScale="90000"/>
          </a:bodyPr>
          <a:lstStyle/>
          <a:p>
            <a:pPr eaLnBrk="1" fontAlgn="auto" hangingPunct="1">
              <a:spcAft>
                <a:spcPts val="0"/>
              </a:spcAft>
              <a:defRPr/>
            </a:pPr>
            <a:r>
              <a:rPr lang="uk-UA" sz="3600" dirty="0" smtClean="0">
                <a:solidFill>
                  <a:srgbClr val="CF9217"/>
                </a:solidFill>
                <a:cs typeface="Times New Roman" pitchFamily="18" charset="0"/>
              </a:rPr>
              <a:t>Перші моделі одягу від </a:t>
            </a:r>
            <a:br>
              <a:rPr lang="uk-UA" sz="3600" dirty="0" smtClean="0">
                <a:solidFill>
                  <a:srgbClr val="CF9217"/>
                </a:solidFill>
                <a:cs typeface="Times New Roman" pitchFamily="18" charset="0"/>
              </a:rPr>
            </a:br>
            <a:r>
              <a:rPr lang="uk-UA" sz="3600" dirty="0" smtClean="0">
                <a:solidFill>
                  <a:srgbClr val="CF9217"/>
                </a:solidFill>
                <a:cs typeface="Times New Roman" pitchFamily="18" charset="0"/>
              </a:rPr>
              <a:t>Коко Шанель з непоказного джерсі</a:t>
            </a:r>
            <a:endParaRPr lang="ru-RU" sz="3600" dirty="0"/>
          </a:p>
        </p:txBody>
      </p:sp>
      <p:pic>
        <p:nvPicPr>
          <p:cNvPr id="6148" name="Picture 4" descr="Картинки по запросу одежда шанель из джерси"/>
          <p:cNvPicPr>
            <a:picLocks noChangeAspect="1" noChangeArrowheads="1"/>
          </p:cNvPicPr>
          <p:nvPr/>
        </p:nvPicPr>
        <p:blipFill>
          <a:blip r:embed="rId3" cstate="print"/>
          <a:srcRect/>
          <a:stretch>
            <a:fillRect/>
          </a:stretch>
        </p:blipFill>
        <p:spPr bwMode="auto">
          <a:xfrm>
            <a:off x="1500188" y="1643063"/>
            <a:ext cx="5572125" cy="4229100"/>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Содержимое 3" descr="18250819.png"/>
          <p:cNvPicPr>
            <a:picLocks noGrp="1" noChangeAspect="1"/>
          </p:cNvPicPr>
          <p:nvPr>
            <p:ph idx="1"/>
          </p:nvPr>
        </p:nvPicPr>
        <p:blipFill>
          <a:blip r:embed="rId2" cstate="print"/>
          <a:srcRect/>
          <a:stretch>
            <a:fillRect/>
          </a:stretch>
        </p:blipFill>
        <p:spPr>
          <a:xfrm>
            <a:off x="0" y="0"/>
            <a:ext cx="9144000" cy="6858000"/>
          </a:xfrm>
        </p:spPr>
      </p:pic>
      <p:sp>
        <p:nvSpPr>
          <p:cNvPr id="7171" name="Заголовок 1"/>
          <p:cNvSpPr>
            <a:spLocks noGrp="1"/>
          </p:cNvSpPr>
          <p:nvPr>
            <p:ph type="title"/>
          </p:nvPr>
        </p:nvSpPr>
        <p:spPr>
          <a:xfrm>
            <a:off x="1331913" y="1628775"/>
            <a:ext cx="6624637" cy="3600450"/>
          </a:xfrm>
        </p:spPr>
        <p:txBody>
          <a:bodyPr/>
          <a:lstStyle/>
          <a:p>
            <a:pPr eaLnBrk="1" hangingPunct="1"/>
            <a:r>
              <a:rPr lang="uk-UA" sz="2400" dirty="0" smtClean="0">
                <a:solidFill>
                  <a:srgbClr val="CF9217"/>
                </a:solidFill>
                <a:latin typeface="Times New Roman" pitchFamily="18" charset="0"/>
                <a:cs typeface="Times New Roman" pitchFamily="18" charset="0"/>
              </a:rPr>
              <a:t>Маленька чорна сукня</a:t>
            </a:r>
            <a:r>
              <a:rPr lang="uk-UA" sz="1800" dirty="0" smtClean="0">
                <a:solidFill>
                  <a:srgbClr val="CF9217"/>
                </a:solidFill>
                <a:latin typeface="Times New Roman" pitchFamily="18" charset="0"/>
                <a:cs typeface="Times New Roman" pitchFamily="18" charset="0"/>
              </a:rPr>
              <a:t/>
            </a:r>
            <a:br>
              <a:rPr lang="uk-UA" sz="1800" dirty="0" smtClean="0">
                <a:solidFill>
                  <a:srgbClr val="CF9217"/>
                </a:solidFill>
                <a:latin typeface="Times New Roman" pitchFamily="18" charset="0"/>
                <a:cs typeface="Times New Roman" pitchFamily="18" charset="0"/>
              </a:rPr>
            </a:br>
            <a:r>
              <a:rPr lang="uk-UA" sz="1800" dirty="0" smtClean="0">
                <a:solidFill>
                  <a:srgbClr val="CF9217"/>
                </a:solidFill>
                <a:latin typeface="Times New Roman" pitchFamily="18" charset="0"/>
                <a:cs typeface="Times New Roman" pitchFamily="18" charset="0"/>
              </a:rPr>
              <a:t/>
            </a:r>
            <a:br>
              <a:rPr lang="uk-UA" sz="1800" dirty="0" smtClean="0">
                <a:solidFill>
                  <a:srgbClr val="CF9217"/>
                </a:solidFill>
                <a:latin typeface="Times New Roman" pitchFamily="18" charset="0"/>
                <a:cs typeface="Times New Roman" pitchFamily="18" charset="0"/>
              </a:rPr>
            </a:br>
            <a:r>
              <a:rPr lang="uk-UA" sz="2000" dirty="0" smtClean="0">
                <a:solidFill>
                  <a:srgbClr val="CF9217"/>
                </a:solidFill>
                <a:latin typeface="Times New Roman" pitchFamily="18" charset="0"/>
                <a:cs typeface="Times New Roman" pitchFamily="18" charset="0"/>
              </a:rPr>
              <a:t> Маленька чорна сукня стала символом шику та витонченої простоти. Кольору трауру, який Коко перетворила на колір вишуканого смаку. Колишня уніформа паризьких продавців стала сьогоднішньою «уніформою сучасної жінки». Денні варіанти маленької чорної сукні від Шанель виготовляються з шерсті, вечірні – з атласу, оксамиту та крепу. </a:t>
            </a: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Содержимое 3" descr="1445505984_gold-corners-2-02 (1).png"/>
          <p:cNvPicPr>
            <a:picLocks noGrp="1" noChangeAspect="1"/>
          </p:cNvPicPr>
          <p:nvPr>
            <p:ph idx="1"/>
          </p:nvPr>
        </p:nvPicPr>
        <p:blipFill>
          <a:blip r:embed="rId2" cstate="print"/>
          <a:srcRect/>
          <a:stretch>
            <a:fillRect/>
          </a:stretch>
        </p:blipFill>
        <p:spPr>
          <a:xfrm>
            <a:off x="0" y="-142875"/>
            <a:ext cx="9144000" cy="6858000"/>
          </a:xfrm>
        </p:spPr>
      </p:pic>
      <p:sp>
        <p:nvSpPr>
          <p:cNvPr id="8195" name="Заголовок 1"/>
          <p:cNvSpPr>
            <a:spLocks noGrp="1"/>
          </p:cNvSpPr>
          <p:nvPr>
            <p:ph type="title"/>
          </p:nvPr>
        </p:nvSpPr>
        <p:spPr>
          <a:xfrm>
            <a:off x="2571750" y="500063"/>
            <a:ext cx="3821113" cy="714375"/>
          </a:xfrm>
        </p:spPr>
        <p:txBody>
          <a:bodyPr/>
          <a:lstStyle/>
          <a:p>
            <a:pPr eaLnBrk="1" hangingPunct="1"/>
            <a:r>
              <a:rPr lang="uk-UA" sz="2400" smtClean="0">
                <a:solidFill>
                  <a:srgbClr val="CF9217"/>
                </a:solidFill>
                <a:latin typeface="Times New Roman" pitchFamily="18" charset="0"/>
                <a:cs typeface="Times New Roman" pitchFamily="18" charset="0"/>
              </a:rPr>
              <a:t>Маленька чорна сукня</a:t>
            </a:r>
            <a:endParaRPr lang="uk-UA" sz="2400" smtClean="0"/>
          </a:p>
        </p:txBody>
      </p:sp>
      <p:pic>
        <p:nvPicPr>
          <p:cNvPr id="8196" name="Picture 2" descr="C:\Users\User\Desktop\Презентація КОКО ШАНЕЛЬ\little_black_dress.jpg"/>
          <p:cNvPicPr>
            <a:picLocks noChangeAspect="1" noChangeArrowheads="1"/>
          </p:cNvPicPr>
          <p:nvPr/>
        </p:nvPicPr>
        <p:blipFill>
          <a:blip r:embed="rId3" cstate="print"/>
          <a:srcRect l="10999" t="7864" r="53407" b="8284"/>
          <a:stretch>
            <a:fillRect/>
          </a:stretch>
        </p:blipFill>
        <p:spPr bwMode="auto">
          <a:xfrm>
            <a:off x="1143000" y="1357313"/>
            <a:ext cx="3168650" cy="4641850"/>
          </a:xfrm>
          <a:prstGeom prst="rect">
            <a:avLst/>
          </a:prstGeom>
          <a:noFill/>
          <a:ln w="9525">
            <a:noFill/>
            <a:miter lim="800000"/>
            <a:headEnd/>
            <a:tailEnd/>
          </a:ln>
        </p:spPr>
      </p:pic>
      <p:pic>
        <p:nvPicPr>
          <p:cNvPr id="8197" name="Рисунок 7" descr="Картинки по запросу одежда шанель из джерси"/>
          <p:cNvPicPr>
            <a:picLocks noChangeAspect="1" noChangeArrowheads="1"/>
          </p:cNvPicPr>
          <p:nvPr/>
        </p:nvPicPr>
        <p:blipFill>
          <a:blip r:embed="rId4" cstate="print"/>
          <a:srcRect/>
          <a:stretch>
            <a:fillRect/>
          </a:stretch>
        </p:blipFill>
        <p:spPr bwMode="auto">
          <a:xfrm>
            <a:off x="5072063" y="1643063"/>
            <a:ext cx="2571750" cy="364331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Содержимое 3" descr="18250819.png"/>
          <p:cNvPicPr>
            <a:picLocks noGrp="1" noChangeAspect="1"/>
          </p:cNvPicPr>
          <p:nvPr>
            <p:ph idx="1"/>
          </p:nvPr>
        </p:nvPicPr>
        <p:blipFill>
          <a:blip r:embed="rId3" cstate="print"/>
          <a:srcRect/>
          <a:stretch>
            <a:fillRect/>
          </a:stretch>
        </p:blipFill>
        <p:spPr>
          <a:xfrm>
            <a:off x="0" y="0"/>
            <a:ext cx="9144000" cy="6858000"/>
          </a:xfrm>
        </p:spPr>
      </p:pic>
      <p:sp>
        <p:nvSpPr>
          <p:cNvPr id="9219" name="Заголовок 1"/>
          <p:cNvSpPr>
            <a:spLocks noGrp="1"/>
          </p:cNvSpPr>
          <p:nvPr>
            <p:ph type="title"/>
          </p:nvPr>
        </p:nvSpPr>
        <p:spPr>
          <a:xfrm>
            <a:off x="1331913" y="1628775"/>
            <a:ext cx="6624637" cy="3600450"/>
          </a:xfrm>
        </p:spPr>
        <p:txBody>
          <a:bodyPr/>
          <a:lstStyle/>
          <a:p>
            <a:pPr eaLnBrk="1" hangingPunct="1"/>
            <a:r>
              <a:rPr lang="ru-RU" sz="2400" smtClean="0">
                <a:solidFill>
                  <a:srgbClr val="CF9217"/>
                </a:solidFill>
              </a:rPr>
              <a:t>Твідовий костюм</a:t>
            </a:r>
            <a:r>
              <a:rPr lang="uk-UA" sz="1800" smtClean="0">
                <a:solidFill>
                  <a:srgbClr val="CF9217"/>
                </a:solidFill>
                <a:latin typeface="Times New Roman" pitchFamily="18" charset="0"/>
                <a:cs typeface="Times New Roman" pitchFamily="18" charset="0"/>
              </a:rPr>
              <a:t/>
            </a:r>
            <a:br>
              <a:rPr lang="uk-UA" sz="1800" smtClean="0">
                <a:solidFill>
                  <a:srgbClr val="CF9217"/>
                </a:solidFill>
                <a:latin typeface="Times New Roman" pitchFamily="18" charset="0"/>
                <a:cs typeface="Times New Roman" pitchFamily="18" charset="0"/>
              </a:rPr>
            </a:br>
            <a:r>
              <a:rPr lang="uk-UA" sz="1900" smtClean="0">
                <a:solidFill>
                  <a:srgbClr val="CF9217"/>
                </a:solidFill>
                <a:latin typeface="Times New Roman" pitchFamily="18" charset="0"/>
                <a:cs typeface="Times New Roman" pitchFamily="18" charset="0"/>
              </a:rPr>
              <a:t/>
            </a:r>
            <a:br>
              <a:rPr lang="uk-UA" sz="1900" smtClean="0">
                <a:solidFill>
                  <a:srgbClr val="CF9217"/>
                </a:solidFill>
                <a:latin typeface="Times New Roman" pitchFamily="18" charset="0"/>
                <a:cs typeface="Times New Roman" pitchFamily="18" charset="0"/>
              </a:rPr>
            </a:br>
            <a:r>
              <a:rPr lang="uk-UA" sz="1900" smtClean="0">
                <a:solidFill>
                  <a:srgbClr val="CF9217"/>
                </a:solidFill>
                <a:latin typeface="Times New Roman" pitchFamily="18" charset="0"/>
                <a:cs typeface="Times New Roman" pitchFamily="18" charset="0"/>
              </a:rPr>
              <a:t> Мадемуазель створила твідовий костюм для повсякденної зручності, а він згодом перетворився на елемент високої моди. Приталений жакет без коміра з кантом та пряма спідниця нижче колін, пошиті з шерстяного букле або ворсистої тканини. Золоті ґудзики були прикрашені логотипом Шанель, а краї оздоблені шнуром, вельветом або оборками. Твідовий костюм увійшов в історію завдяки Джекі Кеннеді, яка одягнула рожевий з чорною облямівкою костюм Шанель у той трагічний день, коли у Далласі вбили її чоловіка.</a:t>
            </a: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Содержимое 3" descr="1445505984_gold-corners-2-02 (1).png"/>
          <p:cNvPicPr>
            <a:picLocks noGrp="1" noChangeAspect="1"/>
          </p:cNvPicPr>
          <p:nvPr>
            <p:ph idx="1"/>
          </p:nvPr>
        </p:nvPicPr>
        <p:blipFill>
          <a:blip r:embed="rId2" cstate="print"/>
          <a:srcRect/>
          <a:stretch>
            <a:fillRect/>
          </a:stretch>
        </p:blipFill>
        <p:spPr>
          <a:xfrm>
            <a:off x="0" y="0"/>
            <a:ext cx="9144000" cy="6858000"/>
          </a:xfrm>
        </p:spPr>
      </p:pic>
      <p:sp>
        <p:nvSpPr>
          <p:cNvPr id="10243" name="Заголовок 1"/>
          <p:cNvSpPr>
            <a:spLocks noGrp="1"/>
          </p:cNvSpPr>
          <p:nvPr>
            <p:ph type="title"/>
          </p:nvPr>
        </p:nvSpPr>
        <p:spPr>
          <a:xfrm>
            <a:off x="2714625" y="642938"/>
            <a:ext cx="5113338" cy="785812"/>
          </a:xfrm>
        </p:spPr>
        <p:txBody>
          <a:bodyPr/>
          <a:lstStyle/>
          <a:p>
            <a:pPr eaLnBrk="1" hangingPunct="1"/>
            <a:r>
              <a:rPr lang="ru-RU" sz="2400" dirty="0" smtClean="0">
                <a:solidFill>
                  <a:srgbClr val="CF9217"/>
                </a:solidFill>
              </a:rPr>
              <a:t>Знаменитий  </a:t>
            </a:r>
            <a:r>
              <a:rPr lang="ru-RU" sz="2400" dirty="0" err="1" smtClean="0">
                <a:solidFill>
                  <a:srgbClr val="CF9217"/>
                </a:solidFill>
              </a:rPr>
              <a:t>твідовий</a:t>
            </a:r>
            <a:r>
              <a:rPr lang="ru-RU" sz="2400" dirty="0" smtClean="0">
                <a:solidFill>
                  <a:srgbClr val="CF9217"/>
                </a:solidFill>
              </a:rPr>
              <a:t> костюм Шанель, </a:t>
            </a:r>
            <a:r>
              <a:rPr lang="ru-RU" sz="2400" dirty="0" err="1" smtClean="0">
                <a:solidFill>
                  <a:srgbClr val="CF9217"/>
                </a:solidFill>
              </a:rPr>
              <a:t>який</a:t>
            </a:r>
            <a:r>
              <a:rPr lang="ru-RU" sz="2400" dirty="0" smtClean="0">
                <a:solidFill>
                  <a:srgbClr val="CF9217"/>
                </a:solidFill>
              </a:rPr>
              <a:t>  </a:t>
            </a:r>
            <a:r>
              <a:rPr lang="ru-RU" sz="2400" dirty="0" err="1" smtClean="0">
                <a:solidFill>
                  <a:srgbClr val="CF9217"/>
                </a:solidFill>
              </a:rPr>
              <a:t>існує</a:t>
            </a:r>
            <a:r>
              <a:rPr lang="ru-RU" sz="2400" dirty="0" smtClean="0">
                <a:solidFill>
                  <a:srgbClr val="CF9217"/>
                </a:solidFill>
              </a:rPr>
              <a:t>  поза модою</a:t>
            </a:r>
            <a:endParaRPr lang="uk-UA" sz="2400" dirty="0" smtClean="0">
              <a:solidFill>
                <a:srgbClr val="CF9217"/>
              </a:solidFill>
            </a:endParaRPr>
          </a:p>
        </p:txBody>
      </p:sp>
      <p:pic>
        <p:nvPicPr>
          <p:cNvPr id="10244" name="Picture 3" descr="C:\Users\User\Desktop\Презентація КОКО ШАНЕЛЬ\4_jpg_1314177216.jpg"/>
          <p:cNvPicPr>
            <a:picLocks noChangeAspect="1" noChangeArrowheads="1"/>
          </p:cNvPicPr>
          <p:nvPr/>
        </p:nvPicPr>
        <p:blipFill>
          <a:blip r:embed="rId3" cstate="print"/>
          <a:srcRect l="50874"/>
          <a:stretch>
            <a:fillRect/>
          </a:stretch>
        </p:blipFill>
        <p:spPr bwMode="auto">
          <a:xfrm>
            <a:off x="1500188" y="1714500"/>
            <a:ext cx="2573337" cy="3954463"/>
          </a:xfrm>
          <a:prstGeom prst="rect">
            <a:avLst/>
          </a:prstGeom>
          <a:noFill/>
          <a:ln w="9525">
            <a:noFill/>
            <a:miter lim="800000"/>
            <a:headEnd/>
            <a:tailEnd/>
          </a:ln>
        </p:spPr>
      </p:pic>
      <p:pic>
        <p:nvPicPr>
          <p:cNvPr id="10245" name="Picture 4" descr="C:\Users\Настюшка\Desktop\2707w-59.jpg"/>
          <p:cNvPicPr>
            <a:picLocks noChangeAspect="1" noChangeArrowheads="1"/>
          </p:cNvPicPr>
          <p:nvPr/>
        </p:nvPicPr>
        <p:blipFill>
          <a:blip r:embed="rId4" cstate="print"/>
          <a:srcRect/>
          <a:stretch>
            <a:fillRect/>
          </a:stretch>
        </p:blipFill>
        <p:spPr bwMode="auto">
          <a:xfrm>
            <a:off x="4643438" y="1785938"/>
            <a:ext cx="3063875" cy="3657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204</Words>
  <Application>Microsoft Office PowerPoint</Application>
  <PresentationFormat>Экран (4:3)</PresentationFormat>
  <Paragraphs>31</Paragraphs>
  <Slides>22</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Презентация PowerPoint</vt:lpstr>
      <vt:lpstr>Презентация PowerPoint</vt:lpstr>
      <vt:lpstr>Коко Шанель (1883-1971) - французький модельєр-дизайнер. Створила силует жінки ХХ століття. Придумала знамениті парфуми "Шанель №5". Перша представниця Будинків моделей «від кутюр», яка стала працювати для швейної промисловості. Вважала, що мода, що не знайшла визнання широких мас, вже не мода. В історію костюма увійшла її маленька чорна сукня. Засновниця парфумерної фірми, кутюр'є, меценатка.  </vt:lpstr>
      <vt:lpstr>Чим знаменита Коко Шанель і що  ввела в моду? </vt:lpstr>
      <vt:lpstr>Перші моделі одягу від  Коко Шанель з непоказного джерсі</vt:lpstr>
      <vt:lpstr>Маленька чорна сукня   Маленька чорна сукня стала символом шику та витонченої простоти. Кольору трауру, який Коко перетворила на колір вишуканого смаку. Колишня уніформа паризьких продавців стала сьогоднішньою «уніформою сучасної жінки». Денні варіанти маленької чорної сукні від Шанель виготовляються з шерсті, вечірні – з атласу, оксамиту та крепу. </vt:lpstr>
      <vt:lpstr>Маленька чорна сукня</vt:lpstr>
      <vt:lpstr>Твідовий костюм   Мадемуазель створила твідовий костюм для повсякденної зручності, а він згодом перетворився на елемент високої моди. Приталений жакет без коміра з кантом та пряма спідниця нижче колін, пошиті з шерстяного букле або ворсистої тканини. Золоті ґудзики були прикрашені логотипом Шанель, а краї оздоблені шнуром, вельветом або оборками. Твідовий костюм увійшов в історію завдяки Джекі Кеннеді, яка одягнула рожевий з чорною облямівкою костюм Шанель у той трагічний день, коли у Далласі вбили її чоловіка.</vt:lpstr>
      <vt:lpstr>Знаменитий  твідовий костюм Шанель, який  існує  поза модою</vt:lpstr>
      <vt:lpstr>Брюки   Коко «позичила» брюки у чоловіків через їхню зручність та практичність. Проте вони назавжди оселилися у жіночому гардеробі: прямі, неодмінно у поєднанні з високим каблуком, який видовжує ноги, та поясом, який підкреслює талію</vt:lpstr>
      <vt:lpstr>Брюки</vt:lpstr>
      <vt:lpstr>Спідниця-олівець   Саме Коко Шанель ввела моду на спідницю-олівець довжиною нижче колін. Вона вважала коліна найбільш непривабливою частиною жіночого тіла й наполегливо радила їх приховувати. Зате тонку талію і лінію стегон спідниця-олівець підкреслює найвигідніше</vt:lpstr>
      <vt:lpstr>Стиль Коко Шанель:  спідниця-олівець</vt:lpstr>
      <vt:lpstr>Намисто із перлів   Коко Шанель першою почала працювати з біжутерією й обожнювала носити прикраси у неймовірній кількості. На ній все дзвеніло – намиста, браслети, брошки, запонки. Кутюр’є з легкістю комбінувала штучні перли зі смарагдами та рубінами. На ній завжди були улюблені перли Шанель. </vt:lpstr>
      <vt:lpstr>Стиль Коко Шанель:  намисто із перлів та біжутерія</vt:lpstr>
      <vt:lpstr>Сумочка на ланцюжку   Шанель сворила сумочку на ланцюжку, яка одягалася на плече, щоб руки залишалися вільними. Названий за місяцем та роком своєї появи на світ – 2.55 – вистьобаний ридикюль на золотому ланцюжку став одним з найбільш впізнаваних елементів стилю Шанель. Її сумочки виготовлялися з двох матеріалів: шкіри та джерсі й у найулюбленіших кольорах дизайнерки - бежевому, коричневому, чорному</vt:lpstr>
      <vt:lpstr>Стиль Коко Шанель:  сумочка на ланцюжку, модель  2.55</vt:lpstr>
      <vt:lpstr>Парфуми «Chanel № 5»   П’ятірка – улюблене число Коко, і всі свої колекції вона демонструвала 5-го числа. Революційний запах – синтезований коктейль, який нагадував запах квітучого саду, Коко помістила у революційний флакон – кришталевий паралелепіпед з білою етикеткою та чорними буквами Chanel, схожий за формою на горілчаний штоф. Як наслідок, створені понад 90 років тому парфуми Шанель № 5 – й досі найвідоміші парфуми в усьому світі </vt:lpstr>
      <vt:lpstr>Стиль Коко Шанель:  парфуми «Chanel № 5</vt:lpstr>
      <vt:lpstr> </vt:lpstr>
      <vt:lpstr>Стиль Шанель  на подіумах сьогодні…</vt:lpstr>
      <vt:lpstr> Дякую за увагу!</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RePack by SPecialiST</dc:creator>
  <cp:lastModifiedBy>Admin</cp:lastModifiedBy>
  <cp:revision>63</cp:revision>
  <dcterms:created xsi:type="dcterms:W3CDTF">2016-10-23T12:04:28Z</dcterms:created>
  <dcterms:modified xsi:type="dcterms:W3CDTF">2022-02-06T10:00:34Z</dcterms:modified>
</cp:coreProperties>
</file>