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018" y="4221088"/>
            <a:ext cx="8305800" cy="2160240"/>
          </a:xfrm>
        </p:spPr>
        <p:txBody>
          <a:bodyPr>
            <a:normAutofit fontScale="77500" lnSpcReduction="20000"/>
          </a:bodyPr>
          <a:lstStyle/>
          <a:p>
            <a:r>
              <a:rPr lang="en-US" sz="8600" dirty="0" smtClean="0"/>
              <a:t>William Hogarth</a:t>
            </a:r>
          </a:p>
          <a:p>
            <a:r>
              <a:rPr lang="en-US" sz="8600" dirty="0" smtClean="0"/>
              <a:t>( 1697-1764)</a:t>
            </a:r>
          </a:p>
          <a:p>
            <a:endParaRPr lang="ru-RU" dirty="0"/>
          </a:p>
        </p:txBody>
      </p:sp>
      <p:pic>
        <p:nvPicPr>
          <p:cNvPr id="3074" name="Picture 2" descr="C:\Users\user\Desktop\416002276_tonn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01" y="404664"/>
            <a:ext cx="28575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2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393"/>
    </mc:Choice>
    <mc:Fallback xmlns="">
      <p:transition advTm="1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941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</a:t>
            </a:r>
            <a:r>
              <a:rPr lang="ru-RU" sz="2800" b="1" dirty="0" smtClean="0">
                <a:latin typeface="+mn-lt"/>
              </a:rPr>
              <a:t>3.The </a:t>
            </a:r>
            <a:r>
              <a:rPr lang="ru-RU" sz="2800" b="1" dirty="0" err="1">
                <a:latin typeface="+mn-lt"/>
              </a:rPr>
              <a:t>Visit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to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the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Quack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Doctor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5955295" y="1837320"/>
            <a:ext cx="27363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   </a:t>
            </a:r>
            <a:r>
              <a:rPr lang="en-US" sz="1600" b="1" dirty="0" smtClean="0"/>
              <a:t>National </a:t>
            </a:r>
            <a:r>
              <a:rPr lang="en-US" sz="1600" b="1" dirty="0"/>
              <a:t>Gallery, </a:t>
            </a:r>
            <a:r>
              <a:rPr lang="en-US" sz="1600" b="1" dirty="0" smtClean="0"/>
              <a:t>London</a:t>
            </a:r>
            <a:endParaRPr lang="ru-RU" sz="1600" b="1" dirty="0"/>
          </a:p>
        </p:txBody>
      </p:sp>
      <p:pic>
        <p:nvPicPr>
          <p:cNvPr id="11266" name="Picture 2" descr="C:\Users\user\Desktop\788px-William_Hogarth_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968552" cy="523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092d7d8a7262803f28ee3a19ed259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334542" cy="2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1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8"/>
    </mc:Choice>
    <mc:Fallback xmlns="">
      <p:transition spd="slow" advTm="11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10801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</a:t>
            </a:r>
            <a:r>
              <a:rPr lang="ru-RU" sz="2800" b="1" dirty="0" smtClean="0">
                <a:latin typeface="+mn-lt"/>
              </a:rPr>
              <a:t>4.The </a:t>
            </a:r>
            <a:r>
              <a:rPr lang="ru-RU" sz="2800" b="1" dirty="0" err="1">
                <a:latin typeface="+mn-lt"/>
              </a:rPr>
              <a:t>Countess's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>
                <a:latin typeface="+mn-lt"/>
              </a:rPr>
              <a:t>Morning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Levee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              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6052" y="1556792"/>
            <a:ext cx="2890664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en-US" sz="2000" b="1" dirty="0" smtClean="0"/>
              <a:t>National </a:t>
            </a:r>
            <a:r>
              <a:rPr lang="en-US" sz="2000" b="1" dirty="0"/>
              <a:t>Gallery, </a:t>
            </a:r>
            <a:r>
              <a:rPr lang="en-US" sz="2000" b="1" dirty="0" smtClean="0"/>
              <a:t>London</a:t>
            </a:r>
            <a:endParaRPr lang="ru-RU" sz="2000" b="1" dirty="0"/>
          </a:p>
        </p:txBody>
      </p:sp>
      <p:pic>
        <p:nvPicPr>
          <p:cNvPr id="12289" name="Picture 1" descr="C:\Users\user\Desktop\787px-William_Hogarth_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National_Gallery_head-on_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4" y="3284984"/>
            <a:ext cx="2784311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7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30"/>
    </mc:Choice>
    <mc:Fallback xmlns="">
      <p:transition spd="slow" advTm="12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                                5.The </a:t>
            </a:r>
            <a:r>
              <a:rPr lang="ru-RU" sz="2000" b="1" dirty="0" err="1">
                <a:latin typeface="+mn-lt"/>
              </a:rPr>
              <a:t>Suicide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of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the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Countess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86077" y="1700808"/>
            <a:ext cx="1944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National Gallery, </a:t>
            </a:r>
            <a:r>
              <a:rPr lang="en-US" sz="1800" b="1" dirty="0" smtClean="0"/>
              <a:t>London</a:t>
            </a:r>
            <a:endParaRPr lang="ru-RU" sz="1800" b="1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3314" name="Picture 2" descr="C:\Users\user\Desktop\790px-William_Hogarth_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8" y="1340768"/>
            <a:ext cx="5493319" cy="45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1294266783_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721892"/>
            <a:ext cx="2283939" cy="17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3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5"/>
    </mc:Choice>
    <mc:Fallback xmlns="">
      <p:transition spd="slow" advTm="10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 6.The </a:t>
            </a:r>
            <a:r>
              <a:rPr lang="ru-RU" sz="2000" b="1" dirty="0" err="1"/>
              <a:t>Suicide</a:t>
            </a:r>
            <a:r>
              <a:rPr lang="ru-RU" sz="2000" b="1" dirty="0"/>
              <a:t> </a:t>
            </a:r>
            <a:r>
              <a:rPr lang="ru-RU" sz="2000" b="1" dirty="0" err="1"/>
              <a:t>of</a:t>
            </a:r>
            <a:r>
              <a:rPr lang="ru-RU" sz="2000" b="1" dirty="0"/>
              <a:t> </a:t>
            </a: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 smtClean="0"/>
              <a:t>Countess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988840"/>
            <a:ext cx="2530624" cy="413732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National Gallery, London</a:t>
            </a: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user\Desktop\791px-William_Hogarth_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5995250" cy="48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galery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304256" cy="16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1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8"/>
    </mc:Choice>
    <mc:Fallback xmlns="">
      <p:transition spd="slow" advTm="10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224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</a:t>
            </a:r>
            <a:r>
              <a:rPr lang="en-US" sz="2400" dirty="0" smtClean="0"/>
              <a:t>Portrait </a:t>
            </a:r>
            <a:r>
              <a:rPr lang="en-US" sz="2400" dirty="0"/>
              <a:t>of Mary </a:t>
            </a:r>
            <a:r>
              <a:rPr lang="en-US" sz="2400" dirty="0" smtClean="0"/>
              <a:t>Edwards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60847"/>
            <a:ext cx="3250704" cy="1440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</a:t>
            </a:r>
            <a:r>
              <a:rPr lang="en-US" sz="2000" b="1" i="1" dirty="0"/>
              <a:t>FRICK</a:t>
            </a:r>
            <a:r>
              <a:rPr lang="en-US" sz="2000" b="1" dirty="0"/>
              <a:t> COLLECTION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6386" name="Picture 2" descr="C:\Users\user\Desktop\hogarth_1_20121004_1355805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600400" cy="48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fs400x300px-9349968884c3ee4d2c4214823252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0" y="2852936"/>
            <a:ext cx="3632961" cy="272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8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1"/>
    </mc:Choice>
    <mc:Fallback xmlns="">
      <p:transition spd="slow" advTm="1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>             </a:t>
            </a:r>
            <a:br>
              <a:rPr lang="ru-RU" sz="3100" i="1" dirty="0" smtClean="0"/>
            </a:br>
            <a:r>
              <a:rPr lang="ru-RU" sz="3100" i="1" dirty="0"/>
              <a:t> </a:t>
            </a:r>
            <a:r>
              <a:rPr lang="ru-RU" sz="3100" i="1" dirty="0" smtClean="0"/>
              <a:t>                  </a:t>
            </a:r>
            <a:r>
              <a:rPr lang="ru-RU" sz="3100" i="1" dirty="0" err="1" smtClean="0"/>
              <a:t>David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Garrick</a:t>
            </a:r>
            <a:r>
              <a:rPr lang="ru-RU" sz="3100" i="1" dirty="0" smtClean="0"/>
              <a:t> </a:t>
            </a:r>
            <a:r>
              <a:rPr lang="en-US" sz="3100" i="1" dirty="0" smtClean="0"/>
              <a:t>with </a:t>
            </a:r>
            <a:r>
              <a:rPr lang="en-US" sz="3100" i="1" dirty="0"/>
              <a:t>a </a:t>
            </a:r>
            <a:r>
              <a:rPr lang="en-US" sz="3100" i="1" dirty="0" smtClean="0"/>
              <a:t>wife</a:t>
            </a:r>
            <a:r>
              <a:rPr lang="ru-RU" sz="3100" i="1" dirty="0"/>
              <a:t/>
            </a:r>
            <a:br>
              <a:rPr lang="ru-RU" sz="3100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96136" y="1628800"/>
            <a:ext cx="302433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Royal collection, Windsor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7410" name="Picture 2" descr="C:\Users\user\Desktop\7725-1-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0178"/>
            <a:ext cx="3103294" cy="234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hogarth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4104456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1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2"/>
    </mc:Choice>
    <mc:Fallback xmlns="">
      <p:transition spd="slow" advTm="1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891480"/>
            <a:ext cx="2674640" cy="5904655"/>
          </a:xfrm>
        </p:spPr>
        <p:txBody>
          <a:bodyPr>
            <a:normAutofit/>
          </a:bodyPr>
          <a:lstStyle/>
          <a:p>
            <a:r>
              <a:rPr lang="en-US" dirty="0" smtClean="0"/>
              <a:t>HOGARTH HAD NO PUPILS BUT ALMOST ALL ART IN ENGLAND HAS THE MARK OF HIS PERSONALITY.</a:t>
            </a:r>
            <a:endParaRPr lang="ru-RU" dirty="0"/>
          </a:p>
        </p:txBody>
      </p:sp>
      <p:pic>
        <p:nvPicPr>
          <p:cNvPr id="20482" name="Picture 2" descr="C:\Users\user\Desktop\hogarth_20_20121004_1719158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268763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4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4"/>
    </mc:Choice>
    <mc:Fallback xmlns="">
      <p:transition spd="slow" advTm="10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During the 18</a:t>
            </a:r>
            <a:r>
              <a:rPr lang="en-US" sz="2400" baseline="30000" dirty="0">
                <a:latin typeface="+mn-lt"/>
              </a:rPr>
              <a:t>th</a:t>
            </a:r>
            <a:r>
              <a:rPr lang="en-US" sz="2400" dirty="0">
                <a:latin typeface="+mn-lt"/>
              </a:rPr>
              <a:t> century a national school of painting was created in England</a:t>
            </a:r>
            <a:r>
              <a:rPr lang="en-US" sz="2400" dirty="0" smtClean="0">
                <a:latin typeface="+mn-lt"/>
              </a:rPr>
              <a:t>.</a:t>
            </a:r>
            <a:r>
              <a:rPr lang="en-US" sz="2400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 descr="C:\Users\user\Desktop\гг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9714"/>
            <a:ext cx="3398813" cy="44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172820037_1386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94" y="1268760"/>
            <a:ext cx="2761282" cy="20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file2-3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23539"/>
            <a:ext cx="3324190" cy="2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0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405"/>
    </mc:Choice>
    <mc:Fallback xmlns="">
      <p:transition advTm="13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4800" cy="8640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>    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      </a:t>
            </a:r>
            <a:r>
              <a:rPr lang="en-US" sz="2700" i="1" dirty="0" smtClean="0">
                <a:latin typeface="+mn-lt"/>
              </a:rPr>
              <a:t>William Hogarth </a:t>
            </a:r>
            <a:r>
              <a:rPr lang="en-US" sz="2700" dirty="0" smtClean="0">
                <a:solidFill>
                  <a:schemeClr val="tx2"/>
                </a:solidFill>
                <a:latin typeface="+mn-lt"/>
              </a:rPr>
              <a:t>(1697-1764) </a:t>
            </a:r>
            <a:r>
              <a:rPr lang="en-US" sz="2700" dirty="0" smtClean="0">
                <a:latin typeface="+mn-lt"/>
              </a:rPr>
              <a:t>was the first</a:t>
            </a:r>
            <a:br>
              <a:rPr lang="en-US" sz="27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        </a:t>
            </a:r>
            <a:r>
              <a:rPr lang="en-US" sz="2700" dirty="0" smtClean="0"/>
              <a:t>great English painter.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>
              <a:latin typeface="+mn-lt"/>
            </a:endParaRPr>
          </a:p>
        </p:txBody>
      </p:sp>
      <p:pic>
        <p:nvPicPr>
          <p:cNvPr id="2051" name="Picture 3" descr="C:\Users\user\Desktop\Новая папка\William_Hogarth_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816424" cy="49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9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7"/>
    </mc:Choice>
    <mc:Fallback xmlns="">
      <p:transition spd="slow" advTm="12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92690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                                  </a:t>
            </a:r>
            <a:r>
              <a:rPr lang="en-US" sz="2400" b="1" dirty="0" smtClean="0"/>
              <a:t>Masquerades </a:t>
            </a:r>
            <a:r>
              <a:rPr lang="en-US" sz="2400" b="1" dirty="0"/>
              <a:t>and </a:t>
            </a:r>
            <a:r>
              <a:rPr lang="en-US" sz="2400" b="1" dirty="0" smtClean="0"/>
              <a:t>Operas</a:t>
            </a:r>
            <a:r>
              <a:rPr lang="ru-RU" sz="2400" b="1" dirty="0" smtClean="0"/>
              <a:t> 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146" name="Picture 2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62056" cy="52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1"/>
    </mc:Choice>
    <mc:Fallback xmlns="">
      <p:transition spd="slow" advTm="8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877272"/>
            <a:ext cx="7704856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                                   </a:t>
            </a:r>
            <a:r>
              <a:rPr lang="en-US" sz="2000" dirty="0" smtClean="0"/>
              <a:t>A </a:t>
            </a:r>
            <a:r>
              <a:rPr lang="en-US" sz="2000" dirty="0"/>
              <a:t>Just View of the English </a:t>
            </a:r>
            <a:r>
              <a:rPr lang="en-US" sz="2000" dirty="0" smtClean="0"/>
              <a:t>Stage</a:t>
            </a:r>
            <a:endParaRPr lang="ru-RU" sz="2000" dirty="0" smtClean="0"/>
          </a:p>
        </p:txBody>
      </p:sp>
      <p:pic>
        <p:nvPicPr>
          <p:cNvPr id="7170" name="Picture 2" descr="C:\Users\user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38" y="437742"/>
            <a:ext cx="5886681" cy="49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8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5"/>
    </mc:Choice>
    <mc:Fallback xmlns="">
      <p:transition spd="slow" advTm="7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7924800" cy="79208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 </a:t>
            </a:r>
            <a:r>
              <a:rPr lang="en-US" sz="2700" dirty="0" smtClean="0">
                <a:latin typeface="+mn-lt"/>
              </a:rPr>
              <a:t>His </a:t>
            </a:r>
            <a:r>
              <a:rPr lang="en-US" sz="2700" dirty="0">
                <a:latin typeface="+mn-lt"/>
              </a:rPr>
              <a:t>pictures of social life brought him fame and acclaim.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7"/>
            <a:ext cx="263207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27228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30" y="4149080"/>
            <a:ext cx="2601337" cy="20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149081"/>
            <a:ext cx="2632647" cy="20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2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0"/>
    </mc:Choice>
    <mc:Fallback xmlns="">
      <p:transition spd="slow" advTm="1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40324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One </a:t>
            </a:r>
            <a:r>
              <a:rPr lang="en-US" sz="4000" dirty="0">
                <a:latin typeface="+mn-lt"/>
              </a:rPr>
              <a:t>of the series of his – moral works ( Marriage a la mode) consists of 6 pictures and shows the life of London ( high society</a:t>
            </a:r>
            <a:r>
              <a:rPr lang="en-US" sz="4000" dirty="0" smtClean="0">
                <a:latin typeface="+mn-lt"/>
              </a:rPr>
              <a:t>)</a:t>
            </a:r>
            <a:r>
              <a:rPr lang="ru-RU" sz="4000" dirty="0" smtClean="0">
                <a:latin typeface="+mn-lt"/>
              </a:rPr>
              <a:t>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7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9"/>
    </mc:Choice>
    <mc:Fallback xmlns="">
      <p:transition spd="slow" advTm="14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924800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    1.</a:t>
            </a:r>
            <a:r>
              <a:rPr lang="en-US" sz="2400" dirty="0" smtClean="0"/>
              <a:t>The </a:t>
            </a:r>
            <a:r>
              <a:rPr lang="en-US" sz="2400" dirty="0"/>
              <a:t>Marriage </a:t>
            </a:r>
            <a:r>
              <a:rPr lang="en-US" sz="2400" dirty="0" smtClean="0"/>
              <a:t>Contract</a:t>
            </a:r>
            <a:br>
              <a:rPr lang="en-US" sz="2400" dirty="0" smtClean="0"/>
            </a:b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6353944" y="2014326"/>
            <a:ext cx="2376264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en-US" sz="1600" b="1" dirty="0" smtClean="0"/>
              <a:t>National </a:t>
            </a:r>
            <a:r>
              <a:rPr lang="en-US" sz="1600" b="1" dirty="0"/>
              <a:t>Gallery, </a:t>
            </a:r>
            <a:r>
              <a:rPr lang="en-US" sz="1600" b="1" dirty="0" smtClean="0"/>
              <a:t>London</a:t>
            </a:r>
            <a:endParaRPr lang="ru-RU" sz="1600" b="1" dirty="0" smtClean="0"/>
          </a:p>
        </p:txBody>
      </p:sp>
      <p:pic>
        <p:nvPicPr>
          <p:cNvPr id="9218" name="Picture 2" descr="C:\Users\user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824536" cy="52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180px-National_Gallery,_Lon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28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4"/>
    </mc:Choice>
    <mc:Fallback xmlns="">
      <p:transition spd="slow" advTm="11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    </a:t>
            </a:r>
            <a:r>
              <a:rPr lang="ru-RU" sz="2000" b="1" dirty="0" smtClean="0">
                <a:latin typeface="+mn-lt"/>
              </a:rPr>
              <a:t>2.Shortly </a:t>
            </a:r>
            <a:r>
              <a:rPr lang="ru-RU" sz="2000" b="1" dirty="0" err="1" smtClean="0">
                <a:latin typeface="+mn-lt"/>
              </a:rPr>
              <a:t>After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the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Marriage</a:t>
            </a:r>
            <a:r>
              <a:rPr lang="ru-RU" sz="2000" b="1" dirty="0" smtClean="0">
                <a:latin typeface="+mn-lt"/>
              </a:rPr>
              <a:t> </a:t>
            </a:r>
            <a:br>
              <a:rPr lang="ru-RU" sz="2000" b="1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27363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en-US" sz="1800" b="1" dirty="0" smtClean="0"/>
              <a:t>National Gallery, London</a:t>
            </a:r>
            <a:endParaRPr lang="ru-RU" sz="1800" b="1" dirty="0"/>
          </a:p>
        </p:txBody>
      </p:sp>
      <p:pic>
        <p:nvPicPr>
          <p:cNvPr id="10242" name="Picture 2" descr="C:\Users\user\Desktop\779px-HogarthMarri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046952" cy="42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34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56300"/>
            <a:ext cx="2690951" cy="2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65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4"/>
    </mc:Choice>
    <mc:Fallback xmlns="">
      <p:transition spd="slow" advTm="10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6|0.7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2.3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8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0.8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0.7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5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1.4|1.5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.7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1|1"/>
</p:tagLst>
</file>

<file path=ppt/theme/theme1.xml><?xml version="1.0" encoding="utf-8"?>
<a:theme xmlns:a="http://schemas.openxmlformats.org/drawingml/2006/main" name="Горизон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151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During the 18th century a national school of painting was created in England. </vt:lpstr>
      <vt:lpstr>                 William Hogarth (1697-1764) was the first         great English painter. </vt:lpstr>
      <vt:lpstr>Презентация PowerPoint</vt:lpstr>
      <vt:lpstr>Презентация PowerPoint</vt:lpstr>
      <vt:lpstr>   His pictures of social life brought him fame and acclaim. </vt:lpstr>
      <vt:lpstr>One of the series of his – moral works ( Marriage a la mode) consists of 6 pictures and shows the life of London ( high society): </vt:lpstr>
      <vt:lpstr>                              1.The Marriage Contract </vt:lpstr>
      <vt:lpstr>                               2.Shortly After the Marriage  </vt:lpstr>
      <vt:lpstr>          3.The Visit to the Quack Doctor </vt:lpstr>
      <vt:lpstr>               4.The Countess's Morning Levee                 </vt:lpstr>
      <vt:lpstr>                                    5.The Suicide of the Countess </vt:lpstr>
      <vt:lpstr>                            6.The Suicide of the Countess </vt:lpstr>
      <vt:lpstr>                       Portrait of Mary Edwards </vt:lpstr>
      <vt:lpstr>                                 David Garrick with a wife </vt:lpstr>
      <vt:lpstr>HOGARTH HAD NO PUPILS BUT ALMOST ALL ART IN ENGLAND HAS THE MARK OF HIS PERSONALITY.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Лиза</cp:lastModifiedBy>
  <cp:revision>38</cp:revision>
  <dcterms:created xsi:type="dcterms:W3CDTF">2013-02-08T18:57:05Z</dcterms:created>
  <dcterms:modified xsi:type="dcterms:W3CDTF">2013-03-17T19:43:17Z</dcterms:modified>
</cp:coreProperties>
</file>