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73" r:id="rId4"/>
    <p:sldId id="287" r:id="rId5"/>
    <p:sldId id="298" r:id="rId6"/>
    <p:sldId id="29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68" r:id="rId16"/>
    <p:sldId id="296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BFFC8A-615C-4C30-967F-B5683ED3973F}" type="datetimeFigureOut">
              <a:rPr lang="ru-RU" smtClean="0"/>
              <a:pPr/>
              <a:t>17.01.2021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6562A-0B33-43BD-A942-24EA42FD62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000" dirty="0" smtClean="0"/>
              <a:t>1</a:t>
            </a:r>
            <a:r>
              <a:rPr lang="en-US" sz="2000" dirty="0" smtClean="0"/>
              <a:t>1</a:t>
            </a:r>
            <a:r>
              <a:rPr lang="uk-UA" sz="2000" dirty="0" smtClean="0"/>
              <a:t> </a:t>
            </a:r>
            <a:r>
              <a:rPr lang="uk-UA" dirty="0" smtClean="0"/>
              <a:t>клас</a:t>
            </a:r>
          </a:p>
          <a:p>
            <a:r>
              <a:rPr lang="uk-UA" dirty="0" smtClean="0"/>
              <a:t>Анісімова С.М.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Правопис слів іншомовного походження</a:t>
            </a:r>
            <a:endParaRPr lang="ru-RU" dirty="0"/>
          </a:p>
        </p:txBody>
      </p:sp>
      <p:pic>
        <p:nvPicPr>
          <p:cNvPr id="4" name="Picture 2" descr="Цитати великих українців про мову | ДивенСвіт"/>
          <p:cNvPicPr>
            <a:picLocks noChangeAspect="1" noChangeArrowheads="1"/>
          </p:cNvPicPr>
          <p:nvPr/>
        </p:nvPicPr>
        <p:blipFill>
          <a:blip r:embed="rId2" cstate="print"/>
          <a:srcRect b="11851"/>
          <a:stretch>
            <a:fillRect/>
          </a:stretch>
        </p:blipFill>
        <p:spPr bwMode="auto">
          <a:xfrm>
            <a:off x="2699792" y="3717032"/>
            <a:ext cx="3528392" cy="2406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Запам’ятай винятки жартуючи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0" name="AutoShape 2" descr="Українська для всіх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Українська для всіх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На изображении может находиться: текст «Ha віллі в BAHHI вагою 3 тонну сидла панна донна мадонна. там мокко пила, аннали вчила, панно i3 канною висло, A бонна MIPPY приносила, за це ¡й IEHHI заплатили. &gt;,- мулла подумав, буллу взяв I на шматочки враз порвав. A потім дурру посадив, блль про права&gt; до ночi̇ вчив. слова HETTO, нше брутто, A жить так гарно наше MOTTO! алло гетто бритт OCAHHA конфетті палаццо шкколо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628800"/>
            <a:ext cx="324711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Подвоєння не відбувається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Зауважте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загальних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назвах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іншомовного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подвоюються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бароко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група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сума,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шосе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ват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Ватт),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фін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піца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інтермецо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хобі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папараці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комісія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алея,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клас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ілюстрація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М’який знак пишемо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М’який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знак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пишеться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т,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с, л,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перед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я,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йо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ательє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мільярд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консьєрж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Відповідно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вимови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л перед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літерами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альтруїст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фільм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залп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Відповідно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вимови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кінці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магістраль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каніфоль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бал, шприц).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Апостроф пишемо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Апостроф </a:t>
            </a:r>
            <a:r>
              <a:rPr lang="ru-RU" dirty="0" err="1" smtClean="0">
                <a:solidFill>
                  <a:srgbClr val="C00000"/>
                </a:solidFill>
              </a:rPr>
              <a:t>пишеться</a:t>
            </a:r>
            <a:r>
              <a:rPr lang="ru-RU" dirty="0" smtClean="0">
                <a:solidFill>
                  <a:srgbClr val="C00000"/>
                </a:solidFill>
              </a:rPr>
              <a:t> перед я, </a:t>
            </a:r>
            <a:r>
              <a:rPr lang="ru-RU" dirty="0" err="1" smtClean="0">
                <a:solidFill>
                  <a:srgbClr val="C00000"/>
                </a:solidFill>
              </a:rPr>
              <a:t>ю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є</a:t>
            </a:r>
            <a:r>
              <a:rPr lang="ru-RU" dirty="0" smtClean="0">
                <a:solidFill>
                  <a:srgbClr val="C00000"/>
                </a:solidFill>
              </a:rPr>
              <a:t>, ї: </a:t>
            </a:r>
            <a:endParaRPr lang="ru-RU" dirty="0" smtClean="0">
              <a:solidFill>
                <a:srgbClr val="C00000"/>
              </a:solidFill>
            </a:endParaRPr>
          </a:p>
          <a:p>
            <a:pPr indent="27432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в, м,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ф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ж, ч,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ш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г, к,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Мавпочка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Буф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грає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чужі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шахи»):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інтерв’ю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дистриб’ютор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миш’як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Женев’єва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Font typeface="+mj-lt"/>
              <a:buAutoNum type="arabicPeriod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кінцевого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префікса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ін’єкція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ад’ютант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кон’юнктура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кон’юнктивіт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пан’європейський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транс’європейський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Апостроф не пишемо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AutoNum type="arabicPeriod"/>
            </a:pPr>
            <a:endParaRPr lang="ru-RU" dirty="0" smtClean="0"/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/>
              <a:t>Перед </a:t>
            </a:r>
            <a:r>
              <a:rPr lang="ru-RU" b="1" dirty="0" err="1" smtClean="0"/>
              <a:t>йо</a:t>
            </a:r>
            <a:r>
              <a:rPr lang="ru-RU" dirty="0" smtClean="0"/>
              <a:t>: </a:t>
            </a:r>
            <a:r>
              <a:rPr lang="ru-RU" dirty="0" err="1" smtClean="0"/>
              <a:t>курйоз</a:t>
            </a:r>
            <a:r>
              <a:rPr lang="ru-RU" dirty="0" smtClean="0"/>
              <a:t>, </a:t>
            </a:r>
            <a:r>
              <a:rPr lang="ru-RU" dirty="0" err="1" smtClean="0"/>
              <a:t>серйозний</a:t>
            </a:r>
            <a:r>
              <a:rPr lang="ru-RU" dirty="0" smtClean="0"/>
              <a:t>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/>
              <a:t>Коли </a:t>
            </a:r>
            <a:r>
              <a:rPr lang="ru-RU" b="1" dirty="0" smtClean="0"/>
              <a:t>я, </a:t>
            </a:r>
            <a:r>
              <a:rPr lang="ru-RU" b="1" dirty="0" err="1" smtClean="0"/>
              <a:t>ю</a:t>
            </a:r>
            <a:r>
              <a:rPr lang="ru-RU" b="1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пом’якшення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: </a:t>
            </a:r>
            <a:r>
              <a:rPr lang="ru-RU" dirty="0" err="1" smtClean="0"/>
              <a:t>манікюр</a:t>
            </a:r>
            <a:r>
              <a:rPr lang="ru-RU" dirty="0" smtClean="0"/>
              <a:t>, бюджет, </a:t>
            </a:r>
            <a:r>
              <a:rPr lang="ru-RU" dirty="0" smtClean="0"/>
              <a:t>бязь, пюре, бюро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endParaRPr lang="ru-RU" dirty="0" smtClean="0"/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Зауважте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r>
              <a:rPr lang="ru-RU" dirty="0" smtClean="0"/>
              <a:t> Апостроф </a:t>
            </a:r>
            <a:r>
              <a:rPr lang="ru-RU" dirty="0" err="1" smtClean="0"/>
              <a:t>пишеться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початкового</a:t>
            </a:r>
            <a:r>
              <a:rPr lang="ru-RU" dirty="0" smtClean="0"/>
              <a:t> </a:t>
            </a:r>
            <a:r>
              <a:rPr lang="ru-RU" b="1" dirty="0" err="1" smtClean="0"/>
              <a:t>д</a:t>
            </a:r>
            <a:r>
              <a:rPr lang="ru-RU" b="1" dirty="0" smtClean="0"/>
              <a:t>, о </a:t>
            </a:r>
            <a:r>
              <a:rPr lang="ru-RU" dirty="0" smtClean="0"/>
              <a:t>в </a:t>
            </a:r>
            <a:r>
              <a:rPr lang="ru-RU" dirty="0" err="1" smtClean="0"/>
              <a:t>прізвищах</a:t>
            </a:r>
            <a:r>
              <a:rPr lang="ru-RU" dirty="0" smtClean="0"/>
              <a:t>: Жанна </a:t>
            </a:r>
            <a:r>
              <a:rPr lang="ru-RU" dirty="0" err="1" smtClean="0"/>
              <a:t>д’Арк</a:t>
            </a:r>
            <a:r>
              <a:rPr lang="ru-RU" dirty="0" smtClean="0"/>
              <a:t>, </a:t>
            </a:r>
            <a:r>
              <a:rPr lang="ru-RU" dirty="0" err="1" smtClean="0"/>
              <a:t>О’Генрі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Домашнє завдання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endParaRPr lang="uk-UA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Повторити правила;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Виконайте вправи: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Вправа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1.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Уставте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потрібні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літери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ї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у, е,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indent="274320" algn="just">
              <a:spcBef>
                <a:spcPts val="600"/>
              </a:spcBef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Ас..м..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ляц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..я, к..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зил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кру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апенд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..т, ас..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гнац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..я, хр..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стиянство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в..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траж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апельс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к..пар..с,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брош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х..мера, д..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фтонг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пац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єнт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ж..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рі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р..ф..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рендум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сп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енц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клопед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..я,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гзаг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Дж..г..т, ф..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нанси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єзу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..т,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ав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атор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..метр,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бурм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..стер,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міс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..с, проза..к,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ді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..та, к..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нджал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март..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ні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х..тон,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ш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фр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д..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апазон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акс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ома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м..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тропол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..т, д..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зель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тра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кторія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нформація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по..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нформувати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єх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..дна, д..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стабілізація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д..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сгармонія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д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зорієнтація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пле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ді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с..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мптом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економ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д..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пломант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рекомендац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йний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чний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ор..г..нал,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екв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валент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кред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..т,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гр...ф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л..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нгв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..ст..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експер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мент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теор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..я,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каз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..но, д..ф..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ренц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йний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аналог..я,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еп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..лог, ф..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ксувати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пр..ор..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тет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м..н..стр.</a:t>
            </a:r>
          </a:p>
          <a:p>
            <a:pPr>
              <a:buNone/>
            </a:pPr>
            <a:endParaRPr lang="uk-UA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Домашнє завдання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Вправа</a:t>
            </a:r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 2. На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місці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крапок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уставте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потрібно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літери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Поясніть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правила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подвоєння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літер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у словах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іншомовного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походження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Ас..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ортимент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мас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індивіду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..м,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кас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нет..о,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аб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ревіатура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інтел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ігент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сум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тер..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иторіальний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ак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редитація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сюр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еалізм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тон..а,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дис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ертація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ігрант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юзія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юстративний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ваку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..м,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хоб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шил..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інг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ін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оваційнний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упція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колон..а, контр..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еволюційний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ан..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отація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рал..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гіп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ократівський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груп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ал..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барок..о,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інтермец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конгрес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ван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мас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..аж, новел..а, бал..он, кол..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віл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ім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унітет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еф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ективний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ком..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унікація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ектор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ас..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амблея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оп..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нент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Ренес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анс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Ген..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адій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Рим..а,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Ізабел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..а,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Іп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..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олит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uk-U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Дякую за увагу!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4" name="Picture 2" descr="Цитати великих українців про мову | ДивенСвіт"/>
          <p:cNvPicPr>
            <a:picLocks noChangeAspect="1" noChangeArrowheads="1"/>
          </p:cNvPicPr>
          <p:nvPr/>
        </p:nvPicPr>
        <p:blipFill>
          <a:blip r:embed="rId2" cstate="print"/>
          <a:srcRect b="11851"/>
          <a:stretch>
            <a:fillRect/>
          </a:stretch>
        </p:blipFill>
        <p:spPr bwMode="auto">
          <a:xfrm>
            <a:off x="2699792" y="3717032"/>
            <a:ext cx="3528392" cy="2406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Пишеться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74320" algn="just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загальних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географічних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назвах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т,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с,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ц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ж (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дж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), ч,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ш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(«Де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з’їси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цю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чашу жиру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?») перед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літерами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крім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дисципліна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система, Алжир,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Сирія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Мексика,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чипси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гриль,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тирамісу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чизкейк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чизбургер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капучино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uk-UA" dirty="0" smtClean="0">
                <a:solidFill>
                  <a:srgbClr val="C00000"/>
                </a:solidFill>
              </a:rPr>
              <a:t>(Правило дев’ятки)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Пишеться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початку слова: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ікона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історія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імпічмент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входять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«правила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дев’ятки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»: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піраміда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фінанси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бізнес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Перед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літерою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голосного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й: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піаніно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радіус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ажіотаж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позиція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кінці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незмінних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таксі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колібрі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броколі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грисині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мюслі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хобі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хіпі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Леонардо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Капріо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окремих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власних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назвах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Грімм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Сідней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Дідро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Россіні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Арістотель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Дізель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дизель),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Занзібар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Зімбабве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Одіссей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Міссісіпі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Пишеться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Зауважте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ряді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іншомовного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давно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засвоєних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українською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мовою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входять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«правила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дев’ятки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»,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відповідно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вимови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пишеться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лимон, мирт, кипарис, спирт,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кинджал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нирка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а не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пишуться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слова церковного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вжитку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диякон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єпископ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мирта,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християнство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Пишеться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588" indent="45720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1. На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початку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слова</a:t>
            </a:r>
          </a:p>
          <a:p>
            <a:pPr marL="1588" indent="623888">
              <a:spcBef>
                <a:spcPts val="600"/>
              </a:spcBef>
              <a:buNone/>
            </a:pP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Енергія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екватор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Еквадор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епітет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588" indent="45720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голосного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крім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та 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3050" indent="352425">
              <a:spcBef>
                <a:spcPts val="600"/>
              </a:spcBef>
              <a:buNone/>
            </a:pP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Поезія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дуель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каное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проект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траєкторія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3175" indent="446088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твердих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приголосних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3050" indent="352425">
              <a:spcBef>
                <a:spcPts val="600"/>
              </a:spcBef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Декан,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інтелект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референдум,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геній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175" indent="45720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4. У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префіксах 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де-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</a:p>
          <a:p>
            <a:pPr marL="273050" indent="352425">
              <a:spcBef>
                <a:spcPts val="600"/>
              </a:spcBef>
              <a:buNone/>
            </a:pP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Дестабілізація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декомпресор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регенерація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рекультивація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Font typeface="+mj-lt"/>
              <a:buAutoNum type="arabicPeriod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Зверніть увагу!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indent="274320" algn="just">
              <a:buNone/>
            </a:pPr>
            <a:r>
              <a:rPr lang="ru-RU" i="1" dirty="0" err="1" smtClean="0">
                <a:solidFill>
                  <a:srgbClr val="C00000"/>
                </a:solidFill>
              </a:rPr>
              <a:t>Увага</a:t>
            </a:r>
            <a:r>
              <a:rPr lang="ru-RU" i="1" dirty="0" smtClean="0">
                <a:solidFill>
                  <a:srgbClr val="C00000"/>
                </a:solidFill>
              </a:rPr>
              <a:t>!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саме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голосний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писати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префіксах 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де-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дез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диз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дис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залежить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слова:</a:t>
            </a:r>
          </a:p>
          <a:p>
            <a:pPr indent="274320" algn="just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Де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означає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indent="27432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віддалення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виділення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скасування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припинення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усунення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чого-небудь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демонтаж,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демобілізація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indent="27432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2)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рух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донизу,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зниження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девальвація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декаданс,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демпінг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buNone/>
            </a:pP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Дез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означає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знищення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видалення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відсутність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спотворення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чогось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дезактивація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дезорієнтація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indent="274320" algn="just">
              <a:buNone/>
            </a:pP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Диз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дис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означають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поділ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розділ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позбавлення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утруднення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утрату,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надають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поняттю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негативного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протилежного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змісту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 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дизасоціація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дислокація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дискваліфікація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дисгармонія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Пишеться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ї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голосних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мозаїка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Енеїда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складних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словах, де перша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закінчується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голосний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початку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другої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пишеться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староіндійський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доісторичний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Пишеться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словах,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запозичених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французької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літер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шиплячих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та в словах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парфуми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парфумерія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журі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парашут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Жуль.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Подвоєння літер відбувається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indent="274320" algn="just">
              <a:spcBef>
                <a:spcPts val="600"/>
              </a:spcBef>
              <a:buAutoNum type="arabicPeriod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власних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назвах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словах,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похідних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них: Андорра,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андоррський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Голландія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голландський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Марокко,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марокканець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Будда, буддизм.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Виняток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Лісабон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Голівуд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Копенгаген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збігу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однакових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приголосних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межі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префікса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кореня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мові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вживається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паралельне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непрефіксальне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слово: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імміграція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міграція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сюрреалізм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реалізм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ірраціональний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раціональний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контрреволюція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революція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анотація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конотація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еміграція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indent="274320" algn="just">
              <a:spcBef>
                <a:spcPts val="600"/>
              </a:spcBef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окремих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словах,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треба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запам’ятати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: алло,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аннали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білль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бонна, брутто, булла, ванна,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вілла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дурра, мадонна, манна,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мірра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мотто, мулла, нетто, панна,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пенні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тонна, панно, гамма (буква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indent="274320" algn="just">
              <a:spcBef>
                <a:spcPts val="600"/>
              </a:spcBef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Запам’ятайте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err="1" smtClean="0">
                <a:solidFill>
                  <a:srgbClr val="C00000"/>
                </a:solidFill>
              </a:rPr>
              <a:t>гамма-промені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dirty="0" err="1" smtClean="0">
                <a:solidFill>
                  <a:srgbClr val="C00000"/>
                </a:solidFill>
              </a:rPr>
              <a:t>кольорова</a:t>
            </a:r>
            <a:r>
              <a:rPr lang="ru-RU" dirty="0" smtClean="0">
                <a:solidFill>
                  <a:srgbClr val="C00000"/>
                </a:solidFill>
              </a:rPr>
              <a:t> гама, </a:t>
            </a:r>
            <a:r>
              <a:rPr lang="ru-RU" dirty="0" err="1" smtClean="0">
                <a:solidFill>
                  <a:srgbClr val="C00000"/>
                </a:solidFill>
              </a:rPr>
              <a:t>головний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біль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dirty="0" err="1" smtClean="0">
                <a:solidFill>
                  <a:srgbClr val="C00000"/>
                </a:solidFill>
              </a:rPr>
              <a:t>білль</a:t>
            </a:r>
            <a:r>
              <a:rPr lang="ru-RU" dirty="0" smtClean="0">
                <a:solidFill>
                  <a:srgbClr val="C00000"/>
                </a:solidFill>
              </a:rPr>
              <a:t> про права.</a:t>
            </a:r>
            <a:r>
              <a:rPr lang="ru-RU" dirty="0" smtClean="0"/>
              <a:t>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1248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Правопис слів іншомовного походження</vt:lpstr>
      <vt:lpstr>Пишеться и</vt:lpstr>
      <vt:lpstr>Пишеться і</vt:lpstr>
      <vt:lpstr>Пишеться і</vt:lpstr>
      <vt:lpstr>Пишеться е</vt:lpstr>
      <vt:lpstr>Зверніть увагу!</vt:lpstr>
      <vt:lpstr>Пишеться ї</vt:lpstr>
      <vt:lpstr>Пишеться у</vt:lpstr>
      <vt:lpstr>Подвоєння літер відбувається</vt:lpstr>
      <vt:lpstr>Запам’ятай винятки жартуючи</vt:lpstr>
      <vt:lpstr>Подвоєння не відбувається</vt:lpstr>
      <vt:lpstr>М’який знак пишемо</vt:lpstr>
      <vt:lpstr>Апостроф пишемо</vt:lpstr>
      <vt:lpstr>Апостроф не пишемо</vt:lpstr>
      <vt:lpstr>Домашнє завдання</vt:lpstr>
      <vt:lpstr>Домашнє завдання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Вставні слова, словосполучення і речення</dc:title>
  <dc:creator>july</dc:creator>
  <cp:lastModifiedBy>july</cp:lastModifiedBy>
  <cp:revision>34</cp:revision>
  <dcterms:created xsi:type="dcterms:W3CDTF">2020-04-28T16:25:13Z</dcterms:created>
  <dcterms:modified xsi:type="dcterms:W3CDTF">2021-01-17T19:18:34Z</dcterms:modified>
</cp:coreProperties>
</file>