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</p:sldIdLst>
  <p:sldSz cy="5143500" cx="9144000"/>
  <p:notesSz cx="6858000" cy="9144000"/>
  <p:embeddedFontLst>
    <p:embeddedFont>
      <p:font typeface="Raleway"/>
      <p:regular r:id="rId10"/>
      <p:bold r:id="rId11"/>
      <p:italic r:id="rId12"/>
      <p:boldItalic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aleway-bold.fntdata"/><Relationship Id="rId10" Type="http://schemas.openxmlformats.org/officeDocument/2006/relationships/font" Target="fonts/Raleway-regular.fntdata"/><Relationship Id="rId13" Type="http://schemas.openxmlformats.org/officeDocument/2006/relationships/font" Target="fonts/Raleway-boldItalic.fntdata"/><Relationship Id="rId12" Type="http://schemas.openxmlformats.org/officeDocument/2006/relationships/font" Target="fonts/Raleway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23aead9387_0_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23aead9387_0_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23aead9387_0_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23aead9387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23aead9387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123aead9387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1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9" name="Google Shape;49;p11"/>
          <p:cNvSpPr txBox="1"/>
          <p:nvPr>
            <p:ph hasCustomPrompt="1" type="title"/>
          </p:nvPr>
        </p:nvSpPr>
        <p:spPr>
          <a:xfrm>
            <a:off x="311700" y="743001"/>
            <a:ext cx="8520600" cy="200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Font typeface="Source Sans Pro"/>
              <a:buNone/>
              <a:defRPr sz="120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r>
              <a:t>xx%</a:t>
            </a:r>
          </a:p>
        </p:txBody>
      </p:sp>
      <p:sp>
        <p:nvSpPr>
          <p:cNvPr id="50" name="Google Shape;50;p11"/>
          <p:cNvSpPr txBox="1"/>
          <p:nvPr>
            <p:ph idx="1" type="body"/>
          </p:nvPr>
        </p:nvSpPr>
        <p:spPr>
          <a:xfrm>
            <a:off x="311700" y="2845182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1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2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80700" y="2651100"/>
            <a:ext cx="8982600" cy="2411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" name="Google Shape;16;p3"/>
          <p:cNvSpPr txBox="1"/>
          <p:nvPr>
            <p:ph type="title"/>
          </p:nvPr>
        </p:nvSpPr>
        <p:spPr>
          <a:xfrm>
            <a:off x="485875" y="1714500"/>
            <a:ext cx="8183700" cy="78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4" name="Google Shape;24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7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8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9"/>
          <p:cNvSpPr/>
          <p:nvPr/>
        </p:nvSpPr>
        <p:spPr>
          <a:xfrm>
            <a:off x="4636800" y="80700"/>
            <a:ext cx="4426500" cy="49821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9" name="Google Shape;39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0" name="Google Shape;40;p9"/>
          <p:cNvSpPr txBox="1"/>
          <p:nvPr>
            <p:ph type="title"/>
          </p:nvPr>
        </p:nvSpPr>
        <p:spPr>
          <a:xfrm>
            <a:off x="265500" y="1181700"/>
            <a:ext cx="4045200" cy="15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1" name="Google Shape;41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2" name="Google Shape;42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6" name="Google Shape;46;p10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l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b="1" sz="3000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Source Sans Pro"/>
              <a:buChar char="●"/>
              <a:defRPr sz="18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●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○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Source Sans Pro"/>
              <a:buChar char="■"/>
              <a:defRPr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3"/>
          <p:cNvSpPr txBox="1"/>
          <p:nvPr>
            <p:ph type="ctrTitle"/>
          </p:nvPr>
        </p:nvSpPr>
        <p:spPr>
          <a:xfrm>
            <a:off x="485875" y="264475"/>
            <a:ext cx="8183700" cy="147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Написання великої літери</a:t>
            </a:r>
            <a:endParaRPr/>
          </a:p>
        </p:txBody>
      </p:sp>
      <p:sp>
        <p:nvSpPr>
          <p:cNvPr id="59" name="Google Shape;59;p13"/>
          <p:cNvSpPr txBox="1"/>
          <p:nvPr>
            <p:ph idx="1" type="subTitle"/>
          </p:nvPr>
        </p:nvSpPr>
        <p:spPr>
          <a:xfrm>
            <a:off x="485875" y="1738075"/>
            <a:ext cx="8183700" cy="86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вправи на узагальнення знань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4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Напишіть правильно речення. Поясніть правопис виділених слів.</a:t>
            </a:r>
            <a:endParaRPr/>
          </a:p>
        </p:txBody>
      </p:sp>
      <p:sp>
        <p:nvSpPr>
          <p:cNvPr id="65" name="Google Shape;65;p14"/>
          <p:cNvSpPr txBox="1"/>
          <p:nvPr>
            <p:ph idx="1" type="body"/>
          </p:nvPr>
        </p:nvSpPr>
        <p:spPr>
          <a:xfrm>
            <a:off x="311700" y="144445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4000">
                <a:solidFill>
                  <a:srgbClr val="FF9900"/>
                </a:solidFill>
              </a:rPr>
              <a:t>Пан’американське</a:t>
            </a:r>
            <a:r>
              <a:rPr lang="ru" sz="4000"/>
              <a:t> шосе - </a:t>
            </a:r>
            <a:r>
              <a:rPr lang="ru" sz="4000">
                <a:solidFill>
                  <a:srgbClr val="FF9900"/>
                </a:solidFill>
              </a:rPr>
              <a:t>сітка </a:t>
            </a:r>
            <a:r>
              <a:rPr lang="ru" sz="4000"/>
              <a:t>доріг, яка </a:t>
            </a:r>
            <a:r>
              <a:rPr lang="ru" sz="4000">
                <a:solidFill>
                  <a:srgbClr val="FF9900"/>
                </a:solidFill>
              </a:rPr>
              <a:t>обєднує </a:t>
            </a:r>
            <a:r>
              <a:rPr lang="ru" sz="4000"/>
              <a:t>всі</a:t>
            </a:r>
            <a:r>
              <a:rPr lang="ru" sz="4000">
                <a:solidFill>
                  <a:srgbClr val="FF9900"/>
                </a:solidFill>
              </a:rPr>
              <a:t> Американські</a:t>
            </a:r>
            <a:r>
              <a:rPr lang="ru" sz="4000"/>
              <a:t> дороги в єдину систему. Його побудова</a:t>
            </a:r>
            <a:r>
              <a:rPr lang="ru" sz="4000">
                <a:solidFill>
                  <a:srgbClr val="FF9900"/>
                </a:solidFill>
              </a:rPr>
              <a:t> довгожданний</a:t>
            </a:r>
            <a:r>
              <a:rPr lang="ru" sz="4000"/>
              <a:t> економічний хід уряду</a:t>
            </a:r>
            <a:r>
              <a:rPr lang="ru" sz="4000">
                <a:solidFill>
                  <a:srgbClr val="FF9900"/>
                </a:solidFill>
              </a:rPr>
              <a:t> Сполучених штатів Америки.  </a:t>
            </a:r>
            <a:endParaRPr sz="4000">
              <a:solidFill>
                <a:srgbClr val="FF99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Відредагуйте речення.</a:t>
            </a:r>
            <a:endParaRPr/>
          </a:p>
        </p:txBody>
      </p:sp>
      <p:sp>
        <p:nvSpPr>
          <p:cNvPr id="71" name="Google Shape;71;p15"/>
          <p:cNvSpPr txBox="1"/>
          <p:nvPr>
            <p:ph idx="1" type="body"/>
          </p:nvPr>
        </p:nvSpPr>
        <p:spPr>
          <a:xfrm>
            <a:off x="311700" y="1152475"/>
            <a:ext cx="8520600" cy="373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100"/>
              <a:t>В час, </a:t>
            </a:r>
            <a:r>
              <a:rPr lang="ru" sz="3100">
                <a:solidFill>
                  <a:srgbClr val="FF9900"/>
                </a:solidFill>
              </a:rPr>
              <a:t>потьм’янілий </a:t>
            </a:r>
            <a:r>
              <a:rPr lang="ru" sz="3100"/>
              <a:t>від війни, </a:t>
            </a:r>
            <a:r>
              <a:rPr lang="ru" sz="3100">
                <a:solidFill>
                  <a:srgbClr val="FF9900"/>
                </a:solidFill>
              </a:rPr>
              <a:t>Шевченківська тематика</a:t>
            </a:r>
            <a:r>
              <a:rPr lang="ru" sz="3100"/>
              <a:t> поезії як ніколи актуальна.</a:t>
            </a:r>
            <a:endParaRPr sz="3100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3100">
                <a:solidFill>
                  <a:srgbClr val="FF9900"/>
                </a:solidFill>
              </a:rPr>
              <a:t>Кінофільм Земля</a:t>
            </a:r>
            <a:r>
              <a:rPr lang="ru" sz="3100"/>
              <a:t>, </a:t>
            </a:r>
            <a:r>
              <a:rPr lang="ru" sz="3100">
                <a:solidFill>
                  <a:srgbClr val="FF9900"/>
                </a:solidFill>
              </a:rPr>
              <a:t>осв’ячений </a:t>
            </a:r>
            <a:r>
              <a:rPr lang="ru" sz="3100"/>
              <a:t>важкою працею </a:t>
            </a:r>
            <a:r>
              <a:rPr lang="ru" sz="3100">
                <a:solidFill>
                  <a:srgbClr val="FF9900"/>
                </a:solidFill>
              </a:rPr>
              <a:t>довженка</a:t>
            </a:r>
            <a:r>
              <a:rPr lang="ru" sz="3100"/>
              <a:t>, і досі входить у </a:t>
            </a:r>
            <a:r>
              <a:rPr lang="ru" sz="3100">
                <a:solidFill>
                  <a:srgbClr val="FF9900"/>
                </a:solidFill>
              </a:rPr>
              <a:t>двадцядку</a:t>
            </a:r>
            <a:r>
              <a:rPr lang="ru" sz="3100"/>
              <a:t> шедеврів німого кіно. Його цінують не лише </a:t>
            </a:r>
            <a:r>
              <a:rPr lang="ru" sz="3100">
                <a:solidFill>
                  <a:srgbClr val="FF9900"/>
                </a:solidFill>
              </a:rPr>
              <a:t>Українські</a:t>
            </a:r>
            <a:r>
              <a:rPr lang="ru" sz="3100"/>
              <a:t>, а й </a:t>
            </a:r>
            <a:r>
              <a:rPr lang="ru" sz="3100">
                <a:solidFill>
                  <a:srgbClr val="FF9900"/>
                </a:solidFill>
              </a:rPr>
              <a:t>Казаські</a:t>
            </a:r>
            <a:r>
              <a:rPr lang="ru" sz="3100"/>
              <a:t>, </a:t>
            </a:r>
            <a:r>
              <a:rPr lang="ru" sz="3100">
                <a:solidFill>
                  <a:srgbClr val="FF9900"/>
                </a:solidFill>
              </a:rPr>
              <a:t>Нью-Йорські</a:t>
            </a:r>
            <a:r>
              <a:rPr lang="ru" sz="3100"/>
              <a:t>, </a:t>
            </a:r>
            <a:r>
              <a:rPr lang="ru" sz="3100">
                <a:solidFill>
                  <a:srgbClr val="FF9900"/>
                </a:solidFill>
              </a:rPr>
              <a:t>Німецькі</a:t>
            </a:r>
            <a:r>
              <a:rPr lang="ru" sz="3100"/>
              <a:t> кінокритики. </a:t>
            </a:r>
            <a:endParaRPr sz="31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445025"/>
            <a:ext cx="8520600" cy="623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Назвіть слова, написані правильно.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141900" y="1128350"/>
            <a:ext cx="8520600" cy="377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600"/>
              <a:t>Торфяний, св’ятковий, подзвякувати, горохв’яний, піваркуша, агенство, тр’юк, бруквяний, рябенький, румяний, нянці, брунці, студенська, Шевченківський стиль, День соборності України, Технічний Фаховий коледж, Верховний Суд Америки, орден пошани, Папа римський, Карпатські курорти, королівство Швеція, селище Зелена діброва, зфабрикувати, счинити галас, стягнути, придорожній, прикрасний, прекрашений.</a:t>
            </a:r>
            <a:endParaRPr sz="26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lum">
  <a:themeElements>
    <a:clrScheme name="Plum">
      <a:dk1>
        <a:srgbClr val="611BB8"/>
      </a:dk1>
      <a:lt1>
        <a:srgbClr val="FFFFFF"/>
      </a:lt1>
      <a:dk2>
        <a:srgbClr val="000000"/>
      </a:dk2>
      <a:lt2>
        <a:srgbClr val="7F7F7F"/>
      </a:lt2>
      <a:accent1>
        <a:srgbClr val="333333"/>
      </a:accent1>
      <a:accent2>
        <a:srgbClr val="5E2B97"/>
      </a:accent2>
      <a:accent3>
        <a:srgbClr val="7E57C2"/>
      </a:accent3>
      <a:accent4>
        <a:srgbClr val="C77025"/>
      </a:accent4>
      <a:accent5>
        <a:srgbClr val="009688"/>
      </a:accent5>
      <a:accent6>
        <a:srgbClr val="FFD600"/>
      </a:accent6>
      <a:hlink>
        <a:srgbClr val="009688"/>
      </a:hlink>
      <a:folHlink>
        <a:srgbClr val="00968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