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58" r:id="rId4"/>
    <p:sldId id="269" r:id="rId5"/>
    <p:sldId id="271" r:id="rId6"/>
    <p:sldId id="257" r:id="rId7"/>
    <p:sldId id="259" r:id="rId8"/>
    <p:sldId id="279" r:id="rId9"/>
    <p:sldId id="278" r:id="rId10"/>
    <p:sldId id="277" r:id="rId11"/>
    <p:sldId id="276" r:id="rId12"/>
    <p:sldId id="280" r:id="rId13"/>
    <p:sldId id="272" r:id="rId14"/>
    <p:sldId id="273" r:id="rId15"/>
    <p:sldId id="274" r:id="rId16"/>
    <p:sldId id="275" r:id="rId17"/>
    <p:sldId id="284" r:id="rId18"/>
    <p:sldId id="283" r:id="rId19"/>
    <p:sldId id="282" r:id="rId20"/>
    <p:sldId id="281" r:id="rId2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56AE-7787-4B8D-A884-1B9E30EA36C4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2080-5F28-479E-8BAB-776F7C4304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CE77-FE36-4B70-9A4C-0617ABD2F208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18157-4FBB-4281-BE22-CF8165B01E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8B0D-8EC7-4E70-B19F-DACB48605045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89B1-683A-4B16-A14E-A40B57B2173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F444-D557-476C-AFAF-C1EFA4AF0A2B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DBCA8-59F2-4FD8-AF38-C87B458613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B7AA4-34E6-4E60-AF69-DF1D63C4227D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582F-5B3D-40ED-9351-0516A10480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7B49-0A11-490C-ACAE-5381A9FE44A8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AE31-CD1E-4A47-A50F-132C3ABD934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107-E1EC-4F87-BE9D-BD5EB2B3563F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0E65-3478-4EB3-90E5-8AFB581D423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855A-7DE7-4C86-BB6E-43DC5DA59D3C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7B66-B579-48AF-B89A-F0D1387FC10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D297-486F-4297-8E01-50EA4B1C3844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1C728-6B38-406A-B377-BCB2CB5F9F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737B-AA8A-47B1-BB71-48B217D00509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34B3-EB71-4C98-8285-69EFCC5426B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7A81-5A04-4F76-9A4F-1359694E6B9F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D430-2C4F-4D6E-AFDE-72C589601B5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317500" sx="100000" sy="100000" flip="xy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465F52-6B96-4BC0-B9EA-8AB7B0758C15}" type="datetimeFigureOut">
              <a:rPr lang="uk-UA"/>
              <a:pPr>
                <a:defRPr/>
              </a:pPr>
              <a:t>13.03.2022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97D404-47A4-4055-BBBF-81735EAB40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50031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i="1" dirty="0" err="1" smtClean="0">
                <a:solidFill>
                  <a:srgbClr val="00B050"/>
                </a:solidFill>
              </a:rPr>
              <a:t>Подвоєння</a:t>
            </a:r>
            <a:r>
              <a:rPr lang="ru-RU" sz="4900" b="1" i="1" dirty="0" smtClean="0">
                <a:solidFill>
                  <a:srgbClr val="00B050"/>
                </a:solidFill>
              </a:rPr>
              <a:t> букв на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позначення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подовжених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м’яких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приголосних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і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збігу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однакових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приголосних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sz="4900" b="1" i="1" dirty="0" err="1" smtClean="0">
                <a:solidFill>
                  <a:srgbClr val="00B050"/>
                </a:solidFill>
              </a:rPr>
              <a:t>звуків</a:t>
            </a:r>
            <a:r>
              <a:rPr lang="ru-RU" sz="4900" b="1" i="1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857250" y="1571625"/>
            <a:ext cx="7358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Прагнення, хотіння, думання, бігання, стрибання, питання, лазіння, уміння, летіння, пошиття, накриття.</a:t>
            </a:r>
            <a:endParaRPr lang="ru-RU" sz="2800"/>
          </a:p>
        </p:txBody>
      </p:sp>
      <p:pic>
        <p:nvPicPr>
          <p:cNvPr id="22532" name="Рисунок 4" descr="7785918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3143250"/>
            <a:ext cx="3663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91940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Слова й словосполучення замініть іншими словами того ж значення з подвоєнням.</a:t>
            </a: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143000" y="2071688"/>
            <a:ext cx="73580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 eaLnBrk="0" hangingPunct="0"/>
            <a:r>
              <a:rPr lang="uk-UA" sz="2800">
                <a:cs typeface="Times New Roman" pitchFamily="18" charset="0"/>
              </a:rPr>
              <a:t>Скинув із ніг взуття...       </a:t>
            </a:r>
          </a:p>
          <a:p>
            <a:pPr indent="450850" eaLnBrk="0" hangingPunct="0"/>
            <a:r>
              <a:rPr lang="ru-RU" sz="2800">
                <a:cs typeface="Times New Roman" pitchFamily="18" charset="0"/>
              </a:rPr>
              <a:t>Дуже розкрив рот…</a:t>
            </a:r>
          </a:p>
          <a:p>
            <a:pPr indent="450850" eaLnBrk="0" hangingPunct="0"/>
            <a:r>
              <a:rPr lang="ru-RU" sz="2800">
                <a:cs typeface="Times New Roman" pitchFamily="18" charset="0"/>
              </a:rPr>
              <a:t>Допоміг щось покласти на плечі... </a:t>
            </a:r>
            <a:r>
              <a:rPr lang="uk-UA" sz="2800">
                <a:cs typeface="Times New Roman" pitchFamily="18" charset="0"/>
              </a:rPr>
              <a:t>          </a:t>
            </a:r>
          </a:p>
          <a:p>
            <a:pPr indent="450850" eaLnBrk="0" hangingPunct="0"/>
            <a:r>
              <a:rPr lang="ru-RU" sz="2800">
                <a:cs typeface="Times New Roman" pitchFamily="18" charset="0"/>
              </a:rPr>
              <a:t>Щілина...</a:t>
            </a:r>
          </a:p>
          <a:p>
            <a:pPr indent="450850" eaLnBrk="0" hangingPunct="0"/>
            <a:r>
              <a:rPr lang="ru-RU" sz="2800">
                <a:cs typeface="Times New Roman" pitchFamily="18" charset="0"/>
              </a:rPr>
              <a:t>Відійшов на певну відстань... </a:t>
            </a:r>
            <a:r>
              <a:rPr lang="uk-UA" sz="2800">
                <a:cs typeface="Times New Roman" pitchFamily="18" charset="0"/>
              </a:rPr>
              <a:t> </a:t>
            </a:r>
          </a:p>
          <a:p>
            <a:pPr indent="450850" eaLnBrk="0" hangingPunct="0"/>
            <a:r>
              <a:rPr lang="uk-UA" sz="2800">
                <a:cs typeface="Times New Roman" pitchFamily="18" charset="0"/>
              </a:rPr>
              <a:t>Відібрати зброю...</a:t>
            </a:r>
          </a:p>
          <a:p>
            <a:pPr indent="450850" eaLnBrk="0" hangingPunct="0"/>
            <a:r>
              <a:rPr lang="uk-UA" sz="2800">
                <a:cs typeface="Times New Roman" pitchFamily="18" charset="0"/>
              </a:rPr>
              <a:t>Села біля Дніпра...</a:t>
            </a:r>
            <a:r>
              <a:rPr lang="uk-UA" sz="1400">
                <a:cs typeface="Times New Roman" pitchFamily="18" charset="0"/>
              </a:rPr>
              <a:t/>
            </a:r>
            <a:br>
              <a:rPr lang="uk-UA" sz="1400">
                <a:cs typeface="Times New Roman" pitchFamily="18" charset="0"/>
              </a:rPr>
            </a:br>
            <a:r>
              <a:rPr lang="uk-UA" sz="1400">
                <a:cs typeface="Times New Roman" pitchFamily="18" charset="0"/>
              </a:rPr>
              <a:t/>
            </a:r>
            <a:br>
              <a:rPr lang="uk-UA" sz="1400">
                <a:cs typeface="Times New Roman" pitchFamily="18" charset="0"/>
              </a:rPr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857250" y="1643063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cs typeface="Times New Roman" pitchFamily="18" charset="0"/>
              </a:rPr>
              <a:t>Роззявив рот.</a:t>
            </a:r>
          </a:p>
          <a:p>
            <a:r>
              <a:rPr lang="uk-UA" sz="2800">
                <a:cs typeface="Times New Roman" pitchFamily="18" charset="0"/>
              </a:rPr>
              <a:t>Роззувся.</a:t>
            </a:r>
          </a:p>
          <a:p>
            <a:r>
              <a:rPr lang="ru-RU" sz="2800">
                <a:cs typeface="Times New Roman" pitchFamily="18" charset="0"/>
              </a:rPr>
              <a:t>Піддав. </a:t>
            </a:r>
            <a:r>
              <a:rPr lang="uk-UA" sz="2800">
                <a:cs typeface="Times New Roman" pitchFamily="18" charset="0"/>
              </a:rPr>
              <a:t>         </a:t>
            </a:r>
          </a:p>
          <a:p>
            <a:r>
              <a:rPr lang="ru-RU" sz="2800">
                <a:cs typeface="Times New Roman" pitchFamily="18" charset="0"/>
              </a:rPr>
              <a:t>Віддушина.</a:t>
            </a:r>
            <a:br>
              <a:rPr lang="ru-RU" sz="2800">
                <a:cs typeface="Times New Roman" pitchFamily="18" charset="0"/>
              </a:rPr>
            </a:br>
            <a:r>
              <a:rPr lang="ru-RU" sz="2800">
                <a:cs typeface="Times New Roman" pitchFamily="18" charset="0"/>
              </a:rPr>
              <a:t>Віддалився. </a:t>
            </a:r>
            <a:r>
              <a:rPr lang="uk-UA" sz="2800">
                <a:cs typeface="Times New Roman" pitchFamily="18" charset="0"/>
              </a:rPr>
              <a:t> </a:t>
            </a:r>
          </a:p>
          <a:p>
            <a:r>
              <a:rPr lang="uk-UA" sz="2800">
                <a:cs typeface="Times New Roman" pitchFamily="18" charset="0"/>
              </a:rPr>
              <a:t>Роззброїли.</a:t>
            </a:r>
            <a:br>
              <a:rPr lang="uk-UA" sz="2800">
                <a:cs typeface="Times New Roman" pitchFamily="18" charset="0"/>
              </a:rPr>
            </a:br>
            <a:r>
              <a:rPr lang="uk-UA" sz="2800">
                <a:cs typeface="Times New Roman" pitchFamily="18" charset="0"/>
              </a:rPr>
              <a:t>Наддніпрянські.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4580" name="Рисунок 4" descr="lvenok43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500188"/>
            <a:ext cx="43815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91940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Записати слова у дві колонки: у першу – з подвоєнням, у другу – без подвоєння.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428625" y="1714500"/>
            <a:ext cx="83581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uk-UA" sz="2800">
                <a:cs typeface="Times New Roman" pitchFamily="18" charset="0"/>
              </a:rPr>
              <a:t>Мит..ю, огнен..ий, скажен..ий, височен..ий, антен..ий, тьмян..ий, вроджен..ий, ден..ий, орлин..ий, узбіч..я, Хмельнич..ина, неждан..ий, адресован..ий, однозмін..ий, вікон..ий, роз’єднай..ий, олов’ян..ий, нескінчен..ий, електрон..ий, дерев’ян..ий, умотивован..ість, без..ахисний, аграрно-сировин..ий, гіл..я, антропоген..ий, туман..ий.</a:t>
            </a:r>
          </a:p>
          <a:p>
            <a:pPr lvl="1" eaLnBrk="0" hangingPunct="0"/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400" u="sng">
                <a:cs typeface="Times New Roman" pitchFamily="18" charset="0"/>
              </a:rPr>
              <a:t>Ключ.</a:t>
            </a:r>
            <a:r>
              <a:rPr lang="ru-RU" sz="2400">
                <a:cs typeface="Times New Roman" pitchFamily="18" charset="0"/>
              </a:rPr>
              <a:t> Підкресліть у кожному слові першу букву — прочитаєте вислів В.Сухомлинського.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928688" y="5072063"/>
            <a:ext cx="8072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Мова — духовне багатство народу. </a:t>
            </a:r>
          </a:p>
        </p:txBody>
      </p:sp>
      <p:pic>
        <p:nvPicPr>
          <p:cNvPr id="26628" name="Рисунок 4" descr="88372229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571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500063" y="1428750"/>
            <a:ext cx="821531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Symbol" pitchFamily="18" charset="2"/>
              <a:buChar char=""/>
            </a:pPr>
            <a:r>
              <a:rPr lang="uk-UA" sz="2800">
                <a:cs typeface="Times New Roman" pitchFamily="18" charset="0"/>
              </a:rPr>
              <a:t>Вірніст..ю, повін..ю, осін..ю, величніст..ю, якіст..ю, від..аллю, мит..ю, радіст..ю, з безліч..ю, доповід..ю, вартіст..ю, з точніт..ю, сіл..ю, заздріст..ю, у сміливост..і, плот..ю, за галуз..ю, смерт..ю, з розкіш..ю, віс..ю, велич..ю, шерст..ю, з розповід..ю, північ..ю, блакит..ю, зі зліст..ю, ненавист..ю, чверт..ю.</a:t>
            </a:r>
          </a:p>
          <a:p>
            <a:pPr lvl="1" eaLnBrk="0" hangingPunct="0"/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400" u="sng">
                <a:cs typeface="Times New Roman" pitchFamily="18" charset="0"/>
              </a:rPr>
              <a:t>Ключ</a:t>
            </a:r>
            <a:r>
              <a:rPr lang="ru-RU" sz="2400" i="1" u="sng">
                <a:cs typeface="Times New Roman" pitchFamily="18" charset="0"/>
              </a:rPr>
              <a:t>.</a:t>
            </a:r>
            <a:r>
              <a:rPr lang="ru-RU" sz="2400" i="1">
                <a:cs typeface="Times New Roman" pitchFamily="18" charset="0"/>
              </a:rPr>
              <a:t> Підкресліть у кожному слові третю букву — прочитаєте народну мудрість</a:t>
            </a:r>
            <a:r>
              <a:rPr lang="ru-RU" sz="2400">
                <a:cs typeface="Times New Roman" pitchFamily="18" charset="0"/>
              </a:rPr>
              <a:t>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5429264"/>
            <a:ext cx="53463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Від</a:t>
            </a:r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 теплого слова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і</a:t>
            </a:r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lang="ru-RU" sz="3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лід</a:t>
            </a:r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  <a:r>
              <a:rPr lang="ru-RU" sz="36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розмерзне</a:t>
            </a:r>
            <a:r>
              <a:rPr lang="ru-RU" sz="36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Verdana" pitchFamily="34" charset="0"/>
                <a:ea typeface="Times New Roman" pitchFamily="18" charset="0"/>
              </a:rPr>
              <a:t>.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8676" name="Рисунок 5" descr="5518663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500188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ТЕСТОВІ ЗАВДАННЯ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42938" y="1285875"/>
            <a:ext cx="85010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>
                <a:latin typeface="Times New Roman" pitchFamily="18" charset="0"/>
                <a:cs typeface="Times New Roman" pitchFamily="18" charset="0"/>
              </a:rPr>
              <a:t>З’ясуйте, у якому рядку допущено орфографічну помилку:</a:t>
            </a:r>
            <a:br>
              <a:rPr lang="uk-UA" sz="1400" i="1">
                <a:latin typeface="Times New Roman" pitchFamily="18" charset="0"/>
                <a:cs typeface="Times New Roman" pitchFamily="18" charset="0"/>
              </a:rPr>
            </a:br>
            <a:r>
              <a:rPr lang="uk-UA" sz="1400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 машинний, змінний, цінний, старанний, беззахисний;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Б розніжений, розброгний, безземельний, беззаконний, південний;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В іменник, бризкання, коріння, латаття, піддашшя;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Г віддзеркалення, ссавці, стаття, цілинник, юннат.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>
                <a:latin typeface="Times New Roman" pitchFamily="18" charset="0"/>
                <a:cs typeface="Times New Roman" pitchFamily="18" charset="0"/>
              </a:rPr>
              <a:t>Всі іменники в орудному відмінку однини пишуться з подвоєними приголосними в рядку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	емаль, далеч, жовч;                          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	акварель, тінь, мудрість;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В	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мазь, вісь, суміш;                              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	мить, суть, скатерть;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r>
              <a:rPr lang="uk-UA" sz="1400" b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	розповідь, папороть, область.</a:t>
            </a:r>
          </a:p>
          <a:p>
            <a:pPr eaLnBrk="0" hangingPunct="0">
              <a:tabLst>
                <a:tab pos="914400" algn="l"/>
                <a:tab pos="6210300" algn="l"/>
              </a:tabLst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  <a:tab pos="6210300" algn="l"/>
              </a:tabLst>
            </a:pPr>
            <a:r>
              <a:rPr lang="ru-RU" sz="1400" i="1">
                <a:latin typeface="Times New Roman" pitchFamily="18" charset="0"/>
                <a:cs typeface="Times New Roman" pitchFamily="18" charset="0"/>
              </a:rPr>
              <a:t>3. Позначте рядок, у якому всі слова пишуться з подвоєними літерами:</a:t>
            </a:r>
            <a:endParaRPr lang="ru-RU" sz="12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А священ..ий, довгождан..ий, блажен..ий, спросон..я;</a:t>
            </a:r>
            <a:endParaRPr lang="ru-RU" sz="12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Б подорож..ю, Поволж..я, пам'ят..ю, суцвіт..я;</a:t>
            </a:r>
            <a:endParaRPr lang="ru-RU" sz="12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л..яний, зран..я, він..ицький, об..ризкати;    </a:t>
            </a:r>
            <a:endParaRPr lang="ru-RU" sz="1200">
              <a:cs typeface="Times New Roman" pitchFamily="18" charset="0"/>
            </a:endParaRPr>
          </a:p>
          <a:p>
            <a:pPr eaLnBrk="0" hangingPunct="0">
              <a:buFontTx/>
              <a:buChar char="•"/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 безліч..ю, юн..ат, розкіш..ю, жовч..ю.</a:t>
            </a:r>
            <a:endParaRPr lang="ru-RU" sz="1200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  <a:tab pos="6210300" algn="l"/>
              </a:tabLst>
            </a:pPr>
            <a:r>
              <a:rPr lang="ru-RU" sz="1400" i="1">
                <a:latin typeface="Times New Roman" pitchFamily="18" charset="0"/>
                <a:cs typeface="Times New Roman" pitchFamily="18" charset="0"/>
              </a:rPr>
              <a:t>4. Позначте рядок, у якому всі слова пишуться з подвоєними літерами:</a:t>
            </a:r>
            <a:endParaRPr lang="ru-RU" sz="1200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А зран..я, безсмерт..я, пісен..ий, прочитан..ий;</a:t>
            </a:r>
            <a:endParaRPr lang="ru-RU" sz="1200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Б довгождан..ий, блажен..ий, згуртован..ий, височен..ий; </a:t>
            </a:r>
            <a:endParaRPr lang="ru-RU" sz="1200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страшен..ий, картин..ий, міськ..ом, від..зеркалити; </a:t>
            </a:r>
            <a:endParaRPr lang="ru-RU" sz="1200">
              <a:cs typeface="Times New Roman" pitchFamily="18" charset="0"/>
            </a:endParaRPr>
          </a:p>
          <a:p>
            <a:pPr lvl="1" eaLnBrk="0" hangingPunct="0">
              <a:tabLst>
                <a:tab pos="914400" algn="l"/>
                <a:tab pos="62103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 стат..ей, жит..єдайний, облич.., роздоріж..я.</a:t>
            </a:r>
            <a:endParaRPr lang="ru-RU" sz="1200">
              <a:cs typeface="Times New Roman" pitchFamily="18" charset="0"/>
            </a:endParaRPr>
          </a:p>
          <a:p>
            <a:pPr eaLnBrk="0" hangingPunct="0">
              <a:tabLst>
                <a:tab pos="914400" algn="l"/>
                <a:tab pos="6210300" algn="l"/>
              </a:tabLst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143000" y="785813"/>
            <a:ext cx="80010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>
              <a:tabLst>
                <a:tab pos="215900" algn="l"/>
              </a:tabLst>
            </a:pPr>
            <a:r>
              <a:rPr lang="ru-RU" sz="1400" i="1">
                <a:latin typeface="Times New Roman" pitchFamily="18" charset="0"/>
                <a:cs typeface="Times New Roman" pitchFamily="18" charset="0"/>
              </a:rPr>
              <a:t>5. Позначте рядок, у якому є слова, де подвоєння приголосних відбувається через збіг приголосних.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А Оббігти, наввипередки, віддавна, міськком;</a:t>
            </a: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Б розрісся, сонний, беззбройний, розкішшю;</a:t>
            </a: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Туреччина, кріпаччина, насіння, роздоріжжя;</a:t>
            </a: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 роззутися, причинний, юннат, проріззю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215900" algn="l"/>
              </a:tabLst>
            </a:pPr>
            <a:endParaRPr lang="uk-UA" sz="1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Позначте рядок, у якому є помилки у вживанні подовжених та подво</a:t>
            </a:r>
            <a:r>
              <a:rPr lang="uk-UA" sz="1400" i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них приголосних.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А Осінній, вихований, лються, віддзеркалювати;</a:t>
            </a: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Б сказаний, молоддю, розрісся, старанний;</a:t>
            </a: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В лляний, тінню, розкішшю, бовваніти;</a:t>
            </a:r>
          </a:p>
          <a:p>
            <a:pPr eaLnBrk="0" hangingPunct="0">
              <a:tabLst>
                <a:tab pos="215900" algn="l"/>
              </a:tabLst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Г статей, шалений, істинний, піввідра.</a:t>
            </a:r>
          </a:p>
          <a:p>
            <a:pPr eaLnBrk="0" hangingPunct="0">
              <a:tabLst>
                <a:tab pos="215900" algn="l"/>
              </a:tabLst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 Укаж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ть, у якому рядку вс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присл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вники пишуться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двома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терами  нн: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гума..о, активно, людя..о,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со..о;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..о,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стара..о, несказа..о, щоде..о;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голос..о, негада..о, дореч..о;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нездола..о;</a:t>
            </a:r>
            <a:b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невгамов.о, впевне..о, в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дда..о, рад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с..о.</a:t>
            </a:r>
          </a:p>
          <a:p>
            <a:pPr eaLnBrk="0" hangingPunct="0">
              <a:tabLst>
                <a:tab pos="215900" algn="l"/>
              </a:tabLst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15900" algn="l"/>
              </a:tabLst>
            </a:pPr>
            <a:r>
              <a:rPr lang="uk-UA" sz="1400" i="1">
                <a:latin typeface="Times New Roman" pitchFamily="18" charset="0"/>
                <a:cs typeface="Times New Roman" pitchFamily="18" charset="0"/>
              </a:rPr>
              <a:t>8. У якому рядку всі слова з орфограмою „Подовження приголосних” записано правильно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А. Віддати, змагання, смітя, піднісся, збіжжя.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Б. Уміння, почуття, відкриття, зусилля, життя.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В. Оббити, віддячити, Поліся, насіння, ввійти.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Г. Військомат, овва, життя, знання, віття.</a:t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>Д. Питання, зізнатися, воз‘єднання, ззовні, ввійти.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643063" y="785813"/>
            <a:ext cx="7072312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9. У якому рядку всі слова з орфограмою „Подвоєння приголосних” записані правильно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А. Священний, безмістовний, знання, статтей, невблаганно.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Б. Цінний, беззбройний, возз‘єднання, годинник, письменник.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В. Розрісся, життєвий, суцвіття, чуття, затишя.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Г. Сподівання, корінний, законий, непримирений, військомат.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Д. Невблаганно, старанний, письменик, воз‘єднання, суддя.</a:t>
            </a:r>
          </a:p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У якому рядку допущено помилку ( орфограма „Подвоєння приголосних”):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А. Гілля, насіння, колосся, Ілля, знаряддя.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Б. Россю, міццю, подорожжю, жовччю, блакиттю.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В. Суддів, статтей, ріллею, відкриттів, почуттів.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Г. Ллю, ллється, наллєш, ллємо, виллє.</a:t>
            </a:r>
            <a:br>
              <a:rPr lang="ru-RU" sz="1400">
                <a:latin typeface="Times New Roman" pitchFamily="18" charset="0"/>
                <a:cs typeface="Times New Roman" pitchFamily="18" charset="0"/>
              </a:rPr>
            </a:br>
            <a:r>
              <a:rPr lang="ru-RU" sz="1400">
                <a:latin typeface="Times New Roman" pitchFamily="18" charset="0"/>
                <a:cs typeface="Times New Roman" pitchFamily="18" charset="0"/>
              </a:rPr>
              <a:t>Д. Молодістю, матір‘ю, повістю, кров‘ю, ввічливість.</a:t>
            </a: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11. Знайдіть рядок, в якому в усіх словах відбувається подвоєння приголосних на межі префікса і кореня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без’ядерний, беззаконність;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роззброєння, Наддніпрянщина;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віддзеркалюватися, невпинно;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тінню, піддивитися.</a:t>
            </a:r>
          </a:p>
          <a:p>
            <a:pPr eaLnBrk="0" hangingPunct="0"/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У котрому рядку допущені помилки при подвоєнні приголосних :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молодістю, бездоріжя, здійснений, касса;</a:t>
            </a:r>
          </a:p>
          <a:p>
            <a:pPr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піддашшя, клоччя, колосся, Трипілля;</a:t>
            </a:r>
          </a:p>
          <a:p>
            <a:pPr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міддю, священик, фальшю, міццю.</a:t>
            </a:r>
          </a:p>
          <a:p>
            <a:pPr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зрубаний, незбагненний, безсмертя, тонна</a:t>
            </a:r>
            <a:r>
              <a:rPr lang="ru-RU" sz="1400">
                <a:latin typeface="Calibri" pitchFamily="34" charset="0"/>
                <a:cs typeface="Times New Roman" pitchFamily="18" charset="0"/>
              </a:rPr>
              <a:t>;</a:t>
            </a:r>
            <a:endParaRPr lang="ru-RU" sz="9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Вертикальный свиток 77"/>
          <p:cNvSpPr/>
          <p:nvPr/>
        </p:nvSpPr>
        <p:spPr>
          <a:xfrm>
            <a:off x="571500" y="2000250"/>
            <a:ext cx="2000250" cy="3643313"/>
          </a:xfrm>
          <a:prstGeom prst="verticalScroll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4338" name="Group 136"/>
          <p:cNvGrpSpPr>
            <a:grpSpLocks/>
          </p:cNvGrpSpPr>
          <p:nvPr/>
        </p:nvGrpSpPr>
        <p:grpSpPr bwMode="auto">
          <a:xfrm>
            <a:off x="3000375" y="2571750"/>
            <a:ext cx="5372100" cy="646113"/>
            <a:chOff x="1209" y="1635"/>
            <a:chExt cx="3384" cy="407"/>
          </a:xfrm>
        </p:grpSpPr>
        <p:sp>
          <p:nvSpPr>
            <p:cNvPr id="600130" name="AutoShape 66"/>
            <p:cNvSpPr>
              <a:spLocks noChangeArrowheads="1"/>
            </p:cNvSpPr>
            <p:nvPr/>
          </p:nvSpPr>
          <p:spPr bwMode="gray">
            <a:xfrm>
              <a:off x="1209" y="16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404" name="AutoShape 67"/>
            <p:cNvSpPr>
              <a:spLocks noChangeArrowheads="1"/>
            </p:cNvSpPr>
            <p:nvPr/>
          </p:nvSpPr>
          <p:spPr bwMode="gray">
            <a:xfrm>
              <a:off x="1238" y="19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D6F6D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405" name="AutoShape 68"/>
            <p:cNvSpPr>
              <a:spLocks noChangeArrowheads="1"/>
            </p:cNvSpPr>
            <p:nvPr/>
          </p:nvSpPr>
          <p:spPr bwMode="gray">
            <a:xfrm>
              <a:off x="1238" y="16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4EDD1"/>
                </a:gs>
                <a:gs pos="100000">
                  <a:srgbClr val="4DC9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406" name="Text Box 69"/>
            <p:cNvSpPr txBox="1">
              <a:spLocks noChangeArrowheads="1"/>
            </p:cNvSpPr>
            <p:nvPr/>
          </p:nvSpPr>
          <p:spPr bwMode="gray">
            <a:xfrm>
              <a:off x="1749" y="1635"/>
              <a:ext cx="284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в окремих іменниках чоловічого та жіночого роду I відміни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4407" name="Group 70"/>
            <p:cNvGrpSpPr>
              <a:grpSpLocks/>
            </p:cNvGrpSpPr>
            <p:nvPr/>
          </p:nvGrpSpPr>
          <p:grpSpPr bwMode="auto">
            <a:xfrm>
              <a:off x="1449" y="1680"/>
              <a:ext cx="336" cy="333"/>
              <a:chOff x="1289" y="582"/>
              <a:chExt cx="668" cy="668"/>
            </a:xfrm>
          </p:grpSpPr>
          <p:sp>
            <p:nvSpPr>
              <p:cNvPr id="14409" name="Oval 7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10" name="Oval 7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11" name="Oval 7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12" name="Oval 7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13" name="Oval 7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408" name="Text Box 76"/>
            <p:cNvSpPr txBox="1">
              <a:spLocks noChangeArrowheads="1"/>
            </p:cNvSpPr>
            <p:nvPr/>
          </p:nvSpPr>
          <p:spPr bwMode="gray">
            <a:xfrm>
              <a:off x="1497" y="168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4339" name="Group 137"/>
          <p:cNvGrpSpPr>
            <a:grpSpLocks/>
          </p:cNvGrpSpPr>
          <p:nvPr/>
        </p:nvGrpSpPr>
        <p:grpSpPr bwMode="auto">
          <a:xfrm>
            <a:off x="3000375" y="3357563"/>
            <a:ext cx="5372100" cy="646112"/>
            <a:chOff x="1200" y="2094"/>
            <a:chExt cx="3384" cy="407"/>
          </a:xfrm>
        </p:grpSpPr>
        <p:sp>
          <p:nvSpPr>
            <p:cNvPr id="600141" name="AutoShape 77"/>
            <p:cNvSpPr>
              <a:spLocks noChangeArrowheads="1"/>
            </p:cNvSpPr>
            <p:nvPr/>
          </p:nvSpPr>
          <p:spPr bwMode="gray">
            <a:xfrm>
              <a:off x="1200" y="21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93" name="AutoShape 78"/>
            <p:cNvSpPr>
              <a:spLocks noChangeArrowheads="1"/>
            </p:cNvSpPr>
            <p:nvPr/>
          </p:nvSpPr>
          <p:spPr bwMode="gray">
            <a:xfrm>
              <a:off x="1229" y="23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D5F0F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94" name="AutoShape 79"/>
            <p:cNvSpPr>
              <a:spLocks noChangeArrowheads="1"/>
            </p:cNvSpPr>
            <p:nvPr/>
          </p:nvSpPr>
          <p:spPr bwMode="gray">
            <a:xfrm>
              <a:off x="1229" y="21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95" name="Text Box 80"/>
            <p:cNvSpPr txBox="1">
              <a:spLocks noChangeArrowheads="1"/>
            </p:cNvSpPr>
            <p:nvPr/>
          </p:nvSpPr>
          <p:spPr bwMode="gray">
            <a:xfrm>
              <a:off x="1785" y="2094"/>
              <a:ext cx="279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в орудному відмінку іменників жіночого роду однини III відміни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4396" name="Group 81"/>
            <p:cNvGrpSpPr>
              <a:grpSpLocks/>
            </p:cNvGrpSpPr>
            <p:nvPr/>
          </p:nvGrpSpPr>
          <p:grpSpPr bwMode="auto">
            <a:xfrm>
              <a:off x="1440" y="2139"/>
              <a:ext cx="336" cy="333"/>
              <a:chOff x="1289" y="582"/>
              <a:chExt cx="668" cy="668"/>
            </a:xfrm>
          </p:grpSpPr>
          <p:sp>
            <p:nvSpPr>
              <p:cNvPr id="14398" name="Oval 8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99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00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01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402" name="Oval 8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397" name="Text Box 87"/>
            <p:cNvSpPr txBox="1">
              <a:spLocks noChangeArrowheads="1"/>
            </p:cNvSpPr>
            <p:nvPr/>
          </p:nvSpPr>
          <p:spPr bwMode="gray">
            <a:xfrm>
              <a:off x="1488" y="2147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4340" name="Group 138"/>
          <p:cNvGrpSpPr>
            <a:grpSpLocks/>
          </p:cNvGrpSpPr>
          <p:nvPr/>
        </p:nvGrpSpPr>
        <p:grpSpPr bwMode="auto">
          <a:xfrm>
            <a:off x="3000375" y="4214813"/>
            <a:ext cx="5334000" cy="528637"/>
            <a:chOff x="1209" y="2598"/>
            <a:chExt cx="3360" cy="333"/>
          </a:xfrm>
        </p:grpSpPr>
        <p:sp>
          <p:nvSpPr>
            <p:cNvPr id="600152" name="AutoShape 88"/>
            <p:cNvSpPr>
              <a:spLocks noChangeArrowheads="1"/>
            </p:cNvSpPr>
            <p:nvPr/>
          </p:nvSpPr>
          <p:spPr bwMode="gray">
            <a:xfrm>
              <a:off x="1209" y="25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587E7"/>
                </a:gs>
                <a:gs pos="100000">
                  <a:srgbClr val="A587E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82" name="AutoShape 89"/>
            <p:cNvSpPr>
              <a:spLocks noChangeArrowheads="1"/>
            </p:cNvSpPr>
            <p:nvPr/>
          </p:nvSpPr>
          <p:spPr bwMode="gray">
            <a:xfrm>
              <a:off x="1238" y="28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BCFF5"/>
                </a:gs>
                <a:gs pos="100000">
                  <a:srgbClr val="EAE3F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83" name="AutoShape 90"/>
            <p:cNvSpPr>
              <a:spLocks noChangeArrowheads="1"/>
            </p:cNvSpPr>
            <p:nvPr/>
          </p:nvSpPr>
          <p:spPr bwMode="gray">
            <a:xfrm>
              <a:off x="1238" y="26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C9F5"/>
                </a:gs>
                <a:gs pos="100000">
                  <a:srgbClr val="B59CE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84" name="Text Box 91"/>
            <p:cNvSpPr txBox="1">
              <a:spLocks noChangeArrowheads="1"/>
            </p:cNvSpPr>
            <p:nvPr/>
          </p:nvSpPr>
          <p:spPr bwMode="gray">
            <a:xfrm>
              <a:off x="1785" y="2636"/>
              <a:ext cx="20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у деяких прислівниках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4385" name="Group 92"/>
            <p:cNvGrpSpPr>
              <a:grpSpLocks/>
            </p:cNvGrpSpPr>
            <p:nvPr/>
          </p:nvGrpSpPr>
          <p:grpSpPr bwMode="auto">
            <a:xfrm>
              <a:off x="1449" y="2598"/>
              <a:ext cx="336" cy="333"/>
              <a:chOff x="1289" y="582"/>
              <a:chExt cx="668" cy="668"/>
            </a:xfrm>
          </p:grpSpPr>
          <p:sp>
            <p:nvSpPr>
              <p:cNvPr id="14387" name="Oval 93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88" name="Oval 9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89" name="Oval 9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90" name="Oval 9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91" name="Oval 9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386" name="Text Box 98"/>
            <p:cNvSpPr txBox="1">
              <a:spLocks noChangeArrowheads="1"/>
            </p:cNvSpPr>
            <p:nvPr/>
          </p:nvSpPr>
          <p:spPr bwMode="gray">
            <a:xfrm>
              <a:off x="1497" y="2606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4341" name="Group 139"/>
          <p:cNvGrpSpPr>
            <a:grpSpLocks/>
          </p:cNvGrpSpPr>
          <p:nvPr/>
        </p:nvGrpSpPr>
        <p:grpSpPr bwMode="auto">
          <a:xfrm>
            <a:off x="3071813" y="4929188"/>
            <a:ext cx="5334000" cy="646112"/>
            <a:chOff x="1200" y="2995"/>
            <a:chExt cx="3360" cy="407"/>
          </a:xfrm>
        </p:grpSpPr>
        <p:grpSp>
          <p:nvGrpSpPr>
            <p:cNvPr id="14363" name="Group 99"/>
            <p:cNvGrpSpPr>
              <a:grpSpLocks/>
            </p:cNvGrpSpPr>
            <p:nvPr/>
          </p:nvGrpSpPr>
          <p:grpSpPr bwMode="auto">
            <a:xfrm>
              <a:off x="1440" y="3040"/>
              <a:ext cx="336" cy="333"/>
              <a:chOff x="1289" y="582"/>
              <a:chExt cx="668" cy="668"/>
            </a:xfrm>
          </p:grpSpPr>
          <p:sp>
            <p:nvSpPr>
              <p:cNvPr id="14376" name="Oval 10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7" name="Oval 10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8" name="Oval 10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9" name="Oval 10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80" name="Oval 10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364" name="Text Box 105"/>
            <p:cNvSpPr txBox="1">
              <a:spLocks noChangeArrowheads="1"/>
            </p:cNvSpPr>
            <p:nvPr/>
          </p:nvSpPr>
          <p:spPr bwMode="gray">
            <a:xfrm>
              <a:off x="1488" y="304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00170" name="AutoShape 106"/>
            <p:cNvSpPr>
              <a:spLocks noChangeArrowheads="1"/>
            </p:cNvSpPr>
            <p:nvPr/>
          </p:nvSpPr>
          <p:spPr bwMode="gray">
            <a:xfrm>
              <a:off x="1200" y="304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A875A"/>
                </a:gs>
                <a:gs pos="100000">
                  <a:srgbClr val="EA875A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66" name="AutoShape 107"/>
            <p:cNvSpPr>
              <a:spLocks noChangeArrowheads="1"/>
            </p:cNvSpPr>
            <p:nvPr/>
          </p:nvSpPr>
          <p:spPr bwMode="gray">
            <a:xfrm>
              <a:off x="1229" y="328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BDA5"/>
                </a:gs>
                <a:gs pos="100000">
                  <a:srgbClr val="F8DBC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7" name="AutoShape 108"/>
            <p:cNvSpPr>
              <a:spLocks noChangeArrowheads="1"/>
            </p:cNvSpPr>
            <p:nvPr/>
          </p:nvSpPr>
          <p:spPr bwMode="gray">
            <a:xfrm>
              <a:off x="1229" y="305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CDDD0"/>
                </a:gs>
                <a:gs pos="100000">
                  <a:srgbClr val="F59A7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68" name="Text Box 109"/>
            <p:cNvSpPr txBox="1">
              <a:spLocks noChangeArrowheads="1"/>
            </p:cNvSpPr>
            <p:nvPr/>
          </p:nvSpPr>
          <p:spPr bwMode="gray">
            <a:xfrm>
              <a:off x="1785" y="2995"/>
              <a:ext cx="2754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звук [л']</a:t>
              </a:r>
              <a:r>
                <a:rPr lang="ru-RU" b="1">
                  <a:latin typeface="Calibri" pitchFamily="34" charset="0"/>
                </a:rPr>
                <a:t> </a:t>
              </a:r>
              <a:r>
                <a:rPr lang="ru-RU">
                  <a:latin typeface="Calibri" pitchFamily="34" charset="0"/>
                </a:rPr>
                <a:t>в особових формах дієслова лити та в похідних дієсловах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4369" name="Group 110"/>
            <p:cNvGrpSpPr>
              <a:grpSpLocks/>
            </p:cNvGrpSpPr>
            <p:nvPr/>
          </p:nvGrpSpPr>
          <p:grpSpPr bwMode="auto">
            <a:xfrm>
              <a:off x="1440" y="3040"/>
              <a:ext cx="336" cy="333"/>
              <a:chOff x="1289" y="582"/>
              <a:chExt cx="668" cy="668"/>
            </a:xfrm>
          </p:grpSpPr>
          <p:sp>
            <p:nvSpPr>
              <p:cNvPr id="14371" name="Oval 1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2" name="Oval 1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3" name="Oval 1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4" name="Oval 1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75" name="Oval 1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370" name="Text Box 116"/>
            <p:cNvSpPr txBox="1">
              <a:spLocks noChangeArrowheads="1"/>
            </p:cNvSpPr>
            <p:nvPr/>
          </p:nvSpPr>
          <p:spPr bwMode="gray">
            <a:xfrm>
              <a:off x="1488" y="304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</p:grpSp>
      <p:grpSp>
        <p:nvGrpSpPr>
          <p:cNvPr id="14342" name="Group 135"/>
          <p:cNvGrpSpPr>
            <a:grpSpLocks/>
          </p:cNvGrpSpPr>
          <p:nvPr/>
        </p:nvGrpSpPr>
        <p:grpSpPr bwMode="auto">
          <a:xfrm>
            <a:off x="3000375" y="1928813"/>
            <a:ext cx="5334000" cy="528637"/>
            <a:chOff x="1200" y="1200"/>
            <a:chExt cx="3360" cy="333"/>
          </a:xfrm>
        </p:grpSpPr>
        <p:sp>
          <p:nvSpPr>
            <p:cNvPr id="600181" name="AutoShape 117"/>
            <p:cNvSpPr>
              <a:spLocks noChangeArrowheads="1"/>
            </p:cNvSpPr>
            <p:nvPr/>
          </p:nvSpPr>
          <p:spPr bwMode="gray">
            <a:xfrm>
              <a:off x="1200" y="12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4346" name="AutoShape 118"/>
            <p:cNvSpPr>
              <a:spLocks noChangeArrowheads="1"/>
            </p:cNvSpPr>
            <p:nvPr/>
          </p:nvSpPr>
          <p:spPr bwMode="gray">
            <a:xfrm>
              <a:off x="1229" y="14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DFD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7" name="AutoShape 119"/>
            <p:cNvSpPr>
              <a:spLocks noChangeArrowheads="1"/>
            </p:cNvSpPr>
            <p:nvPr/>
          </p:nvSpPr>
          <p:spPr bwMode="gray">
            <a:xfrm>
              <a:off x="1229" y="12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FADE"/>
                </a:gs>
                <a:gs pos="100000">
                  <a:srgbClr val="EDED8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348" name="Text Box 120"/>
            <p:cNvSpPr txBox="1">
              <a:spLocks noChangeArrowheads="1"/>
            </p:cNvSpPr>
            <p:nvPr/>
          </p:nvSpPr>
          <p:spPr bwMode="gray">
            <a:xfrm>
              <a:off x="1776" y="1246"/>
              <a:ext cx="275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в іменниках середнього роду II відміни </a:t>
              </a:r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4349" name="Group 121"/>
            <p:cNvGrpSpPr>
              <a:grpSpLocks/>
            </p:cNvGrpSpPr>
            <p:nvPr/>
          </p:nvGrpSpPr>
          <p:grpSpPr bwMode="auto">
            <a:xfrm>
              <a:off x="1440" y="1200"/>
              <a:ext cx="336" cy="333"/>
              <a:chOff x="1289" y="582"/>
              <a:chExt cx="668" cy="668"/>
            </a:xfrm>
          </p:grpSpPr>
          <p:sp>
            <p:nvSpPr>
              <p:cNvPr id="14358" name="Oval 12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59" name="Oval 12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60" name="Oval 12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61" name="Oval 12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62" name="Oval 12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350" name="Text Box 127"/>
            <p:cNvSpPr txBox="1">
              <a:spLocks noChangeArrowheads="1"/>
            </p:cNvSpPr>
            <p:nvPr/>
          </p:nvSpPr>
          <p:spPr bwMode="gray">
            <a:xfrm>
              <a:off x="1488" y="120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grpSp>
          <p:nvGrpSpPr>
            <p:cNvPr id="14351" name="Group 128"/>
            <p:cNvGrpSpPr>
              <a:grpSpLocks/>
            </p:cNvGrpSpPr>
            <p:nvPr/>
          </p:nvGrpSpPr>
          <p:grpSpPr bwMode="auto">
            <a:xfrm>
              <a:off x="1440" y="1200"/>
              <a:ext cx="336" cy="333"/>
              <a:chOff x="1289" y="582"/>
              <a:chExt cx="668" cy="668"/>
            </a:xfrm>
          </p:grpSpPr>
          <p:sp>
            <p:nvSpPr>
              <p:cNvPr id="14353" name="Oval 12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54" name="Oval 13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55" name="Oval 13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56" name="Oval 13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4357" name="Oval 13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4352" name="Text Box 134"/>
            <p:cNvSpPr txBox="1">
              <a:spLocks noChangeArrowheads="1"/>
            </p:cNvSpPr>
            <p:nvPr/>
          </p:nvSpPr>
          <p:spPr bwMode="gray">
            <a:xfrm>
              <a:off x="1488" y="1208"/>
              <a:ext cx="2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</p:grp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857224" y="857232"/>
            <a:ext cx="7398383" cy="578882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/>
              <a:t>Подовжуються</a:t>
            </a:r>
            <a:r>
              <a:rPr lang="ru-RU" sz="2800" b="1" dirty="0"/>
              <a:t>:</a:t>
            </a:r>
            <a:endParaRPr lang="uk-UA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50" y="2428875"/>
            <a:ext cx="14287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/>
            <a:r>
              <a:rPr lang="ru-RU" sz="1600" i="1">
                <a:latin typeface="Calibri" pitchFamily="34" charset="0"/>
                <a:cs typeface="Times New Roman" pitchFamily="18" charset="0"/>
              </a:rPr>
              <a:t>М'які та напівпом'як-шені приголосні звуки [д'], [т'], [з'І, [с'], [ц'],  [л'],</a:t>
            </a:r>
            <a:r>
              <a:rPr lang="ru-RU" sz="1600" b="1" i="1">
                <a:latin typeface="Calibri" pitchFamily="34" charset="0"/>
                <a:cs typeface="Times New Roman" pitchFamily="18" charset="0"/>
              </a:rPr>
              <a:t> </a:t>
            </a:r>
            <a:r>
              <a:rPr lang="ru-RU" sz="1600" i="1">
                <a:latin typeface="Calibri" pitchFamily="34" charset="0"/>
                <a:cs typeface="Times New Roman" pitchFamily="18" charset="0"/>
              </a:rPr>
              <a:t>[н'],[ж'], [ч'], [ш'] між голосними:</a:t>
            </a:r>
            <a:endParaRPr lang="ru-RU" sz="1600" i="1">
              <a:latin typeface="Calibri" pitchFamily="34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graphicFrame>
        <p:nvGraphicFramePr>
          <p:cNvPr id="32835" name="Group 67"/>
          <p:cNvGraphicFramePr>
            <a:graphicFrameLocks noGrp="1"/>
          </p:cNvGraphicFramePr>
          <p:nvPr/>
        </p:nvGraphicFramePr>
        <p:xfrm>
          <a:off x="2627313" y="2060575"/>
          <a:ext cx="4100512" cy="720725"/>
        </p:xfrm>
        <a:graphic>
          <a:graphicData uri="http://schemas.openxmlformats.org/drawingml/2006/table">
            <a:tbl>
              <a:tblPr/>
              <a:tblGrid>
                <a:gridCol w="320675"/>
                <a:gridCol w="320675"/>
                <a:gridCol w="322262"/>
                <a:gridCol w="320675"/>
                <a:gridCol w="320675"/>
                <a:gridCol w="320675"/>
                <a:gridCol w="320675"/>
                <a:gridCol w="320675"/>
                <a:gridCol w="322263"/>
                <a:gridCol w="403225"/>
                <a:gridCol w="404812"/>
                <a:gridCol w="403225"/>
              </a:tblGrid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677863" y="692150"/>
            <a:ext cx="7921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C00000"/>
                </a:solidFill>
                <a:latin typeface="Cambria" pitchFamily="18" charset="0"/>
              </a:rPr>
              <a:t>  </a:t>
            </a:r>
            <a:endParaRPr lang="uk-UA" sz="3200" b="1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uk-UA" sz="3200" b="1">
                <a:solidFill>
                  <a:srgbClr val="C00000"/>
                </a:solidFill>
                <a:latin typeface="Cambria" pitchFamily="18" charset="0"/>
              </a:rPr>
              <a:t>	У деяких словах вимовляються тверді подовжені звуки. Ці слова легко запам'ятати, завчивши напам'ять такі рядки: </a:t>
            </a:r>
            <a:r>
              <a:rPr lang="uk-UA" sz="3200" b="1" i="1">
                <a:solidFill>
                  <a:srgbClr val="0000CC"/>
                </a:solidFill>
                <a:latin typeface="Cambria" pitchFamily="18" charset="0"/>
              </a:rPr>
              <a:t>У віллі є ванна (вагою тонна). Біля неї сидять панни Алла, Ганна, Інна і Мадонна.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584" y="588809"/>
            <a:ext cx="7398383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Не подовжуються:</a:t>
            </a: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285875" y="2286000"/>
            <a:ext cx="1928813" cy="242887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2060"/>
                </a:solidFill>
              </a:rPr>
              <a:t>приголосні</a:t>
            </a:r>
            <a:r>
              <a:rPr lang="ru-RU" dirty="0">
                <a:solidFill>
                  <a:srgbClr val="002060"/>
                </a:solidFill>
              </a:rPr>
              <a:t> [</a:t>
            </a:r>
            <a:r>
              <a:rPr lang="ru-RU" dirty="0" err="1">
                <a:solidFill>
                  <a:srgbClr val="002060"/>
                </a:solidFill>
              </a:rPr>
              <a:t>д</a:t>
            </a:r>
            <a:r>
              <a:rPr lang="ru-RU" dirty="0">
                <a:solidFill>
                  <a:srgbClr val="002060"/>
                </a:solidFill>
              </a:rPr>
              <a:t>'], [т'], [</a:t>
            </a:r>
            <a:r>
              <a:rPr lang="ru-RU" dirty="0" err="1">
                <a:solidFill>
                  <a:srgbClr val="002060"/>
                </a:solidFill>
              </a:rPr>
              <a:t>з</a:t>
            </a:r>
            <a:r>
              <a:rPr lang="ru-RU" dirty="0">
                <a:solidFill>
                  <a:srgbClr val="002060"/>
                </a:solidFill>
              </a:rPr>
              <a:t>'] [с'], [ч'], [л'], [</a:t>
            </a:r>
            <a:r>
              <a:rPr lang="ru-RU" dirty="0" err="1">
                <a:solidFill>
                  <a:srgbClr val="002060"/>
                </a:solidFill>
              </a:rPr>
              <a:t>н</a:t>
            </a:r>
            <a:r>
              <a:rPr lang="ru-RU" dirty="0">
                <a:solidFill>
                  <a:srgbClr val="002060"/>
                </a:solidFill>
              </a:rPr>
              <a:t>'], [ж'], [ч']</a:t>
            </a:r>
            <a:r>
              <a:rPr lang="ru-RU" baseline="-25000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[</a:t>
            </a:r>
            <a:r>
              <a:rPr lang="ru-RU" dirty="0" err="1">
                <a:solidFill>
                  <a:srgbClr val="002060"/>
                </a:solidFill>
              </a:rPr>
              <a:t>ш</a:t>
            </a:r>
            <a:r>
              <a:rPr lang="ru-RU" dirty="0">
                <a:solidFill>
                  <a:srgbClr val="002060"/>
                </a:solidFill>
              </a:rPr>
              <a:t>']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позиції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приголосним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голосним</a:t>
            </a:r>
            <a:r>
              <a:rPr lang="ru-RU" dirty="0">
                <a:solidFill>
                  <a:srgbClr val="002060"/>
                </a:solidFill>
              </a:rPr>
              <a:t>: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повістю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щастя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5786438" y="2286000"/>
            <a:ext cx="2000250" cy="2428875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rgbClr val="002060"/>
                </a:solidFill>
              </a:rPr>
              <a:t>губні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тверді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приголосні</a:t>
            </a:r>
            <a:r>
              <a:rPr lang="ru-RU" dirty="0">
                <a:solidFill>
                  <a:srgbClr val="002060"/>
                </a:solidFill>
              </a:rPr>
              <a:t> [б], [</a:t>
            </a:r>
            <a:r>
              <a:rPr lang="ru-RU" dirty="0" err="1">
                <a:solidFill>
                  <a:srgbClr val="002060"/>
                </a:solidFill>
              </a:rPr>
              <a:t>п</a:t>
            </a:r>
            <a:r>
              <a:rPr lang="ru-RU" dirty="0">
                <a:solidFill>
                  <a:srgbClr val="002060"/>
                </a:solidFill>
              </a:rPr>
              <a:t>], [м], [</a:t>
            </a:r>
            <a:r>
              <a:rPr lang="ru-RU" dirty="0" err="1">
                <a:solidFill>
                  <a:srgbClr val="002060"/>
                </a:solidFill>
              </a:rPr>
              <a:t>ф</a:t>
            </a:r>
            <a:r>
              <a:rPr lang="ru-RU" dirty="0">
                <a:solidFill>
                  <a:srgbClr val="002060"/>
                </a:solidFill>
              </a:rPr>
              <a:t>], [в] та [</a:t>
            </a:r>
            <a:r>
              <a:rPr lang="ru-RU" dirty="0" err="1">
                <a:solidFill>
                  <a:srgbClr val="002060"/>
                </a:solidFill>
              </a:rPr>
              <a:t>р</a:t>
            </a:r>
            <a:r>
              <a:rPr lang="ru-RU" dirty="0">
                <a:solidFill>
                  <a:srgbClr val="002060"/>
                </a:solidFill>
              </a:rPr>
              <a:t>]: </a:t>
            </a:r>
            <a:r>
              <a:rPr lang="ru-RU" i="1" dirty="0" err="1">
                <a:solidFill>
                  <a:srgbClr val="002060"/>
                </a:solidFill>
              </a:rPr>
              <a:t>ім</a:t>
            </a:r>
            <a:r>
              <a:rPr lang="ru-RU" i="1" dirty="0">
                <a:solidFill>
                  <a:srgbClr val="002060"/>
                </a:solidFill>
              </a:rPr>
              <a:t> 'я, </a:t>
            </a:r>
            <a:r>
              <a:rPr lang="ru-RU" i="1" dirty="0" err="1">
                <a:solidFill>
                  <a:srgbClr val="002060"/>
                </a:solidFill>
              </a:rPr>
              <a:t>матір’ю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верф</a:t>
            </a:r>
            <a:r>
              <a:rPr lang="ru-RU" i="1" dirty="0">
                <a:solidFill>
                  <a:srgbClr val="002060"/>
                </a:solidFill>
              </a:rPr>
              <a:t> '</a:t>
            </a:r>
            <a:r>
              <a:rPr lang="ru-RU" i="1" dirty="0" err="1">
                <a:solidFill>
                  <a:srgbClr val="002060"/>
                </a:solidFill>
              </a:rPr>
              <a:t>ю</a:t>
            </a:r>
            <a:r>
              <a:rPr lang="ru-RU" i="1" dirty="0">
                <a:solidFill>
                  <a:srgbClr val="002060"/>
                </a:solidFill>
              </a:rPr>
              <a:t>;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приголосні</a:t>
            </a:r>
            <a:r>
              <a:rPr lang="ru-RU" dirty="0">
                <a:solidFill>
                  <a:srgbClr val="002060"/>
                </a:solidFill>
              </a:rPr>
              <a:t> у словах: </a:t>
            </a:r>
            <a:r>
              <a:rPr lang="ru-RU" i="1" dirty="0">
                <a:solidFill>
                  <a:srgbClr val="002060"/>
                </a:solidFill>
              </a:rPr>
              <a:t>кутя, </a:t>
            </a:r>
            <a:r>
              <a:rPr lang="ru-RU" i="1" dirty="0" err="1">
                <a:solidFill>
                  <a:srgbClr val="002060"/>
                </a:solidFill>
              </a:rPr>
              <a:t>попадя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свиня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7251149">
            <a:off x="3196431" y="1556544"/>
            <a:ext cx="100012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39602">
            <a:off x="4754563" y="1447800"/>
            <a:ext cx="1000125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6"/>
          <p:cNvGrpSpPr>
            <a:grpSpLocks/>
          </p:cNvGrpSpPr>
          <p:nvPr/>
        </p:nvGrpSpPr>
        <p:grpSpPr bwMode="auto">
          <a:xfrm>
            <a:off x="1071563" y="1676400"/>
            <a:ext cx="3357562" cy="4467225"/>
            <a:chOff x="547" y="1056"/>
            <a:chExt cx="1373" cy="2652"/>
          </a:xfrm>
        </p:grpSpPr>
        <p:sp>
          <p:nvSpPr>
            <p:cNvPr id="17421" name="Rectangle 2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2" name="AutoShape 5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3" name="AutoShape 7"/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E9F7FF"/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latin typeface="Calibri" pitchFamily="34" charset="0"/>
                </a:rPr>
                <a:t>приголосні на стику двох </a:t>
              </a:r>
            </a:p>
            <a:p>
              <a:r>
                <a:rPr lang="ru-RU">
                  <a:latin typeface="Calibri" pitchFamily="34" charset="0"/>
                </a:rPr>
                <a:t>префіксів </a:t>
              </a:r>
              <a:r>
                <a:rPr lang="ru-RU" i="1">
                  <a:latin typeface="Calibri" pitchFamily="34" charset="0"/>
                </a:rPr>
                <a:t>(возз'єднати)</a:t>
              </a:r>
              <a:r>
                <a:rPr lang="ru-RU">
                  <a:latin typeface="Calibri" pitchFamily="34" charset="0"/>
                </a:rPr>
                <a:t>, </a:t>
              </a:r>
            </a:p>
            <a:p>
              <a:r>
                <a:rPr lang="ru-RU">
                  <a:latin typeface="Calibri" pitchFamily="34" charset="0"/>
                </a:rPr>
                <a:t>префікса і кореня </a:t>
              </a:r>
              <a:r>
                <a:rPr lang="ru-RU" i="1">
                  <a:latin typeface="Calibri" pitchFamily="34" charset="0"/>
                </a:rPr>
                <a:t>(ввічливий)</a:t>
              </a:r>
              <a:r>
                <a:rPr lang="ru-RU">
                  <a:latin typeface="Calibri" pitchFamily="34" charset="0"/>
                </a:rPr>
                <a:t>,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7424" name="Group 8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17430" name="AutoShape 9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431" name="AutoShape 10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7425" name="AutoShape 11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E9F7FF"/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latin typeface="Calibri" pitchFamily="34" charset="0"/>
                </a:rPr>
                <a:t>кореня і суфікса </a:t>
              </a:r>
              <a:r>
                <a:rPr lang="ru-RU" i="1">
                  <a:latin typeface="Calibri" pitchFamily="34" charset="0"/>
                </a:rPr>
                <a:t>(годинник),</a:t>
              </a:r>
              <a:r>
                <a:rPr lang="ru-RU">
                  <a:latin typeface="Calibri" pitchFamily="34" charset="0"/>
                </a:rPr>
                <a:t> </a:t>
              </a:r>
            </a:p>
            <a:p>
              <a:r>
                <a:rPr lang="ru-RU">
                  <a:latin typeface="Calibri" pitchFamily="34" charset="0"/>
                </a:rPr>
                <a:t>двох суфіксів </a:t>
              </a:r>
              <a:r>
                <a:rPr lang="ru-RU" i="1">
                  <a:latin typeface="Calibri" pitchFamily="34" charset="0"/>
                </a:rPr>
                <a:t>(письменник), </a:t>
              </a:r>
            </a:p>
            <a:p>
              <a:r>
                <a:rPr lang="ru-RU">
                  <a:latin typeface="Calibri" pitchFamily="34" charset="0"/>
                </a:rPr>
                <a:t>основи і постфікса -ся </a:t>
              </a:r>
              <a:r>
                <a:rPr lang="ru-RU" i="1">
                  <a:latin typeface="Calibri" pitchFamily="34" charset="0"/>
                </a:rPr>
                <a:t>(розрісся)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26" name="AutoShape 12"/>
            <p:cNvSpPr>
              <a:spLocks noChangeArrowheads="1"/>
            </p:cNvSpPr>
            <p:nvPr/>
          </p:nvSpPr>
          <p:spPr bwMode="gray">
            <a:xfrm>
              <a:off x="547" y="28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E9F7FF"/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latin typeface="Calibri" pitchFamily="34" charset="0"/>
                </a:rPr>
                <a:t>приголосні у словах: </a:t>
              </a:r>
              <a:r>
                <a:rPr lang="ru-RU" i="1">
                  <a:latin typeface="Calibri" pitchFamily="34" charset="0"/>
                </a:rPr>
                <a:t>бовван, </a:t>
              </a:r>
            </a:p>
            <a:p>
              <a:r>
                <a:rPr lang="ru-RU" i="1">
                  <a:latin typeface="Calibri" pitchFamily="34" charset="0"/>
                </a:rPr>
                <a:t>Ганна, лляний, овва, ссати</a:t>
              </a:r>
              <a:r>
                <a:rPr lang="ru-RU">
                  <a:latin typeface="Calibri" pitchFamily="34" charset="0"/>
                </a:rPr>
                <a:t> </a:t>
              </a:r>
            </a:p>
            <a:p>
              <a:r>
                <a:rPr lang="ru-RU">
                  <a:latin typeface="Calibri" pitchFamily="34" charset="0"/>
                </a:rPr>
                <a:t>та в похідних словах.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27" name="AutoShape 13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4776"/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8" name="AutoShape 14"/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4776"/>
                </a:gs>
                <a:gs pos="100000">
                  <a:srgbClr val="00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9" name="Rectangle 15"/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4776"/>
                </a:gs>
                <a:gs pos="50000">
                  <a:srgbClr val="0099FF"/>
                </a:gs>
                <a:gs pos="100000">
                  <a:srgbClr val="00477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7410" name="Group 49"/>
          <p:cNvGrpSpPr>
            <a:grpSpLocks/>
          </p:cNvGrpSpPr>
          <p:nvPr/>
        </p:nvGrpSpPr>
        <p:grpSpPr bwMode="auto">
          <a:xfrm>
            <a:off x="4714875" y="1714500"/>
            <a:ext cx="3071813" cy="4467225"/>
            <a:chOff x="570" y="1056"/>
            <a:chExt cx="1350" cy="2652"/>
          </a:xfrm>
        </p:grpSpPr>
        <p:sp>
          <p:nvSpPr>
            <p:cNvPr id="17412" name="Rectangle 50"/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13" name="AutoShape 51"/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14" name="AutoShape 52"/>
            <p:cNvSpPr>
              <a:spLocks noChangeArrowheads="1"/>
            </p:cNvSpPr>
            <p:nvPr/>
          </p:nvSpPr>
          <p:spPr bwMode="gray">
            <a:xfrm>
              <a:off x="570" y="1485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F8FEEF"/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 b="1">
                  <a:latin typeface="Calibri" pitchFamily="34" charset="0"/>
                </a:rPr>
                <a:t>н </a:t>
              </a:r>
              <a:r>
                <a:rPr lang="ru-RU">
                  <a:latin typeface="Calibri" pitchFamily="34" charset="0"/>
                </a:rPr>
                <a:t>у наголошених  прикметни-</a:t>
              </a:r>
            </a:p>
            <a:p>
              <a:r>
                <a:rPr lang="ru-RU">
                  <a:latin typeface="Calibri" pitchFamily="34" charset="0"/>
                </a:rPr>
                <a:t>кових та прислівникових </a:t>
              </a:r>
            </a:p>
            <a:p>
              <a:r>
                <a:rPr lang="ru-RU">
                  <a:latin typeface="Calibri" pitchFamily="34" charset="0"/>
                </a:rPr>
                <a:t>суфіксах -енн-, -анн- (-янн-)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17415" name="Group 53"/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17419" name="AutoShape 54"/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7420" name="AutoShape 55"/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7416" name="AutoShape 56"/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F8FEEF"/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>
                  <a:latin typeface="Calibri" pitchFamily="34" charset="0"/>
                </a:rPr>
                <a:t>приголосні у словах:</a:t>
              </a:r>
            </a:p>
            <a:p>
              <a:r>
                <a:rPr lang="ru-RU" i="1">
                  <a:latin typeface="Calibri" pitchFamily="34" charset="0"/>
                </a:rPr>
                <a:t>бовван, Ганна, лляний, </a:t>
              </a:r>
            </a:p>
            <a:p>
              <a:r>
                <a:rPr lang="ru-RU" i="1">
                  <a:latin typeface="Calibri" pitchFamily="34" charset="0"/>
                </a:rPr>
                <a:t>овва, ссати</a:t>
              </a:r>
              <a:endParaRPr lang="en-US" b="1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417" name="AutoShape 58"/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4747"/>
                </a:gs>
                <a:gs pos="100000">
                  <a:srgbClr val="0099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18" name="Rectangle 60"/>
            <p:cNvSpPr>
              <a:spLocks noChangeArrowheads="1"/>
            </p:cNvSpPr>
            <p:nvPr/>
          </p:nvSpPr>
          <p:spPr bwMode="gray">
            <a:xfrm>
              <a:off x="1195" y="2710"/>
              <a:ext cx="109" cy="998"/>
            </a:xfrm>
            <a:prstGeom prst="rect">
              <a:avLst/>
            </a:prstGeom>
            <a:gradFill rotWithShape="1">
              <a:gsLst>
                <a:gs pos="0">
                  <a:srgbClr val="004747"/>
                </a:gs>
                <a:gs pos="50000">
                  <a:srgbClr val="009999"/>
                </a:gs>
                <a:gs pos="100000">
                  <a:srgbClr val="00474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714348" y="857232"/>
            <a:ext cx="7530630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/>
              <a:t>Подвоюються</a:t>
            </a:r>
            <a:r>
              <a:rPr lang="ru-RU" sz="2400" b="1" dirty="0"/>
              <a:t>:</a:t>
            </a:r>
            <a:endParaRPr lang="uk-U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584" y="588809"/>
            <a:ext cx="7398383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Не </a:t>
            </a:r>
            <a:r>
              <a:rPr lang="uk-UA" sz="2400" b="1" dirty="0"/>
              <a:t>подвою</a:t>
            </a:r>
            <a:r>
              <a:rPr lang="ru-RU" sz="2400" b="1" dirty="0" err="1"/>
              <a:t>ються</a:t>
            </a:r>
            <a:r>
              <a:rPr lang="ru-RU" sz="2400" b="1" dirty="0"/>
              <a:t>:</a:t>
            </a:r>
            <a:endParaRPr lang="uk-UA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mbria" pitchFamily="18" charset="0"/>
            </a:endParaRP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" name="Волна 9"/>
          <p:cNvSpPr/>
          <p:nvPr/>
        </p:nvSpPr>
        <p:spPr>
          <a:xfrm>
            <a:off x="5500688" y="2357438"/>
            <a:ext cx="3143250" cy="1857375"/>
          </a:xfrm>
          <a:prstGeom prst="wav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н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 err="1">
                <a:solidFill>
                  <a:srgbClr val="002060"/>
                </a:solidFill>
              </a:rPr>
              <a:t>прикметниках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утворених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іменників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допомогою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суфіксів</a:t>
            </a:r>
            <a:r>
              <a:rPr lang="ru-RU" dirty="0">
                <a:solidFill>
                  <a:srgbClr val="002060"/>
                </a:solidFill>
              </a:rPr>
              <a:t> -ан-, -ин-, -</a:t>
            </a:r>
            <a:r>
              <a:rPr lang="ru-RU" dirty="0" err="1">
                <a:solidFill>
                  <a:srgbClr val="002060"/>
                </a:solidFill>
              </a:rPr>
              <a:t>ін</a:t>
            </a:r>
            <a:r>
              <a:rPr lang="ru-RU" dirty="0">
                <a:solidFill>
                  <a:srgbClr val="002060"/>
                </a:solidFill>
              </a:rPr>
              <a:t>-: </a:t>
            </a:r>
            <a:r>
              <a:rPr lang="ru-RU" i="1" dirty="0" err="1">
                <a:solidFill>
                  <a:srgbClr val="002060"/>
                </a:solidFill>
              </a:rPr>
              <a:t>морквяний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3071813" y="4572000"/>
            <a:ext cx="3071812" cy="1500188"/>
          </a:xfrm>
          <a:prstGeom prst="wave">
            <a:avLst/>
          </a:prstGeom>
          <a:solidFill>
            <a:schemeClr val="accent4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н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прикметниках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шалений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жаданий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довгожданий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3857625" y="2571750"/>
            <a:ext cx="1428750" cy="1928813"/>
          </a:xfrm>
          <a:prstGeom prst="leftRight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Волна 13"/>
          <p:cNvSpPr/>
          <p:nvPr/>
        </p:nvSpPr>
        <p:spPr>
          <a:xfrm>
            <a:off x="571500" y="2357438"/>
            <a:ext cx="3071813" cy="1643062"/>
          </a:xfrm>
          <a:prstGeom prst="wave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</a:rPr>
              <a:t>н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дієприкметникових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суфіксах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вихований</a:t>
            </a:r>
            <a:r>
              <a:rPr lang="ru-RU" dirty="0">
                <a:solidFill>
                  <a:srgbClr val="002060"/>
                </a:solidFill>
              </a:rPr>
              <a:t>, сказаний, </a:t>
            </a:r>
            <a:r>
              <a:rPr lang="ru-RU" dirty="0" err="1">
                <a:solidFill>
                  <a:srgbClr val="002060"/>
                </a:solidFill>
              </a:rPr>
              <a:t>зроблений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Вставте пропущені букви там, де потрібно.</a:t>
            </a: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1071563" y="1714500"/>
            <a:ext cx="7286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800">
                <a:latin typeface="Times New Roman" pitchFamily="18" charset="0"/>
                <a:cs typeface="Times New Roman" pitchFamily="18" charset="0"/>
              </a:rPr>
              <a:t>Занят..я, жит..я, безсмерт..я, лист..я, узліс..я, радіст..ю, навман..я, спросон..я, мит..ю, сіл..ю.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r>
              <a:rPr lang="uk-UA" sz="140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>
                <a:latin typeface="Times New Roman" pitchFamily="18" charset="0"/>
                <a:cs typeface="Times New Roman" pitchFamily="18" charset="0"/>
              </a:rPr>
            </a:b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ПЕРЕВІРКА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755650" y="1916113"/>
            <a:ext cx="7848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071563" y="1714500"/>
            <a:ext cx="66436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>
                <a:latin typeface="Times New Roman" pitchFamily="18" charset="0"/>
                <a:cs typeface="Times New Roman" pitchFamily="18" charset="0"/>
              </a:rPr>
              <a:t>Заняття, життя, безсмертя, листя, узлісся, радістю, навмання, спросоння, миттю, сіллю.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20484" name="Рисунок 4" descr="0_1947c_2ec63635_X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249613"/>
            <a:ext cx="5405437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87624" y="764704"/>
            <a:ext cx="7187716" cy="51077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mbria" pitchFamily="18" charset="0"/>
              </a:rPr>
              <a:t>Від поданих дієслів утворіть іменники.</a:t>
            </a:r>
          </a:p>
        </p:txBody>
      </p:sp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928688" y="2143125"/>
            <a:ext cx="7848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 i="1">
                <a:solidFill>
                  <a:srgbClr val="0000CC"/>
                </a:solidFill>
                <a:latin typeface="Cambria" pitchFamily="18" charset="0"/>
              </a:rPr>
              <a:t>   </a:t>
            </a:r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1143000" y="2000250"/>
            <a:ext cx="69294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Прагнути, хотіти, думати, бігати, стрибати, питати, лазити, уміти, летіти, пошити, накрити.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іkavij-svіt-3-kl-podvoєnny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cіkavij-svіt-3-kl-podvoєnnya</Template>
  <TotalTime>112</TotalTime>
  <Words>894</Words>
  <Application>Microsoft Office PowerPoint</Application>
  <PresentationFormat>Экран (4:3)</PresentationFormat>
  <Paragraphs>157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Symbol</vt:lpstr>
      <vt:lpstr>Times New Roman</vt:lpstr>
      <vt:lpstr>Verdana</vt:lpstr>
      <vt:lpstr>cіkavij-svіt-3-kl-podvoєnnya</vt:lpstr>
      <vt:lpstr>Подвоєння букв на позначення подовжених м’яких приголосних і збігу однакових приголосних звуків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user</cp:lastModifiedBy>
  <cp:revision>30</cp:revision>
  <dcterms:created xsi:type="dcterms:W3CDTF">2013-11-14T09:51:39Z</dcterms:created>
  <dcterms:modified xsi:type="dcterms:W3CDTF">2022-03-13T18:50:28Z</dcterms:modified>
</cp:coreProperties>
</file>