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8" r:id="rId4"/>
    <p:sldId id="296" r:id="rId5"/>
    <p:sldId id="257" r:id="rId6"/>
    <p:sldId id="267" r:id="rId7"/>
    <p:sldId id="297" r:id="rId8"/>
    <p:sldId id="298" r:id="rId9"/>
    <p:sldId id="302" r:id="rId10"/>
    <p:sldId id="299" r:id="rId11"/>
    <p:sldId id="300" r:id="rId12"/>
    <p:sldId id="258" r:id="rId13"/>
    <p:sldId id="259" r:id="rId14"/>
    <p:sldId id="269" r:id="rId15"/>
    <p:sldId id="260" r:id="rId16"/>
    <p:sldId id="270" r:id="rId17"/>
    <p:sldId id="271" r:id="rId18"/>
    <p:sldId id="272" r:id="rId19"/>
    <p:sldId id="273" r:id="rId20"/>
    <p:sldId id="301" r:id="rId21"/>
    <p:sldId id="275" r:id="rId22"/>
    <p:sldId id="274" r:id="rId23"/>
    <p:sldId id="263" r:id="rId24"/>
    <p:sldId id="317" r:id="rId25"/>
    <p:sldId id="303" r:id="rId26"/>
    <p:sldId id="304" r:id="rId27"/>
    <p:sldId id="305" r:id="rId28"/>
    <p:sldId id="306" r:id="rId29"/>
    <p:sldId id="307" r:id="rId30"/>
    <p:sldId id="308" r:id="rId31"/>
    <p:sldId id="309" r:id="rId32"/>
    <p:sldId id="310" r:id="rId33"/>
    <p:sldId id="311" r:id="rId34"/>
    <p:sldId id="312" r:id="rId35"/>
    <p:sldId id="314" r:id="rId36"/>
    <p:sldId id="315" r:id="rId37"/>
    <p:sldId id="313" r:id="rId38"/>
    <p:sldId id="318" r:id="rId39"/>
    <p:sldId id="319" r:id="rId40"/>
    <p:sldId id="295" r:id="rId4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20" name="Нижний колонтитул 19"/>
          <p:cNvSpPr>
            <a:spLocks noGrp="1"/>
          </p:cNvSpPr>
          <p:nvPr>
            <p:ph type="ftr" sz="quarter" idx="11"/>
          </p:nvPr>
        </p:nvSpPr>
        <p:spPr/>
        <p:txBody>
          <a:bodyPr/>
          <a:lstStyle>
            <a:extLst/>
          </a:lstStyle>
          <a:p>
            <a:endParaRPr lang="uk-UA"/>
          </a:p>
        </p:txBody>
      </p:sp>
      <p:sp>
        <p:nvSpPr>
          <p:cNvPr id="10" name="Номер слайда 9"/>
          <p:cNvSpPr>
            <a:spLocks noGrp="1"/>
          </p:cNvSpPr>
          <p:nvPr>
            <p:ph type="sldNum" sz="quarter" idx="12"/>
          </p:nvPr>
        </p:nvSpPr>
        <p:spPr/>
        <p:txBody>
          <a:bodyPr/>
          <a:lstStyle>
            <a:extLst/>
          </a:lstStyle>
          <a:p>
            <a:fld id="{4CBB7AEB-E943-4905-BD6C-4D0E2542B30B}" type="slidenum">
              <a:rPr lang="uk-UA" smtClean="0"/>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CBB7AEB-E943-4905-BD6C-4D0E2542B30B}" type="slidenum">
              <a:rPr lang="uk-UA" smtClean="0"/>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4CBB7AEB-E943-4905-BD6C-4D0E2542B30B}" type="slidenum">
              <a:rPr lang="uk-UA" smtClean="0"/>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CBB7AEB-E943-4905-BD6C-4D0E2542B30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4E0076-4685-4E86-A5D6-C3CD63D19B2E}" type="datetimeFigureOut">
              <a:rPr lang="uk-UA" smtClean="0"/>
              <a:t>29.05.2022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CBB7AEB-E943-4905-BD6C-4D0E2542B30B}" type="slidenum">
              <a:rPr lang="uk-UA" smtClean="0"/>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4E0076-4685-4E86-A5D6-C3CD63D19B2E}" type="datetimeFigureOut">
              <a:rPr lang="uk-UA" smtClean="0"/>
              <a:t>29.05.2022</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CBB7AEB-E943-4905-BD6C-4D0E2542B30B}" type="slidenum">
              <a:rPr lang="uk-UA" smtClean="0"/>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359898"/>
            <a:ext cx="7795592" cy="1472184"/>
          </a:xfrm>
        </p:spPr>
        <p:txBody>
          <a:bodyPr/>
          <a:lstStyle/>
          <a:p>
            <a:r>
              <a:rPr lang="uk-UA" dirty="0">
                <a:solidFill>
                  <a:srgbClr val="0000FF"/>
                </a:solidFill>
                <a:effectLst/>
                <a:latin typeface="Open Sans"/>
              </a:rPr>
              <a:t>Суперечка як вид комунікації.</a:t>
            </a:r>
            <a:endParaRPr lang="uk-UA" dirty="0">
              <a:solidFill>
                <a:srgbClr val="0000FF"/>
              </a:solidFill>
            </a:endParaRPr>
          </a:p>
        </p:txBody>
      </p:sp>
      <p:sp>
        <p:nvSpPr>
          <p:cNvPr id="3" name="Подзаголовок 2"/>
          <p:cNvSpPr>
            <a:spLocks noGrp="1"/>
          </p:cNvSpPr>
          <p:nvPr>
            <p:ph type="subTitle" idx="1"/>
          </p:nvPr>
        </p:nvSpPr>
        <p:spPr/>
        <p:txBody>
          <a:bodyPr/>
          <a:lstStyle/>
          <a:p>
            <a:endParaRPr lang="uk-U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810039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83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4345"/>
            <a:ext cx="8100392" cy="3693319"/>
          </a:xfrm>
          <a:prstGeom prst="rect">
            <a:avLst/>
          </a:prstGeom>
        </p:spPr>
        <p:txBody>
          <a:bodyPr wrap="square">
            <a:spAutoFit/>
          </a:bodyPr>
          <a:lstStyle/>
          <a:p>
            <a:r>
              <a:rPr lang="uk-UA" b="1" i="0" dirty="0" smtClean="0">
                <a:solidFill>
                  <a:srgbClr val="000000"/>
                </a:solidFill>
                <a:effectLst/>
                <a:latin typeface="Arial"/>
              </a:rPr>
              <a:t>Критичне ставлення до своїх поглядів</a:t>
            </a:r>
            <a:r>
              <a:rPr lang="uk-UA" b="0" i="0" dirty="0" smtClean="0">
                <a:solidFill>
                  <a:srgbClr val="000000"/>
                </a:solidFill>
                <a:effectLst/>
                <a:latin typeface="Arial"/>
              </a:rPr>
              <a:t> може ґрунтуватися і на стихійних чинниках. Та особливої ефективності воно набуває, якщо усвідомити, що реальний світ значно багатший, глибший і різноманітніший, ніж нам здається. Такий підхід змушує нас бути самокритичними, рахуватися з поглядами інших людей, бути толерантними (терпимими). Якою б перекрученою не була картина світу в свідомості людини, але все-таки щось у ній представлено адекватніше, ніж у свідомості інших людей. Тому думки кожної людини заслуговують на увагу.</a:t>
            </a:r>
          </a:p>
          <a:p>
            <a:r>
              <a:rPr lang="uk-UA" b="1" i="0" dirty="0" smtClean="0">
                <a:solidFill>
                  <a:srgbClr val="000000"/>
                </a:solidFill>
                <a:effectLst/>
                <a:latin typeface="Arial"/>
              </a:rPr>
              <a:t>Толерантність </a:t>
            </a:r>
            <a:r>
              <a:rPr lang="uk-UA" b="0" i="0" dirty="0" smtClean="0">
                <a:solidFill>
                  <a:srgbClr val="000000"/>
                </a:solidFill>
                <a:effectLst/>
                <a:latin typeface="Arial"/>
              </a:rPr>
              <a:t>не передбачає відмови від критичності, від своїх поглядів. Вона дає змогу постійно звіряти свою картину світу з аналогічними картинами інших людей, практикою, об'єктивною дійсністю і вносити відповідні корективи.</a:t>
            </a:r>
            <a:endParaRPr lang="uk-UA" b="0" i="0" dirty="0">
              <a:solidFill>
                <a:srgbClr val="000000"/>
              </a:solidFill>
              <a:effectLst/>
              <a:latin typeface="Aria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4" y="4167664"/>
            <a:ext cx="5285953" cy="269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58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799288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84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4345"/>
            <a:ext cx="7848872" cy="5355312"/>
          </a:xfrm>
          <a:prstGeom prst="rect">
            <a:avLst/>
          </a:prstGeom>
        </p:spPr>
        <p:txBody>
          <a:bodyPr wrap="square">
            <a:spAutoFit/>
          </a:bodyPr>
          <a:lstStyle/>
          <a:p>
            <a:r>
              <a:rPr lang="vi-VN" b="1" dirty="0"/>
              <a:t>Супере́чка —</a:t>
            </a:r>
            <a:r>
              <a:rPr lang="vi-VN" dirty="0"/>
              <a:t> це процес пошуку істини, аргументо­ване відстоювання свого погляду на ту чи іншу проблему й спростування протилежних думок</a:t>
            </a:r>
            <a:r>
              <a:rPr lang="vi-VN" dirty="0" smtClean="0"/>
              <a:t>.</a:t>
            </a:r>
            <a:endParaRPr lang="uk-UA" dirty="0" smtClean="0"/>
          </a:p>
          <a:p>
            <a:r>
              <a:rPr lang="uk-UA" b="0" i="0" dirty="0" smtClean="0">
                <a:solidFill>
                  <a:srgbClr val="4E4E3F"/>
                </a:solidFill>
                <a:effectLst/>
                <a:latin typeface="Open Sans"/>
              </a:rPr>
              <a:t>Обов’язковими учасниками суперечки </a:t>
            </a:r>
            <a:r>
              <a:rPr lang="uk-UA" b="0" i="0" dirty="0" err="1" smtClean="0">
                <a:solidFill>
                  <a:srgbClr val="4E4E3F"/>
                </a:solidFill>
                <a:effectLst/>
                <a:latin typeface="Open Sans"/>
              </a:rPr>
              <a:t>є </a:t>
            </a:r>
            <a:r>
              <a:rPr lang="uk-UA" b="1" i="0" dirty="0" err="1" smtClean="0">
                <a:solidFill>
                  <a:srgbClr val="76A900"/>
                </a:solidFill>
                <a:effectLst/>
                <a:latin typeface="Open Sans"/>
              </a:rPr>
              <a:t>пропоне</a:t>
            </a:r>
            <a:r>
              <a:rPr lang="uk-UA" b="1" i="0" dirty="0" smtClean="0">
                <a:solidFill>
                  <a:srgbClr val="76A900"/>
                </a:solidFill>
                <a:effectLst/>
                <a:latin typeface="Open Sans"/>
              </a:rPr>
              <a:t>нт</a:t>
            </a:r>
            <a:r>
              <a:rPr lang="uk-UA" b="0" i="0" dirty="0" smtClean="0">
                <a:solidFill>
                  <a:srgbClr val="4E4E3F"/>
                </a:solidFill>
                <a:effectLst/>
                <a:latin typeface="Open Sans"/>
              </a:rPr>
              <a:t>, </a:t>
            </a:r>
            <a:r>
              <a:rPr lang="uk-UA" b="1" i="0" dirty="0" smtClean="0">
                <a:solidFill>
                  <a:srgbClr val="76A900"/>
                </a:solidFill>
                <a:effectLst/>
                <a:latin typeface="Open Sans"/>
              </a:rPr>
              <a:t>опонент</a:t>
            </a:r>
            <a:r>
              <a:rPr lang="uk-UA" b="0" i="0" dirty="0" smtClean="0">
                <a:solidFill>
                  <a:srgbClr val="4E4E3F"/>
                </a:solidFill>
                <a:effectLst/>
                <a:latin typeface="Open Sans"/>
              </a:rPr>
              <a:t> й </a:t>
            </a:r>
            <a:r>
              <a:rPr lang="uk-UA" b="1" i="0" dirty="0" smtClean="0">
                <a:solidFill>
                  <a:srgbClr val="76A900"/>
                </a:solidFill>
                <a:effectLst/>
                <a:latin typeface="Open Sans"/>
              </a:rPr>
              <a:t>аудиторія</a:t>
            </a:r>
            <a:r>
              <a:rPr lang="uk-UA" b="0" i="0" dirty="0" smtClean="0">
                <a:solidFill>
                  <a:srgbClr val="4E4E3F"/>
                </a:solidFill>
                <a:effectLst/>
                <a:latin typeface="Open Sans"/>
              </a:rPr>
              <a:t>. </a:t>
            </a:r>
          </a:p>
          <a:p>
            <a:r>
              <a:rPr lang="uk-UA" b="1" i="0" dirty="0" smtClean="0">
                <a:solidFill>
                  <a:srgbClr val="76A900"/>
                </a:solidFill>
                <a:effectLst/>
                <a:latin typeface="Open Sans"/>
              </a:rPr>
              <a:t>Пропонент</a:t>
            </a:r>
            <a:r>
              <a:rPr lang="uk-UA" b="1" i="0" dirty="0" smtClean="0">
                <a:solidFill>
                  <a:srgbClr val="4E4E3F"/>
                </a:solidFill>
                <a:effectLst/>
                <a:latin typeface="Open Sans"/>
              </a:rPr>
              <a:t> — це той, хто висуває, захищає деяку </a:t>
            </a:r>
            <a:r>
              <a:rPr lang="uk-UA" b="1" i="0" dirty="0" smtClean="0">
                <a:solidFill>
                  <a:srgbClr val="76A900"/>
                </a:solidFill>
                <a:effectLst/>
                <a:latin typeface="Open Sans"/>
              </a:rPr>
              <a:t>тезу</a:t>
            </a:r>
            <a:r>
              <a:rPr lang="uk-UA" b="1" i="0" dirty="0" smtClean="0">
                <a:solidFill>
                  <a:srgbClr val="4E4E3F"/>
                </a:solidFill>
                <a:effectLst/>
                <a:latin typeface="Open Sans"/>
              </a:rPr>
              <a:t>. </a:t>
            </a:r>
            <a:r>
              <a:rPr lang="uk-UA" b="1" i="0" dirty="0" err="1" smtClean="0">
                <a:solidFill>
                  <a:srgbClr val="4E4E3F"/>
                </a:solidFill>
                <a:effectLst/>
                <a:latin typeface="Open Sans"/>
              </a:rPr>
              <a:t>Без </a:t>
            </a:r>
            <a:r>
              <a:rPr lang="uk-UA" b="1" i="0" dirty="0" err="1" smtClean="0">
                <a:solidFill>
                  <a:srgbClr val="76A900"/>
                </a:solidFill>
                <a:effectLst/>
                <a:latin typeface="Open Sans"/>
              </a:rPr>
              <a:t>пропонент</a:t>
            </a:r>
            <a:r>
              <a:rPr lang="uk-UA" b="1" i="0" dirty="0" smtClean="0">
                <a:solidFill>
                  <a:srgbClr val="76A900"/>
                </a:solidFill>
                <a:effectLst/>
                <a:latin typeface="Open Sans"/>
              </a:rPr>
              <a:t>а</a:t>
            </a:r>
            <a:r>
              <a:rPr lang="uk-UA" b="1" i="0" dirty="0" smtClean="0">
                <a:solidFill>
                  <a:srgbClr val="4E4E3F"/>
                </a:solidFill>
                <a:effectLst/>
                <a:latin typeface="Open Sans"/>
              </a:rPr>
              <a:t> не може бути ані </a:t>
            </a:r>
            <a:r>
              <a:rPr lang="uk-UA" b="1" i="0" dirty="0" smtClean="0">
                <a:solidFill>
                  <a:srgbClr val="76A900"/>
                </a:solidFill>
                <a:effectLst/>
                <a:latin typeface="Open Sans"/>
              </a:rPr>
              <a:t>суперечки</a:t>
            </a:r>
            <a:r>
              <a:rPr lang="uk-UA" b="1" i="0" dirty="0" smtClean="0">
                <a:solidFill>
                  <a:srgbClr val="4E4E3F"/>
                </a:solidFill>
                <a:effectLst/>
                <a:latin typeface="Open Sans"/>
              </a:rPr>
              <a:t>, ані  </a:t>
            </a:r>
            <a:r>
              <a:rPr lang="uk-UA" b="1" i="0" dirty="0" smtClean="0">
                <a:solidFill>
                  <a:srgbClr val="76A900"/>
                </a:solidFill>
                <a:effectLst/>
                <a:latin typeface="Open Sans"/>
              </a:rPr>
              <a:t>процесу аргументації</a:t>
            </a:r>
            <a:r>
              <a:rPr lang="uk-UA" b="1" i="0" dirty="0" smtClean="0">
                <a:solidFill>
                  <a:srgbClr val="4E4E3F"/>
                </a:solidFill>
                <a:effectLst/>
                <a:latin typeface="Open Sans"/>
              </a:rPr>
              <a:t>, оскільки спірні питання не виникають самі собою, вони повинні бути кимось сформульовані й висунуті для обговорення. </a:t>
            </a:r>
            <a:r>
              <a:rPr lang="uk-UA" b="1" i="0" dirty="0" smtClean="0">
                <a:solidFill>
                  <a:srgbClr val="76A900"/>
                </a:solidFill>
                <a:effectLst/>
                <a:latin typeface="Open Sans"/>
              </a:rPr>
              <a:t>Пропонент</a:t>
            </a:r>
            <a:r>
              <a:rPr lang="uk-UA" b="1" i="0" dirty="0" smtClean="0">
                <a:solidFill>
                  <a:srgbClr val="4E4E3F"/>
                </a:solidFill>
                <a:effectLst/>
                <a:latin typeface="Open Sans"/>
              </a:rPr>
              <a:t> може висловлювати власну думку або представляти колективну позицію з якогось питання.</a:t>
            </a:r>
          </a:p>
          <a:p>
            <a:r>
              <a:rPr lang="uk-UA" b="1" i="0" dirty="0" smtClean="0">
                <a:solidFill>
                  <a:srgbClr val="76A900"/>
                </a:solidFill>
                <a:effectLst/>
                <a:latin typeface="Open Sans"/>
              </a:rPr>
              <a:t>Опонент</a:t>
            </a:r>
            <a:r>
              <a:rPr lang="uk-UA" b="1" i="0" dirty="0" smtClean="0">
                <a:solidFill>
                  <a:srgbClr val="4E4E3F"/>
                </a:solidFill>
                <a:effectLst/>
                <a:latin typeface="Open Sans"/>
              </a:rPr>
              <a:t> — другий обов’язковий учасник </a:t>
            </a:r>
            <a:r>
              <a:rPr lang="uk-UA" b="1" i="0" dirty="0" smtClean="0">
                <a:solidFill>
                  <a:srgbClr val="76A900"/>
                </a:solidFill>
                <a:effectLst/>
                <a:latin typeface="Open Sans"/>
              </a:rPr>
              <a:t>суперечки</a:t>
            </a:r>
            <a:r>
              <a:rPr lang="uk-UA" b="1" i="0" dirty="0" smtClean="0">
                <a:solidFill>
                  <a:srgbClr val="4E4E3F"/>
                </a:solidFill>
                <a:effectLst/>
                <a:latin typeface="Open Sans"/>
              </a:rPr>
              <a:t>. Це той, хто заперечує,  сумнівається </a:t>
            </a:r>
            <a:r>
              <a:rPr lang="uk-UA" b="1" i="0" dirty="0" err="1" smtClean="0">
                <a:solidFill>
                  <a:srgbClr val="4E4E3F"/>
                </a:solidFill>
                <a:effectLst/>
                <a:latin typeface="Open Sans"/>
              </a:rPr>
              <a:t>в слушності </a:t>
            </a:r>
            <a:r>
              <a:rPr lang="uk-UA" b="1" i="0" dirty="0" err="1" smtClean="0">
                <a:solidFill>
                  <a:srgbClr val="76A900"/>
                </a:solidFill>
                <a:effectLst/>
                <a:latin typeface="Open Sans"/>
              </a:rPr>
              <a:t>те</a:t>
            </a:r>
            <a:r>
              <a:rPr lang="uk-UA" b="1" i="0" dirty="0" smtClean="0">
                <a:solidFill>
                  <a:srgbClr val="76A900"/>
                </a:solidFill>
                <a:effectLst/>
                <a:latin typeface="Open Sans"/>
              </a:rPr>
              <a:t>зи</a:t>
            </a:r>
            <a:r>
              <a:rPr lang="uk-UA" b="1" i="0" dirty="0" smtClean="0">
                <a:solidFill>
                  <a:srgbClr val="4E4E3F"/>
                </a:solidFill>
                <a:effectLst/>
                <a:latin typeface="Open Sans"/>
              </a:rPr>
              <a:t>, яку висунув </a:t>
            </a:r>
            <a:r>
              <a:rPr lang="uk-UA" b="1" i="0" dirty="0" smtClean="0">
                <a:solidFill>
                  <a:srgbClr val="76A900"/>
                </a:solidFill>
                <a:effectLst/>
                <a:latin typeface="Open Sans"/>
              </a:rPr>
              <a:t>пропонент</a:t>
            </a:r>
            <a:r>
              <a:rPr lang="uk-UA" b="1" i="0" dirty="0" smtClean="0">
                <a:solidFill>
                  <a:srgbClr val="4E4E3F"/>
                </a:solidFill>
                <a:effectLst/>
                <a:latin typeface="Open Sans"/>
              </a:rPr>
              <a:t>.</a:t>
            </a:r>
          </a:p>
          <a:p>
            <a:r>
              <a:rPr lang="uk-UA" b="1" i="0" dirty="0" smtClean="0">
                <a:solidFill>
                  <a:srgbClr val="76A900"/>
                </a:solidFill>
                <a:effectLst/>
                <a:latin typeface="Open Sans"/>
              </a:rPr>
              <a:t>Аудиторія</a:t>
            </a:r>
            <a:r>
              <a:rPr lang="uk-UA" b="1" i="0" dirty="0" smtClean="0">
                <a:solidFill>
                  <a:srgbClr val="4E4E3F"/>
                </a:solidFill>
                <a:effectLst/>
                <a:latin typeface="Open Sans"/>
              </a:rPr>
              <a:t> — третій колективний учасник </a:t>
            </a:r>
            <a:r>
              <a:rPr lang="uk-UA" b="1" i="0" dirty="0" smtClean="0">
                <a:solidFill>
                  <a:srgbClr val="76A900"/>
                </a:solidFill>
                <a:effectLst/>
                <a:latin typeface="Open Sans"/>
              </a:rPr>
              <a:t>суперечки</a:t>
            </a:r>
            <a:r>
              <a:rPr lang="uk-UA" b="1" i="0" dirty="0" smtClean="0">
                <a:solidFill>
                  <a:srgbClr val="4E4E3F"/>
                </a:solidFill>
                <a:effectLst/>
                <a:latin typeface="Open Sans"/>
              </a:rPr>
              <a:t>. Це не пасивні спостерігачі, а колектив, який має свої переконання, свої позиції з приводу питання, що обговорюється. </a:t>
            </a:r>
            <a:r>
              <a:rPr lang="uk-UA" b="1" i="0" dirty="0" err="1" smtClean="0">
                <a:solidFill>
                  <a:srgbClr val="4E4E3F"/>
                </a:solidFill>
                <a:effectLst/>
                <a:latin typeface="Open Sans"/>
              </a:rPr>
              <a:t>До </a:t>
            </a:r>
            <a:r>
              <a:rPr lang="uk-UA" b="1" i="0" dirty="0" err="1" smtClean="0">
                <a:solidFill>
                  <a:srgbClr val="76A900"/>
                </a:solidFill>
                <a:effectLst/>
                <a:latin typeface="Open Sans"/>
              </a:rPr>
              <a:t>аудиторії</a:t>
            </a:r>
            <a:r>
              <a:rPr lang="uk-UA" b="1" i="0" dirty="0" err="1" smtClean="0">
                <a:solidFill>
                  <a:srgbClr val="4E4E3F"/>
                </a:solidFill>
                <a:effectLst/>
                <a:latin typeface="Open Sans"/>
              </a:rPr>
              <a:t> звернено  </a:t>
            </a:r>
            <a:r>
              <a:rPr lang="uk-UA" b="1" i="0" dirty="0" smtClean="0">
                <a:solidFill>
                  <a:srgbClr val="4E4E3F"/>
                </a:solidFill>
                <a:effectLst/>
                <a:latin typeface="Open Sans"/>
              </a:rPr>
              <a:t>усі </a:t>
            </a:r>
            <a:r>
              <a:rPr lang="uk-UA" b="1" i="0" dirty="0" err="1" smtClean="0">
                <a:solidFill>
                  <a:srgbClr val="4E4E3F"/>
                </a:solidFill>
                <a:effectLst/>
                <a:latin typeface="Open Sans"/>
              </a:rPr>
              <a:t>аргументи </a:t>
            </a:r>
            <a:r>
              <a:rPr lang="uk-UA" b="1" i="0" dirty="0" err="1" smtClean="0">
                <a:solidFill>
                  <a:srgbClr val="76A900"/>
                </a:solidFill>
                <a:effectLst/>
                <a:latin typeface="Open Sans"/>
              </a:rPr>
              <a:t>пропонента  </a:t>
            </a:r>
            <a:r>
              <a:rPr lang="uk-UA" b="1" i="0" dirty="0" smtClean="0">
                <a:solidFill>
                  <a:srgbClr val="4E4E3F"/>
                </a:solidFill>
                <a:effectLst/>
                <a:latin typeface="Open Sans"/>
              </a:rPr>
              <a:t>й </a:t>
            </a:r>
            <a:r>
              <a:rPr lang="uk-UA" b="1" i="0" dirty="0" smtClean="0">
                <a:solidFill>
                  <a:srgbClr val="76A900"/>
                </a:solidFill>
                <a:effectLst/>
                <a:latin typeface="Open Sans"/>
              </a:rPr>
              <a:t>опонента</a:t>
            </a:r>
            <a:r>
              <a:rPr lang="uk-UA" b="1" i="0" dirty="0" smtClean="0">
                <a:solidFill>
                  <a:srgbClr val="4E4E3F"/>
                </a:solidFill>
                <a:effectLst/>
                <a:latin typeface="Open Sans"/>
              </a:rPr>
              <a:t>.</a:t>
            </a:r>
          </a:p>
          <a:p>
            <a:endParaRPr lang="vi-VN" dirty="0"/>
          </a:p>
        </p:txBody>
      </p:sp>
    </p:spTree>
    <p:extLst>
      <p:ext uri="{BB962C8B-B14F-4D97-AF65-F5344CB8AC3E}">
        <p14:creationId xmlns:p14="http://schemas.microsoft.com/office/powerpoint/2010/main" val="85836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6632"/>
            <a:ext cx="7920880" cy="1754326"/>
          </a:xfrm>
          <a:prstGeom prst="rect">
            <a:avLst/>
          </a:prstGeom>
        </p:spPr>
        <p:txBody>
          <a:bodyPr wrap="square">
            <a:spAutoFit/>
          </a:bodyPr>
          <a:lstStyle/>
          <a:p>
            <a:r>
              <a:rPr lang="ru-RU" b="0" i="0" dirty="0" smtClean="0">
                <a:solidFill>
                  <a:srgbClr val="000000"/>
                </a:solidFill>
                <a:effectLst/>
                <a:latin typeface="Roboto"/>
              </a:rPr>
              <a:t>Приводом для </a:t>
            </a:r>
            <a:r>
              <a:rPr lang="ru-RU" b="0" i="0" dirty="0" err="1" smtClean="0">
                <a:solidFill>
                  <a:srgbClr val="000000"/>
                </a:solidFill>
                <a:effectLst/>
                <a:latin typeface="Roboto"/>
              </a:rPr>
              <a:t>суперечки</a:t>
            </a:r>
            <a:r>
              <a:rPr lang="ru-RU" b="0" i="0" dirty="0" smtClean="0">
                <a:solidFill>
                  <a:srgbClr val="000000"/>
                </a:solidFill>
                <a:effectLst/>
                <a:latin typeface="Roboto"/>
              </a:rPr>
              <a:t> </a:t>
            </a:r>
            <a:r>
              <a:rPr lang="ru-RU" b="0" i="0" dirty="0" err="1" smtClean="0">
                <a:solidFill>
                  <a:srgbClr val="000000"/>
                </a:solidFill>
                <a:effectLst/>
                <a:latin typeface="Roboto"/>
              </a:rPr>
              <a:t>може</a:t>
            </a:r>
            <a:r>
              <a:rPr lang="ru-RU" b="0" i="0" dirty="0" smtClean="0">
                <a:solidFill>
                  <a:srgbClr val="000000"/>
                </a:solidFill>
                <a:effectLst/>
                <a:latin typeface="Roboto"/>
              </a:rPr>
              <a:t> бути </a:t>
            </a:r>
            <a:r>
              <a:rPr lang="ru-RU" b="0" i="0" dirty="0" err="1" smtClean="0">
                <a:solidFill>
                  <a:srgbClr val="000000"/>
                </a:solidFill>
                <a:effectLst/>
                <a:latin typeface="Roboto"/>
              </a:rPr>
              <a:t>лише</a:t>
            </a:r>
            <a:r>
              <a:rPr lang="ru-RU" b="0" i="0" dirty="0" smtClean="0">
                <a:solidFill>
                  <a:srgbClr val="000000"/>
                </a:solidFill>
                <a:effectLst/>
                <a:latin typeface="Roboto"/>
              </a:rPr>
              <a:t> </a:t>
            </a:r>
            <a:r>
              <a:rPr lang="ru-RU" b="0" i="0" dirty="0" err="1" smtClean="0">
                <a:solidFill>
                  <a:srgbClr val="000000"/>
                </a:solidFill>
                <a:effectLst/>
                <a:latin typeface="Roboto"/>
              </a:rPr>
              <a:t>неоднозначне</a:t>
            </a:r>
            <a:r>
              <a:rPr lang="ru-RU" b="0" i="0" dirty="0" smtClean="0">
                <a:solidFill>
                  <a:srgbClr val="000000"/>
                </a:solidFill>
                <a:effectLst/>
                <a:latin typeface="Roboto"/>
              </a:rPr>
              <a:t> за </a:t>
            </a:r>
            <a:r>
              <a:rPr lang="ru-RU" b="0" i="0" dirty="0" err="1" smtClean="0">
                <a:solidFill>
                  <a:srgbClr val="000000"/>
                </a:solidFill>
                <a:effectLst/>
                <a:latin typeface="Roboto"/>
              </a:rPr>
              <a:t>своєю</a:t>
            </a:r>
            <a:r>
              <a:rPr lang="ru-RU" b="0" i="0" dirty="0" smtClean="0">
                <a:solidFill>
                  <a:srgbClr val="000000"/>
                </a:solidFill>
                <a:effectLst/>
                <a:latin typeface="Roboto"/>
              </a:rPr>
              <a:t> </a:t>
            </a:r>
            <a:r>
              <a:rPr lang="ru-RU" b="0" i="0" dirty="0" err="1" smtClean="0">
                <a:solidFill>
                  <a:srgbClr val="000000"/>
                </a:solidFill>
                <a:effectLst/>
                <a:latin typeface="Roboto"/>
              </a:rPr>
              <a:t>істинністю</a:t>
            </a:r>
            <a:r>
              <a:rPr lang="ru-RU" b="0" i="0" dirty="0" smtClean="0">
                <a:solidFill>
                  <a:srgbClr val="000000"/>
                </a:solidFill>
                <a:effectLst/>
                <a:latin typeface="Roboto"/>
              </a:rPr>
              <a:t> </a:t>
            </a:r>
            <a:r>
              <a:rPr lang="ru-RU" b="0" i="0" dirty="0" err="1" smtClean="0">
                <a:solidFill>
                  <a:srgbClr val="000000"/>
                </a:solidFill>
                <a:effectLst/>
                <a:latin typeface="Roboto"/>
              </a:rPr>
              <a:t>питання</a:t>
            </a:r>
            <a:r>
              <a:rPr lang="ru-RU" b="0" i="0" dirty="0" smtClean="0">
                <a:solidFill>
                  <a:srgbClr val="000000"/>
                </a:solidFill>
                <a:effectLst/>
                <a:latin typeface="Roboto"/>
              </a:rPr>
              <a:t>. </a:t>
            </a:r>
            <a:r>
              <a:rPr lang="ru-RU" b="0" i="0" dirty="0" err="1" smtClean="0">
                <a:solidFill>
                  <a:srgbClr val="000000"/>
                </a:solidFill>
                <a:effectLst/>
                <a:latin typeface="Roboto"/>
              </a:rPr>
              <a:t>Ніхто</a:t>
            </a:r>
            <a:r>
              <a:rPr lang="ru-RU" b="0" i="0" dirty="0" smtClean="0">
                <a:solidFill>
                  <a:srgbClr val="000000"/>
                </a:solidFill>
                <a:effectLst/>
                <a:latin typeface="Roboto"/>
              </a:rPr>
              <a:t> не буде </a:t>
            </a:r>
            <a:r>
              <a:rPr lang="ru-RU" b="0" i="0" dirty="0" err="1" smtClean="0">
                <a:solidFill>
                  <a:srgbClr val="000000"/>
                </a:solidFill>
                <a:effectLst/>
                <a:latin typeface="Roboto"/>
              </a:rPr>
              <a:t>сперечатися</a:t>
            </a:r>
            <a:r>
              <a:rPr lang="ru-RU" b="0" i="0" dirty="0" smtClean="0">
                <a:solidFill>
                  <a:srgbClr val="000000"/>
                </a:solidFill>
                <a:effectLst/>
                <a:latin typeface="Roboto"/>
              </a:rPr>
              <a:t> з </a:t>
            </a:r>
            <a:r>
              <a:rPr lang="ru-RU" b="0" i="0" dirty="0" err="1" smtClean="0">
                <a:solidFill>
                  <a:srgbClr val="000000"/>
                </a:solidFill>
                <a:effectLst/>
                <a:latin typeface="Roboto"/>
              </a:rPr>
              <a:t>твердженням</a:t>
            </a:r>
            <a:r>
              <a:rPr lang="ru-RU" b="0" i="0" dirty="0" smtClean="0">
                <a:solidFill>
                  <a:srgbClr val="000000"/>
                </a:solidFill>
                <a:effectLst/>
                <a:latin typeface="Roboto"/>
              </a:rPr>
              <a:t>: «Земля крутиться </a:t>
            </a:r>
            <a:r>
              <a:rPr lang="ru-RU" b="0" i="0" dirty="0" err="1" smtClean="0">
                <a:solidFill>
                  <a:srgbClr val="000000"/>
                </a:solidFill>
                <a:effectLst/>
                <a:latin typeface="Roboto"/>
              </a:rPr>
              <a:t>навколо</a:t>
            </a:r>
            <a:r>
              <a:rPr lang="ru-RU" b="0" i="0" dirty="0" smtClean="0">
                <a:solidFill>
                  <a:srgbClr val="000000"/>
                </a:solidFill>
                <a:effectLst/>
                <a:latin typeface="Roboto"/>
              </a:rPr>
              <a:t> </a:t>
            </a:r>
            <a:r>
              <a:rPr lang="ru-RU" b="0" i="0" dirty="0" err="1" smtClean="0">
                <a:solidFill>
                  <a:srgbClr val="000000"/>
                </a:solidFill>
                <a:effectLst/>
                <a:latin typeface="Roboto"/>
              </a:rPr>
              <a:t>Сонця</a:t>
            </a:r>
            <a:r>
              <a:rPr lang="ru-RU" b="0" i="0" dirty="0" smtClean="0">
                <a:solidFill>
                  <a:srgbClr val="000000"/>
                </a:solidFill>
                <a:effectLst/>
                <a:latin typeface="Roboto"/>
              </a:rPr>
              <a:t>» </a:t>
            </a:r>
            <a:r>
              <a:rPr lang="ru-RU" b="0" i="0" dirty="0" err="1" smtClean="0">
                <a:solidFill>
                  <a:srgbClr val="000000"/>
                </a:solidFill>
                <a:effectLst/>
                <a:latin typeface="Roboto"/>
              </a:rPr>
              <a:t>або</a:t>
            </a:r>
            <a:r>
              <a:rPr lang="ru-RU" b="0" i="0" dirty="0" smtClean="0">
                <a:solidFill>
                  <a:srgbClr val="000000"/>
                </a:solidFill>
                <a:effectLst/>
                <a:latin typeface="Roboto"/>
              </a:rPr>
              <a:t>: «</a:t>
            </a:r>
            <a:r>
              <a:rPr lang="ru-RU" b="0" i="0" dirty="0" err="1" smtClean="0">
                <a:solidFill>
                  <a:srgbClr val="000000"/>
                </a:solidFill>
                <a:effectLst/>
                <a:latin typeface="Roboto"/>
              </a:rPr>
              <a:t>Київ</a:t>
            </a:r>
            <a:r>
              <a:rPr lang="ru-RU" b="0" i="0" dirty="0" smtClean="0">
                <a:solidFill>
                  <a:srgbClr val="000000"/>
                </a:solidFill>
                <a:effectLst/>
                <a:latin typeface="Roboto"/>
              </a:rPr>
              <a:t> </a:t>
            </a:r>
            <a:r>
              <a:rPr lang="ru-RU" b="0" i="0" dirty="0" err="1" smtClean="0">
                <a:solidFill>
                  <a:srgbClr val="000000"/>
                </a:solidFill>
                <a:effectLst/>
                <a:latin typeface="Roboto"/>
              </a:rPr>
              <a:t>розташований</a:t>
            </a:r>
            <a:r>
              <a:rPr lang="ru-RU" b="0" i="0" dirty="0" smtClean="0">
                <a:solidFill>
                  <a:srgbClr val="000000"/>
                </a:solidFill>
                <a:effectLst/>
                <a:latin typeface="Roboto"/>
              </a:rPr>
              <a:t> по </a:t>
            </a:r>
            <a:r>
              <a:rPr lang="ru-RU" b="0" i="0" dirty="0" err="1" smtClean="0">
                <a:solidFill>
                  <a:srgbClr val="000000"/>
                </a:solidFill>
                <a:effectLst/>
                <a:latin typeface="Roboto"/>
              </a:rPr>
              <a:t>обидва</a:t>
            </a:r>
            <a:r>
              <a:rPr lang="ru-RU" b="0" i="0" dirty="0" smtClean="0">
                <a:solidFill>
                  <a:srgbClr val="000000"/>
                </a:solidFill>
                <a:effectLst/>
                <a:latin typeface="Roboto"/>
              </a:rPr>
              <a:t> береги </a:t>
            </a:r>
            <a:r>
              <a:rPr lang="ru-RU" b="0" i="0" dirty="0" err="1" smtClean="0">
                <a:solidFill>
                  <a:srgbClr val="000000"/>
                </a:solidFill>
                <a:effectLst/>
                <a:latin typeface="Roboto"/>
              </a:rPr>
              <a:t>Дніпра</a:t>
            </a:r>
            <a:r>
              <a:rPr lang="ru-RU" b="0" i="0" dirty="0" smtClean="0">
                <a:solidFill>
                  <a:srgbClr val="000000"/>
                </a:solidFill>
                <a:effectLst/>
                <a:latin typeface="Roboto"/>
              </a:rPr>
              <a:t>». А </a:t>
            </a:r>
            <a:r>
              <a:rPr lang="ru-RU" b="0" i="0" dirty="0" err="1" smtClean="0">
                <a:solidFill>
                  <a:srgbClr val="000000"/>
                </a:solidFill>
                <a:effectLst/>
                <a:latin typeface="Roboto"/>
              </a:rPr>
              <a:t>питання</a:t>
            </a:r>
            <a:r>
              <a:rPr lang="ru-RU" b="0" i="0" dirty="0" smtClean="0">
                <a:solidFill>
                  <a:srgbClr val="000000"/>
                </a:solidFill>
                <a:effectLst/>
                <a:latin typeface="Roboto"/>
              </a:rPr>
              <a:t> «Доля </a:t>
            </a:r>
            <a:r>
              <a:rPr lang="ru-RU" b="0" i="0" dirty="0" err="1" smtClean="0">
                <a:solidFill>
                  <a:srgbClr val="000000"/>
                </a:solidFill>
                <a:effectLst/>
                <a:latin typeface="Roboto"/>
              </a:rPr>
              <a:t>людини</a:t>
            </a:r>
            <a:r>
              <a:rPr lang="ru-RU" b="0" i="0" dirty="0" smtClean="0">
                <a:solidFill>
                  <a:srgbClr val="000000"/>
                </a:solidFill>
                <a:effectLst/>
                <a:latin typeface="Roboto"/>
              </a:rPr>
              <a:t> </a:t>
            </a:r>
            <a:r>
              <a:rPr lang="ru-RU" b="0" i="0" dirty="0" err="1" smtClean="0">
                <a:solidFill>
                  <a:srgbClr val="000000"/>
                </a:solidFill>
                <a:effectLst/>
                <a:latin typeface="Roboto"/>
              </a:rPr>
              <a:t>залежить</a:t>
            </a:r>
            <a:r>
              <a:rPr lang="ru-RU" b="0" i="0" dirty="0" smtClean="0">
                <a:solidFill>
                  <a:srgbClr val="000000"/>
                </a:solidFill>
                <a:effectLst/>
                <a:latin typeface="Roboto"/>
              </a:rPr>
              <a:t> </a:t>
            </a:r>
            <a:r>
              <a:rPr lang="ru-RU" b="0" i="0" dirty="0" err="1" smtClean="0">
                <a:solidFill>
                  <a:srgbClr val="000000"/>
                </a:solidFill>
                <a:effectLst/>
                <a:latin typeface="Roboto"/>
              </a:rPr>
              <a:t>тільки</a:t>
            </a:r>
            <a:r>
              <a:rPr lang="ru-RU" b="0" i="0" dirty="0" smtClean="0">
                <a:solidFill>
                  <a:srgbClr val="000000"/>
                </a:solidFill>
                <a:effectLst/>
                <a:latin typeface="Roboto"/>
              </a:rPr>
              <a:t> </a:t>
            </a:r>
            <a:r>
              <a:rPr lang="ru-RU" b="0" i="0" dirty="0" err="1" smtClean="0">
                <a:solidFill>
                  <a:srgbClr val="000000"/>
                </a:solidFill>
                <a:effectLst/>
                <a:latin typeface="Roboto"/>
              </a:rPr>
              <a:t>від</a:t>
            </a:r>
            <a:r>
              <a:rPr lang="ru-RU" b="0" i="0" dirty="0" smtClean="0">
                <a:solidFill>
                  <a:srgbClr val="000000"/>
                </a:solidFill>
                <a:effectLst/>
                <a:latin typeface="Roboto"/>
              </a:rPr>
              <a:t> </a:t>
            </a:r>
            <a:r>
              <a:rPr lang="ru-RU" b="0" i="0" dirty="0" err="1" smtClean="0">
                <a:solidFill>
                  <a:srgbClr val="000000"/>
                </a:solidFill>
                <a:effectLst/>
                <a:latin typeface="Roboto"/>
              </a:rPr>
              <a:t>неї</a:t>
            </a:r>
            <a:r>
              <a:rPr lang="ru-RU" b="0" i="0" dirty="0" smtClean="0">
                <a:solidFill>
                  <a:srgbClr val="000000"/>
                </a:solidFill>
                <a:effectLst/>
                <a:latin typeface="Roboto"/>
              </a:rPr>
              <a:t> </a:t>
            </a:r>
            <a:r>
              <a:rPr lang="ru-RU" b="0" i="0" dirty="0" err="1" smtClean="0">
                <a:solidFill>
                  <a:srgbClr val="000000"/>
                </a:solidFill>
                <a:effectLst/>
                <a:latin typeface="Roboto"/>
              </a:rPr>
              <a:t>самої</a:t>
            </a:r>
            <a:r>
              <a:rPr lang="ru-RU" b="0" i="0" dirty="0" smtClean="0">
                <a:solidFill>
                  <a:srgbClr val="000000"/>
                </a:solidFill>
                <a:effectLst/>
                <a:latin typeface="Roboto"/>
              </a:rPr>
              <a:t>» є приводом для </a:t>
            </a:r>
            <a:r>
              <a:rPr lang="ru-RU" b="0" i="0" dirty="0" err="1" smtClean="0">
                <a:solidFill>
                  <a:srgbClr val="000000"/>
                </a:solidFill>
                <a:effectLst/>
                <a:latin typeface="Roboto"/>
              </a:rPr>
              <a:t>суперечки</a:t>
            </a:r>
            <a:r>
              <a:rPr lang="ru-RU" b="0" i="0" dirty="0" smtClean="0">
                <a:solidFill>
                  <a:srgbClr val="000000"/>
                </a:solidFill>
                <a:effectLst/>
                <a:latin typeface="Roboto"/>
              </a:rPr>
              <a:t>, тому </a:t>
            </a:r>
            <a:r>
              <a:rPr lang="ru-RU" b="0" i="0" dirty="0" err="1" smtClean="0">
                <a:solidFill>
                  <a:srgbClr val="000000"/>
                </a:solidFill>
                <a:effectLst/>
                <a:latin typeface="Roboto"/>
              </a:rPr>
              <a:t>що</a:t>
            </a:r>
            <a:r>
              <a:rPr lang="ru-RU" b="0" i="0" dirty="0" smtClean="0">
                <a:solidFill>
                  <a:srgbClr val="000000"/>
                </a:solidFill>
                <a:effectLst/>
                <a:latin typeface="Roboto"/>
              </a:rPr>
              <a:t> в </a:t>
            </a:r>
            <a:r>
              <a:rPr lang="ru-RU" b="0" i="0" dirty="0" err="1" smtClean="0">
                <a:solidFill>
                  <a:srgbClr val="000000"/>
                </a:solidFill>
                <a:effectLst/>
                <a:latin typeface="Roboto"/>
              </a:rPr>
              <a:t>кожної</a:t>
            </a:r>
            <a:r>
              <a:rPr lang="ru-RU" b="0" i="0" dirty="0" smtClean="0">
                <a:solidFill>
                  <a:srgbClr val="000000"/>
                </a:solidFill>
                <a:effectLst/>
                <a:latin typeface="Roboto"/>
              </a:rPr>
              <a:t> </a:t>
            </a:r>
            <a:r>
              <a:rPr lang="ru-RU" b="0" i="0" dirty="0" err="1" smtClean="0">
                <a:solidFill>
                  <a:srgbClr val="000000"/>
                </a:solidFill>
                <a:effectLst/>
                <a:latin typeface="Roboto"/>
              </a:rPr>
              <a:t>людини</a:t>
            </a:r>
            <a:r>
              <a:rPr lang="ru-RU" b="0" i="0" dirty="0" smtClean="0">
                <a:solidFill>
                  <a:srgbClr val="000000"/>
                </a:solidFill>
                <a:effectLst/>
                <a:latin typeface="Roboto"/>
              </a:rPr>
              <a:t> </a:t>
            </a:r>
            <a:r>
              <a:rPr lang="ru-RU" b="0" i="0" dirty="0" err="1" smtClean="0">
                <a:solidFill>
                  <a:srgbClr val="000000"/>
                </a:solidFill>
                <a:effectLst/>
                <a:latin typeface="Roboto"/>
              </a:rPr>
              <a:t>може</a:t>
            </a:r>
            <a:r>
              <a:rPr lang="ru-RU" b="0" i="0" dirty="0" smtClean="0">
                <a:solidFill>
                  <a:srgbClr val="000000"/>
                </a:solidFill>
                <a:effectLst/>
                <a:latin typeface="Roboto"/>
              </a:rPr>
              <a:t> бути своя правда, яку вона </a:t>
            </a:r>
            <a:r>
              <a:rPr lang="ru-RU" b="0" i="0" dirty="0" err="1" smtClean="0">
                <a:solidFill>
                  <a:srgbClr val="000000"/>
                </a:solidFill>
                <a:effectLst/>
                <a:latin typeface="Roboto"/>
              </a:rPr>
              <a:t>намагатиметься</a:t>
            </a:r>
            <a:r>
              <a:rPr lang="ru-RU" b="0" i="0" dirty="0" smtClean="0">
                <a:solidFill>
                  <a:srgbClr val="000000"/>
                </a:solidFill>
                <a:effectLst/>
                <a:latin typeface="Roboto"/>
              </a:rPr>
              <a:t> </a:t>
            </a:r>
            <a:r>
              <a:rPr lang="ru-RU" b="0" i="0" dirty="0" err="1" smtClean="0">
                <a:solidFill>
                  <a:srgbClr val="000000"/>
                </a:solidFill>
                <a:effectLst/>
                <a:latin typeface="Roboto"/>
              </a:rPr>
              <a:t>відстояти</a:t>
            </a:r>
            <a:r>
              <a:rPr lang="ru-RU" b="0" i="0" dirty="0" smtClean="0">
                <a:solidFill>
                  <a:srgbClr val="000000"/>
                </a:solidFill>
                <a:effectLst/>
                <a:latin typeface="Roboto"/>
              </a:rPr>
              <a:t>.</a:t>
            </a:r>
            <a:endParaRPr lang="uk-U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4" y="2132856"/>
            <a:ext cx="727208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00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2936"/>
            <a:ext cx="6120679"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331640" y="260648"/>
            <a:ext cx="7560840" cy="2585323"/>
          </a:xfrm>
          <a:prstGeom prst="rect">
            <a:avLst/>
          </a:prstGeom>
        </p:spPr>
        <p:txBody>
          <a:bodyPr wrap="square">
            <a:spAutoFit/>
          </a:bodyPr>
          <a:lstStyle/>
          <a:p>
            <a:r>
              <a:rPr lang="ru-RU" b="1" i="0" dirty="0" err="1" smtClean="0">
                <a:solidFill>
                  <a:srgbClr val="76A900"/>
                </a:solidFill>
                <a:effectLst/>
                <a:latin typeface="Open Sans"/>
              </a:rPr>
              <a:t>Суперечка</a:t>
            </a:r>
            <a:r>
              <a:rPr lang="ru-RU" b="0" i="0" dirty="0" smtClean="0">
                <a:solidFill>
                  <a:srgbClr val="4E4E3F"/>
                </a:solidFill>
                <a:effectLst/>
                <a:latin typeface="Open Sans"/>
              </a:rPr>
              <a:t> за формою </a:t>
            </a:r>
            <a:r>
              <a:rPr lang="ru-RU" b="0" i="0" dirty="0" err="1" smtClean="0">
                <a:solidFill>
                  <a:srgbClr val="4E4E3F"/>
                </a:solidFill>
                <a:effectLst/>
                <a:latin typeface="Open Sans"/>
              </a:rPr>
              <a:t>може</a:t>
            </a:r>
            <a:r>
              <a:rPr lang="ru-RU" b="0" i="0" dirty="0" smtClean="0">
                <a:solidFill>
                  <a:srgbClr val="4E4E3F"/>
                </a:solidFill>
                <a:effectLst/>
                <a:latin typeface="Open Sans"/>
              </a:rPr>
              <a:t> бути </a:t>
            </a:r>
            <a:r>
              <a:rPr lang="ru-RU" b="1" i="1" dirty="0" err="1" smtClean="0">
                <a:solidFill>
                  <a:srgbClr val="4E4E3F"/>
                </a:solidFill>
                <a:effectLst/>
                <a:latin typeface="Open Sans"/>
              </a:rPr>
              <a:t>дискусією</a:t>
            </a:r>
            <a:r>
              <a:rPr lang="ru-RU" b="1" i="1" dirty="0" smtClean="0">
                <a:solidFill>
                  <a:srgbClr val="4E4E3F"/>
                </a:solidFill>
                <a:effectLst/>
                <a:latin typeface="Open Sans"/>
              </a:rPr>
              <a:t>, </a:t>
            </a:r>
            <a:r>
              <a:rPr lang="ru-RU" b="1" i="1" dirty="0" err="1" smtClean="0">
                <a:solidFill>
                  <a:srgbClr val="4E4E3F"/>
                </a:solidFill>
                <a:effectLst/>
                <a:latin typeface="Open Sans"/>
              </a:rPr>
              <a:t>полемікою</a:t>
            </a:r>
            <a:r>
              <a:rPr lang="ru-RU" b="1" i="1" dirty="0" smtClean="0">
                <a:solidFill>
                  <a:srgbClr val="4E4E3F"/>
                </a:solidFill>
                <a:effectLst/>
                <a:latin typeface="Open Sans"/>
              </a:rPr>
              <a:t>, диспутом </a:t>
            </a:r>
            <a:r>
              <a:rPr lang="ru-RU" b="1" i="1" dirty="0" err="1" smtClean="0">
                <a:solidFill>
                  <a:srgbClr val="4E4E3F"/>
                </a:solidFill>
                <a:effectLst/>
                <a:latin typeface="Open Sans"/>
              </a:rPr>
              <a:t>або</a:t>
            </a:r>
            <a:r>
              <a:rPr lang="ru-RU" b="1" i="1" dirty="0" smtClean="0">
                <a:solidFill>
                  <a:srgbClr val="4E4E3F"/>
                </a:solidFill>
                <a:effectLst/>
                <a:latin typeface="Open Sans"/>
              </a:rPr>
              <a:t> дебатами</a:t>
            </a:r>
            <a:r>
              <a:rPr lang="ru-RU" b="0" i="0" dirty="0" smtClean="0">
                <a:solidFill>
                  <a:srgbClr val="4E4E3F"/>
                </a:solidFill>
                <a:effectLst/>
                <a:latin typeface="Open Sans"/>
              </a:rPr>
              <a:t>. Проходить в </a:t>
            </a:r>
            <a:r>
              <a:rPr lang="ru-RU" b="0" i="1" dirty="0" err="1" smtClean="0">
                <a:solidFill>
                  <a:srgbClr val="76A900"/>
                </a:solidFill>
                <a:effectLst/>
                <a:latin typeface="Open Sans"/>
              </a:rPr>
              <a:t>усній</a:t>
            </a:r>
            <a:r>
              <a:rPr lang="ru-RU" b="0" i="1" dirty="0" smtClean="0">
                <a:solidFill>
                  <a:srgbClr val="76A900"/>
                </a:solidFill>
                <a:effectLst/>
                <a:latin typeface="Open Sans"/>
              </a:rPr>
              <a:t>, </a:t>
            </a:r>
            <a:r>
              <a:rPr lang="ru-RU" b="0" i="1" dirty="0" err="1" smtClean="0">
                <a:solidFill>
                  <a:srgbClr val="76A900"/>
                </a:solidFill>
                <a:effectLst/>
                <a:latin typeface="Open Sans"/>
              </a:rPr>
              <a:t>письмовій</a:t>
            </a:r>
            <a:r>
              <a:rPr lang="ru-RU" b="0" i="1" dirty="0" smtClean="0">
                <a:solidFill>
                  <a:srgbClr val="76A900"/>
                </a:solidFill>
                <a:effectLst/>
                <a:latin typeface="Open Sans"/>
              </a:rPr>
              <a:t> </a:t>
            </a:r>
            <a:r>
              <a:rPr lang="ru-RU" b="0" i="1" dirty="0" err="1" smtClean="0">
                <a:solidFill>
                  <a:srgbClr val="76A900"/>
                </a:solidFill>
                <a:effectLst/>
                <a:latin typeface="Open Sans"/>
              </a:rPr>
              <a:t>формі</a:t>
            </a:r>
            <a:r>
              <a:rPr lang="ru-RU" b="0" i="0" dirty="0" smtClean="0">
                <a:solidFill>
                  <a:srgbClr val="4E4E3F"/>
                </a:solidFill>
                <a:effectLst/>
                <a:latin typeface="Open Sans"/>
              </a:rPr>
              <a:t>: на </a:t>
            </a:r>
            <a:r>
              <a:rPr lang="ru-RU" b="0" i="0" dirty="0" err="1" smtClean="0">
                <a:solidFill>
                  <a:srgbClr val="4E4E3F"/>
                </a:solidFill>
                <a:effectLst/>
                <a:latin typeface="Open Sans"/>
              </a:rPr>
              <a:t>сторінках</a:t>
            </a:r>
            <a:r>
              <a:rPr lang="ru-RU" b="0" i="0" dirty="0" smtClean="0">
                <a:solidFill>
                  <a:srgbClr val="4E4E3F"/>
                </a:solidFill>
                <a:effectLst/>
                <a:latin typeface="Open Sans"/>
              </a:rPr>
              <a:t> </a:t>
            </a:r>
            <a:r>
              <a:rPr lang="ru-RU" b="0" i="1" dirty="0" err="1" smtClean="0">
                <a:solidFill>
                  <a:srgbClr val="76A900"/>
                </a:solidFill>
                <a:effectLst/>
                <a:latin typeface="Open Sans"/>
              </a:rPr>
              <a:t>періодики</a:t>
            </a:r>
            <a:r>
              <a:rPr lang="ru-RU" b="0" i="1" dirty="0" smtClean="0">
                <a:solidFill>
                  <a:srgbClr val="76A900"/>
                </a:solidFill>
                <a:effectLst/>
                <a:latin typeface="Open Sans"/>
              </a:rPr>
              <a:t>, у теле- і </a:t>
            </a:r>
            <a:r>
              <a:rPr lang="ru-RU" b="0" i="1" dirty="0" err="1" smtClean="0">
                <a:solidFill>
                  <a:srgbClr val="76A900"/>
                </a:solidFill>
                <a:effectLst/>
                <a:latin typeface="Open Sans"/>
              </a:rPr>
              <a:t>радіостудіях</a:t>
            </a:r>
            <a:r>
              <a:rPr lang="ru-RU" b="0" i="1" dirty="0" smtClean="0">
                <a:solidFill>
                  <a:srgbClr val="76A900"/>
                </a:solidFill>
                <a:effectLst/>
                <a:latin typeface="Open Sans"/>
              </a:rPr>
              <a:t>, у залах суду, на ток-шоу, </a:t>
            </a:r>
            <a:r>
              <a:rPr lang="ru-RU" b="0" i="1" dirty="0" err="1" smtClean="0">
                <a:solidFill>
                  <a:srgbClr val="76A900"/>
                </a:solidFill>
                <a:effectLst/>
                <a:latin typeface="Open Sans"/>
              </a:rPr>
              <a:t>під</a:t>
            </a:r>
            <a:r>
              <a:rPr lang="ru-RU" b="0" i="1" dirty="0" smtClean="0">
                <a:solidFill>
                  <a:srgbClr val="76A900"/>
                </a:solidFill>
                <a:effectLst/>
                <a:latin typeface="Open Sans"/>
              </a:rPr>
              <a:t> час </a:t>
            </a:r>
            <a:r>
              <a:rPr lang="ru-RU" b="0" i="1" dirty="0" err="1" smtClean="0">
                <a:solidFill>
                  <a:srgbClr val="76A900"/>
                </a:solidFill>
                <a:effectLst/>
                <a:latin typeface="Open Sans"/>
              </a:rPr>
              <a:t>політичних</a:t>
            </a:r>
            <a:r>
              <a:rPr lang="ru-RU" b="0" i="1" dirty="0" smtClean="0">
                <a:solidFill>
                  <a:srgbClr val="76A900"/>
                </a:solidFill>
                <a:effectLst/>
                <a:latin typeface="Open Sans"/>
              </a:rPr>
              <a:t> </a:t>
            </a:r>
            <a:r>
              <a:rPr lang="ru-RU" b="0" i="1" dirty="0" err="1" smtClean="0">
                <a:solidFill>
                  <a:srgbClr val="76A900"/>
                </a:solidFill>
                <a:effectLst/>
                <a:latin typeface="Open Sans"/>
              </a:rPr>
              <a:t>дебатів</a:t>
            </a:r>
            <a:r>
              <a:rPr lang="ru-RU" b="0" i="1" dirty="0" smtClean="0">
                <a:solidFill>
                  <a:srgbClr val="76A900"/>
                </a:solidFill>
                <a:effectLst/>
                <a:latin typeface="Open Sans"/>
              </a:rPr>
              <a:t>, в </a:t>
            </a:r>
            <a:r>
              <a:rPr lang="ru-RU" b="0" i="1" dirty="0" err="1" smtClean="0">
                <a:solidFill>
                  <a:srgbClr val="76A900"/>
                </a:solidFill>
                <a:effectLst/>
                <a:latin typeface="Open Sans"/>
              </a:rPr>
              <a:t>Інтернет-мережі</a:t>
            </a:r>
            <a:r>
              <a:rPr lang="ru-RU" b="0" i="1" dirty="0" smtClean="0">
                <a:solidFill>
                  <a:srgbClr val="76A900"/>
                </a:solidFill>
                <a:effectLst/>
                <a:latin typeface="Open Sans"/>
              </a:rPr>
              <a:t> (</a:t>
            </a:r>
            <a:r>
              <a:rPr lang="ru-RU" b="0" i="1" dirty="0" err="1" smtClean="0">
                <a:solidFill>
                  <a:srgbClr val="76A900"/>
                </a:solidFill>
                <a:effectLst/>
                <a:latin typeface="Open Sans"/>
              </a:rPr>
              <a:t>форуми</a:t>
            </a:r>
            <a:r>
              <a:rPr lang="ru-RU" b="0" i="1" dirty="0" smtClean="0">
                <a:solidFill>
                  <a:srgbClr val="76A900"/>
                </a:solidFill>
                <a:effectLst/>
                <a:latin typeface="Open Sans"/>
              </a:rPr>
              <a:t>, </a:t>
            </a:r>
            <a:r>
              <a:rPr lang="ru-RU" b="0" i="1" dirty="0" err="1" smtClean="0">
                <a:solidFill>
                  <a:srgbClr val="76A900"/>
                </a:solidFill>
                <a:effectLst/>
                <a:latin typeface="Open Sans"/>
              </a:rPr>
              <a:t>чати</a:t>
            </a:r>
            <a:r>
              <a:rPr lang="ru-RU" b="0" i="1" dirty="0" smtClean="0">
                <a:solidFill>
                  <a:srgbClr val="76A900"/>
                </a:solidFill>
                <a:effectLst/>
                <a:latin typeface="Open Sans"/>
              </a:rPr>
              <a:t> </a:t>
            </a:r>
            <a:r>
              <a:rPr lang="ru-RU" b="0" i="1" dirty="0" err="1" smtClean="0">
                <a:solidFill>
                  <a:srgbClr val="76A900"/>
                </a:solidFill>
                <a:effectLst/>
                <a:latin typeface="Open Sans"/>
              </a:rPr>
              <a:t>соцмереж</a:t>
            </a:r>
            <a:r>
              <a:rPr lang="ru-RU" b="0" i="0" dirty="0" smtClean="0">
                <a:solidFill>
                  <a:srgbClr val="76A900"/>
                </a:solidFill>
                <a:effectLst/>
                <a:latin typeface="Open Sans"/>
              </a:rPr>
              <a:t>)</a:t>
            </a:r>
            <a:r>
              <a:rPr lang="ru-RU" b="0" i="0" dirty="0" smtClean="0">
                <a:solidFill>
                  <a:srgbClr val="4E4E3F"/>
                </a:solidFill>
                <a:effectLst/>
                <a:latin typeface="Open Sans"/>
              </a:rPr>
              <a:t>. </a:t>
            </a:r>
            <a:r>
              <a:rPr lang="ru-RU" b="0" i="0" dirty="0" err="1" smtClean="0">
                <a:solidFill>
                  <a:srgbClr val="4E4E3F"/>
                </a:solidFill>
                <a:effectLst/>
                <a:latin typeface="Open Sans"/>
              </a:rPr>
              <a:t>Буває</a:t>
            </a:r>
            <a:r>
              <a:rPr lang="ru-RU" b="0" i="0" dirty="0" smtClean="0">
                <a:solidFill>
                  <a:srgbClr val="4E4E3F"/>
                </a:solidFill>
                <a:effectLst/>
                <a:latin typeface="Open Sans"/>
              </a:rPr>
              <a:t> </a:t>
            </a:r>
            <a:r>
              <a:rPr lang="ru-RU" b="0" i="1" dirty="0" err="1" smtClean="0">
                <a:solidFill>
                  <a:srgbClr val="76A900"/>
                </a:solidFill>
                <a:effectLst/>
                <a:latin typeface="Open Sans"/>
              </a:rPr>
              <a:t>науковою</a:t>
            </a:r>
            <a:r>
              <a:rPr lang="ru-RU" b="0" i="1" dirty="0" smtClean="0">
                <a:solidFill>
                  <a:srgbClr val="76A900"/>
                </a:solidFill>
                <a:effectLst/>
                <a:latin typeface="Open Sans"/>
              </a:rPr>
              <a:t>, </a:t>
            </a:r>
            <a:r>
              <a:rPr lang="ru-RU" b="0" i="1" dirty="0" err="1" smtClean="0">
                <a:solidFill>
                  <a:srgbClr val="76A900"/>
                </a:solidFill>
                <a:effectLst/>
                <a:latin typeface="Open Sans"/>
              </a:rPr>
              <a:t>політичною</a:t>
            </a:r>
            <a:r>
              <a:rPr lang="ru-RU" b="0" i="1" dirty="0" smtClean="0">
                <a:solidFill>
                  <a:srgbClr val="76A900"/>
                </a:solidFill>
                <a:effectLst/>
                <a:latin typeface="Open Sans"/>
              </a:rPr>
              <a:t>, </a:t>
            </a:r>
            <a:r>
              <a:rPr lang="ru-RU" b="0" i="1" dirty="0" err="1" smtClean="0">
                <a:solidFill>
                  <a:srgbClr val="76A900"/>
                </a:solidFill>
                <a:effectLst/>
                <a:latin typeface="Open Sans"/>
              </a:rPr>
              <a:t>літературною</a:t>
            </a:r>
            <a:r>
              <a:rPr lang="ru-RU" b="0" i="1" dirty="0" smtClean="0">
                <a:solidFill>
                  <a:srgbClr val="76A900"/>
                </a:solidFill>
                <a:effectLst/>
                <a:latin typeface="Open Sans"/>
              </a:rPr>
              <a:t>, </a:t>
            </a:r>
            <a:r>
              <a:rPr lang="ru-RU" b="0" i="1" dirty="0" err="1" smtClean="0">
                <a:solidFill>
                  <a:srgbClr val="76A900"/>
                </a:solidFill>
                <a:effectLst/>
                <a:latin typeface="Open Sans"/>
              </a:rPr>
              <a:t>мистецькою</a:t>
            </a:r>
            <a:r>
              <a:rPr lang="ru-RU" b="0" i="1" dirty="0" smtClean="0">
                <a:solidFill>
                  <a:srgbClr val="76A900"/>
                </a:solidFill>
                <a:effectLst/>
                <a:latin typeface="Open Sans"/>
              </a:rPr>
              <a:t>, </a:t>
            </a:r>
            <a:r>
              <a:rPr lang="ru-RU" b="0" i="1" dirty="0" err="1" smtClean="0">
                <a:solidFill>
                  <a:srgbClr val="76A900"/>
                </a:solidFill>
                <a:effectLst/>
                <a:latin typeface="Open Sans"/>
              </a:rPr>
              <a:t>юридичною</a:t>
            </a:r>
            <a:r>
              <a:rPr lang="ru-RU" b="0" i="1" dirty="0" smtClean="0">
                <a:solidFill>
                  <a:srgbClr val="76A900"/>
                </a:solidFill>
                <a:effectLst/>
                <a:latin typeface="Open Sans"/>
              </a:rPr>
              <a:t>, </a:t>
            </a:r>
            <a:r>
              <a:rPr lang="ru-RU" b="0" i="1" dirty="0" err="1" smtClean="0">
                <a:solidFill>
                  <a:srgbClr val="76A900"/>
                </a:solidFill>
                <a:effectLst/>
                <a:latin typeface="Open Sans"/>
              </a:rPr>
              <a:t>побутовою</a:t>
            </a:r>
            <a:r>
              <a:rPr lang="ru-RU" b="0" i="0" dirty="0" smtClean="0">
                <a:solidFill>
                  <a:srgbClr val="4E4E3F"/>
                </a:solidFill>
                <a:effectLst/>
                <a:latin typeface="Open Sans"/>
              </a:rPr>
              <a:t> </a:t>
            </a:r>
            <a:r>
              <a:rPr lang="ru-RU" b="0" i="0" dirty="0" err="1" smtClean="0">
                <a:solidFill>
                  <a:srgbClr val="4E4E3F"/>
                </a:solidFill>
                <a:effectLst/>
                <a:latin typeface="Open Sans"/>
              </a:rPr>
              <a:t>тощо</a:t>
            </a:r>
            <a:r>
              <a:rPr lang="ru-RU" b="0" i="0" dirty="0" smtClean="0">
                <a:solidFill>
                  <a:srgbClr val="4E4E3F"/>
                </a:solidFill>
                <a:effectLst/>
                <a:latin typeface="Open Sans"/>
              </a:rPr>
              <a:t>.</a:t>
            </a:r>
          </a:p>
          <a:p>
            <a:pPr fontAlgn="ctr"/>
            <a:endParaRPr lang="ru-RU" b="0" i="1" dirty="0" smtClean="0">
              <a:solidFill>
                <a:srgbClr val="4E4E3F"/>
              </a:solidFill>
              <a:effectLst/>
              <a:latin typeface="Open Sans"/>
            </a:endParaRPr>
          </a:p>
          <a:p>
            <a:pPr fontAlgn="ctr"/>
            <a:r>
              <a:rPr lang="ru-RU" i="1" dirty="0" smtClean="0">
                <a:solidFill>
                  <a:srgbClr val="4E4E3F"/>
                </a:solidFill>
                <a:latin typeface="Open Sans"/>
              </a:rPr>
              <a:t>«</a:t>
            </a:r>
            <a:r>
              <a:rPr lang="ru-RU" b="0" i="1" dirty="0" smtClean="0">
                <a:solidFill>
                  <a:srgbClr val="4E4E3F"/>
                </a:solidFill>
                <a:effectLst/>
                <a:latin typeface="Open Sans"/>
              </a:rPr>
              <a:t>Не дозволяйте </a:t>
            </a:r>
            <a:r>
              <a:rPr lang="ru-RU" b="0" i="1" dirty="0" err="1" smtClean="0">
                <a:solidFill>
                  <a:srgbClr val="4E4E3F"/>
                </a:solidFill>
                <a:effectLst/>
                <a:latin typeface="Open Sans"/>
              </a:rPr>
              <a:t>маленькій</a:t>
            </a:r>
            <a:r>
              <a:rPr lang="ru-RU" b="0" i="1" dirty="0" smtClean="0">
                <a:solidFill>
                  <a:srgbClr val="4E4E3F"/>
                </a:solidFill>
                <a:effectLst/>
                <a:latin typeface="Open Sans"/>
              </a:rPr>
              <a:t> </a:t>
            </a:r>
            <a:r>
              <a:rPr lang="ru-RU" b="0" i="1" dirty="0" err="1" smtClean="0">
                <a:solidFill>
                  <a:srgbClr val="4E4E3F"/>
                </a:solidFill>
                <a:effectLst/>
                <a:latin typeface="Open Sans"/>
              </a:rPr>
              <a:t>суперечці</a:t>
            </a:r>
            <a:r>
              <a:rPr lang="ru-RU" b="0" i="1" dirty="0" smtClean="0">
                <a:solidFill>
                  <a:srgbClr val="4E4E3F"/>
                </a:solidFill>
                <a:effectLst/>
                <a:latin typeface="Open Sans"/>
              </a:rPr>
              <a:t> </a:t>
            </a:r>
            <a:r>
              <a:rPr lang="ru-RU" b="0" i="1" dirty="0" err="1" smtClean="0">
                <a:solidFill>
                  <a:srgbClr val="4E4E3F"/>
                </a:solidFill>
                <a:effectLst/>
                <a:latin typeface="Open Sans"/>
              </a:rPr>
              <a:t>зруйнувати</a:t>
            </a:r>
            <a:r>
              <a:rPr lang="ru-RU" b="0" i="1" dirty="0" smtClean="0">
                <a:solidFill>
                  <a:srgbClr val="4E4E3F"/>
                </a:solidFill>
                <a:effectLst/>
                <a:latin typeface="Open Sans"/>
              </a:rPr>
              <a:t> </a:t>
            </a:r>
            <a:r>
              <a:rPr lang="ru-RU" b="0" i="1" dirty="0" err="1" smtClean="0">
                <a:solidFill>
                  <a:srgbClr val="4E4E3F"/>
                </a:solidFill>
                <a:effectLst/>
                <a:latin typeface="Open Sans"/>
              </a:rPr>
              <a:t>велику</a:t>
            </a:r>
            <a:r>
              <a:rPr lang="ru-RU" b="0" i="1" dirty="0" smtClean="0">
                <a:solidFill>
                  <a:srgbClr val="4E4E3F"/>
                </a:solidFill>
                <a:effectLst/>
                <a:latin typeface="Open Sans"/>
              </a:rPr>
              <a:t> дружбу» (</a:t>
            </a:r>
            <a:r>
              <a:rPr lang="ru-RU" b="0" i="1" dirty="0" err="1" smtClean="0">
                <a:solidFill>
                  <a:srgbClr val="4E4E3F"/>
                </a:solidFill>
                <a:effectLst/>
                <a:latin typeface="Open Sans"/>
              </a:rPr>
              <a:t>Далай</a:t>
            </a:r>
            <a:r>
              <a:rPr lang="ru-RU" b="0" i="1" dirty="0" smtClean="0">
                <a:solidFill>
                  <a:srgbClr val="4E4E3F"/>
                </a:solidFill>
                <a:effectLst/>
                <a:latin typeface="Open Sans"/>
              </a:rPr>
              <a:t> Лама).</a:t>
            </a:r>
            <a:endParaRPr lang="ru-RU" b="0" i="1" dirty="0">
              <a:solidFill>
                <a:srgbClr val="4E4E3F"/>
              </a:solidFill>
              <a:effectLst/>
              <a:latin typeface="Open Sans"/>
            </a:endParaRPr>
          </a:p>
        </p:txBody>
      </p:sp>
    </p:spTree>
    <p:extLst>
      <p:ext uri="{BB962C8B-B14F-4D97-AF65-F5344CB8AC3E}">
        <p14:creationId xmlns:p14="http://schemas.microsoft.com/office/powerpoint/2010/main" val="343115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2133"/>
            <a:ext cx="8388424" cy="6740307"/>
          </a:xfrm>
          <a:prstGeom prst="rect">
            <a:avLst/>
          </a:prstGeom>
        </p:spPr>
        <p:txBody>
          <a:bodyPr wrap="square">
            <a:spAutoFit/>
          </a:bodyPr>
          <a:lstStyle/>
          <a:p>
            <a:pPr algn="just"/>
            <a:r>
              <a:rPr lang="vi-VN" b="1" i="0" dirty="0" smtClean="0">
                <a:solidFill>
                  <a:srgbClr val="000000"/>
                </a:solidFill>
                <a:effectLst/>
                <a:latin typeface="Roboto"/>
              </a:rPr>
              <a:t>Різновиди суперечок</a:t>
            </a:r>
          </a:p>
          <a:p>
            <a:pPr algn="just"/>
            <a:r>
              <a:rPr lang="vi-VN" b="0" i="0" dirty="0" smtClean="0">
                <a:solidFill>
                  <a:srgbClr val="000000"/>
                </a:solidFill>
                <a:effectLst/>
                <a:latin typeface="Roboto"/>
              </a:rPr>
              <a:t>Залежно від мети й засобів суперечки поділяють на такі різновиди: дискусія, диспут і полеміка.</a:t>
            </a:r>
          </a:p>
          <a:p>
            <a:pPr algn="just"/>
            <a:r>
              <a:rPr lang="vi-VN" b="0" i="0" dirty="0" smtClean="0">
                <a:solidFill>
                  <a:srgbClr val="00B050"/>
                </a:solidFill>
                <a:effectLst/>
                <a:latin typeface="Roboto"/>
              </a:rPr>
              <a:t>Диску́сія</a:t>
            </a:r>
            <a:r>
              <a:rPr lang="vi-VN" b="0" i="0" dirty="0" smtClean="0">
                <a:solidFill>
                  <a:srgbClr val="000000"/>
                </a:solidFill>
                <a:effectLst/>
                <a:latin typeface="Roboto"/>
              </a:rPr>
              <a:t> </a:t>
            </a:r>
            <a:r>
              <a:rPr lang="uk-UA" b="0" i="0" dirty="0" smtClean="0">
                <a:solidFill>
                  <a:srgbClr val="4E4E3F"/>
                </a:solidFill>
                <a:effectLst/>
                <a:latin typeface="Open Sans"/>
              </a:rPr>
              <a:t> (від лат. </a:t>
            </a:r>
            <a:r>
              <a:rPr lang="en-US" b="0" i="0" dirty="0" err="1" smtClean="0">
                <a:solidFill>
                  <a:srgbClr val="76A900"/>
                </a:solidFill>
                <a:effectLst/>
                <a:latin typeface="Open Sans"/>
              </a:rPr>
              <a:t>discussio</a:t>
            </a:r>
            <a:r>
              <a:rPr lang="en-US" b="0" i="0" dirty="0" smtClean="0">
                <a:solidFill>
                  <a:srgbClr val="4E4E3F"/>
                </a:solidFill>
                <a:effectLst/>
                <a:latin typeface="Open Sans"/>
              </a:rPr>
              <a:t> — </a:t>
            </a:r>
            <a:r>
              <a:rPr lang="uk-UA" b="0" i="0" dirty="0" smtClean="0">
                <a:solidFill>
                  <a:srgbClr val="4E4E3F"/>
                </a:solidFill>
                <a:effectLst/>
                <a:latin typeface="Open Sans"/>
              </a:rPr>
              <a:t>дослідження, розгляд)  - </a:t>
            </a:r>
            <a:r>
              <a:rPr lang="vi-VN" b="0" i="0" dirty="0" smtClean="0">
                <a:solidFill>
                  <a:srgbClr val="000000"/>
                </a:solidFill>
                <a:effectLst/>
                <a:latin typeface="Roboto"/>
              </a:rPr>
              <a:t>обговорення різними людьми певного суперечливого чи складного пи­тання з метою спільного пошуку істини, вирішення проблеми, досягнення згоди між учасниками суперечки.</a:t>
            </a:r>
            <a:endParaRPr lang="uk-UA" b="0" i="0" dirty="0" smtClean="0">
              <a:solidFill>
                <a:srgbClr val="000000"/>
              </a:solidFill>
              <a:effectLst/>
              <a:latin typeface="Roboto"/>
            </a:endParaRPr>
          </a:p>
          <a:p>
            <a:r>
              <a:rPr lang="uk-UA" b="1" i="0" dirty="0" smtClean="0">
                <a:solidFill>
                  <a:srgbClr val="76A900"/>
                </a:solidFill>
                <a:effectLst/>
                <a:latin typeface="Open Sans"/>
              </a:rPr>
              <a:t>Дискусію</a:t>
            </a:r>
            <a:r>
              <a:rPr lang="uk-UA" b="0" i="0" dirty="0" smtClean="0">
                <a:solidFill>
                  <a:srgbClr val="4E4E3F"/>
                </a:solidFill>
                <a:effectLst/>
                <a:latin typeface="Open Sans"/>
              </a:rPr>
              <a:t> можна також розглядати як своєрідний спосіб пізнання. Вона дозволяє краще зрозуміти те, що не є достатньо чітким і зрозумілим. Навіть якщо </a:t>
            </a:r>
            <a:r>
              <a:rPr lang="uk-UA" b="0" i="0" dirty="0" err="1" smtClean="0">
                <a:solidFill>
                  <a:srgbClr val="4E4E3F"/>
                </a:solidFill>
                <a:effectLst/>
                <a:latin typeface="Open Sans"/>
              </a:rPr>
              <a:t>учасники </a:t>
            </a:r>
            <a:r>
              <a:rPr lang="uk-UA" b="1" i="0" dirty="0" err="1" smtClean="0">
                <a:solidFill>
                  <a:srgbClr val="76A900"/>
                </a:solidFill>
                <a:effectLst/>
                <a:latin typeface="Open Sans"/>
              </a:rPr>
              <a:t>ди</a:t>
            </a:r>
            <a:r>
              <a:rPr lang="uk-UA" b="1" i="0" dirty="0" smtClean="0">
                <a:solidFill>
                  <a:srgbClr val="76A900"/>
                </a:solidFill>
                <a:effectLst/>
                <a:latin typeface="Open Sans"/>
              </a:rPr>
              <a:t>скусії</a:t>
            </a:r>
            <a:r>
              <a:rPr lang="uk-UA" b="0" i="0" dirty="0" smtClean="0">
                <a:solidFill>
                  <a:srgbClr val="4E4E3F"/>
                </a:solidFill>
                <a:effectLst/>
                <a:latin typeface="Open Sans"/>
              </a:rPr>
              <a:t> не приходять до спільного висновку, усе ж таки взаєморозуміння між протилежними сторонами посилюється. </a:t>
            </a:r>
            <a:r>
              <a:rPr lang="uk-UA" b="1" i="0" dirty="0" smtClean="0">
                <a:solidFill>
                  <a:srgbClr val="76A900"/>
                </a:solidFill>
                <a:effectLst/>
                <a:latin typeface="Open Sans"/>
              </a:rPr>
              <a:t>Безпосередня мета дискусії — це досягнення згоди між учасниками суперечки стосовно проблеми, що обговорюється</a:t>
            </a:r>
            <a:r>
              <a:rPr lang="uk-UA" b="0" i="0" dirty="0" smtClean="0">
                <a:solidFill>
                  <a:srgbClr val="4E4E3F"/>
                </a:solidFill>
                <a:effectLst/>
                <a:latin typeface="Open Sans"/>
              </a:rPr>
              <a:t>.</a:t>
            </a:r>
          </a:p>
          <a:p>
            <a:r>
              <a:rPr lang="uk-UA" b="1" i="0" dirty="0" smtClean="0">
                <a:solidFill>
                  <a:srgbClr val="76A900"/>
                </a:solidFill>
                <a:effectLst/>
                <a:latin typeface="Open Sans"/>
              </a:rPr>
              <a:t>Дискусія</a:t>
            </a:r>
            <a:r>
              <a:rPr lang="uk-UA" b="0" i="0" dirty="0" smtClean="0">
                <a:solidFill>
                  <a:srgbClr val="4E4E3F"/>
                </a:solidFill>
                <a:effectLst/>
                <a:latin typeface="Open Sans"/>
              </a:rPr>
              <a:t>  ведеться за певними правилами і за згодою її учасників. </a:t>
            </a:r>
            <a:r>
              <a:rPr lang="uk-UA" b="0" i="0" dirty="0" err="1" smtClean="0">
                <a:solidFill>
                  <a:srgbClr val="4E4E3F"/>
                </a:solidFill>
                <a:effectLst/>
                <a:latin typeface="Open Sans"/>
              </a:rPr>
              <a:t>Тема </a:t>
            </a:r>
            <a:r>
              <a:rPr lang="uk-UA" b="1" i="0" dirty="0" err="1" smtClean="0">
                <a:solidFill>
                  <a:srgbClr val="76A900"/>
                </a:solidFill>
                <a:effectLst/>
                <a:latin typeface="Open Sans"/>
              </a:rPr>
              <a:t>дискусії</a:t>
            </a:r>
            <a:r>
              <a:rPr lang="uk-UA" b="0" i="0" dirty="0" err="1" smtClean="0">
                <a:solidFill>
                  <a:srgbClr val="4E4E3F"/>
                </a:solidFill>
                <a:effectLst/>
                <a:latin typeface="Open Sans"/>
              </a:rPr>
              <a:t> формулю</a:t>
            </a:r>
            <a:r>
              <a:rPr lang="uk-UA" b="0" i="0" dirty="0" smtClean="0">
                <a:solidFill>
                  <a:srgbClr val="4E4E3F"/>
                </a:solidFill>
                <a:effectLst/>
                <a:latin typeface="Open Sans"/>
              </a:rPr>
              <a:t>ється заздалегідь або до початку </a:t>
            </a:r>
            <a:r>
              <a:rPr lang="uk-UA" b="1" i="0" dirty="0" smtClean="0">
                <a:solidFill>
                  <a:srgbClr val="76A900"/>
                </a:solidFill>
                <a:effectLst/>
                <a:latin typeface="Open Sans"/>
              </a:rPr>
              <a:t>дискусії</a:t>
            </a:r>
            <a:r>
              <a:rPr lang="uk-UA" b="0" i="0" dirty="0" smtClean="0">
                <a:solidFill>
                  <a:srgbClr val="4E4E3F"/>
                </a:solidFill>
                <a:effectLst/>
                <a:latin typeface="Open Sans"/>
              </a:rPr>
              <a:t>. Учасники її почергово висловлюють свої </a:t>
            </a:r>
            <a:r>
              <a:rPr lang="uk-UA" b="1" i="0" dirty="0" smtClean="0">
                <a:solidFill>
                  <a:srgbClr val="4E4E3F"/>
                </a:solidFill>
                <a:effectLst/>
                <a:latin typeface="Open Sans"/>
              </a:rPr>
              <a:t>положення, думки, спростування</a:t>
            </a:r>
            <a:r>
              <a:rPr lang="uk-UA" b="0" i="0" dirty="0" smtClean="0">
                <a:solidFill>
                  <a:srgbClr val="4E4E3F"/>
                </a:solidFill>
                <a:effectLst/>
                <a:latin typeface="Open Sans"/>
              </a:rPr>
              <a:t>, у результаті </a:t>
            </a:r>
            <a:r>
              <a:rPr lang="uk-UA" b="0" i="0" dirty="0" err="1" smtClean="0">
                <a:solidFill>
                  <a:srgbClr val="4E4E3F"/>
                </a:solidFill>
                <a:effectLst/>
                <a:latin typeface="Open Sans"/>
              </a:rPr>
              <a:t>чого </a:t>
            </a:r>
            <a:r>
              <a:rPr lang="uk-UA" b="1" i="0" dirty="0" err="1" smtClean="0">
                <a:solidFill>
                  <a:srgbClr val="76A900"/>
                </a:solidFill>
                <a:effectLst/>
                <a:latin typeface="Open Sans"/>
              </a:rPr>
              <a:t>дискусія</a:t>
            </a:r>
            <a:r>
              <a:rPr lang="uk-UA" b="0" i="0" dirty="0" err="1" smtClean="0">
                <a:solidFill>
                  <a:srgbClr val="4E4E3F"/>
                </a:solidFill>
                <a:effectLst/>
                <a:latin typeface="Open Sans"/>
              </a:rPr>
              <a:t> на</a:t>
            </a:r>
            <a:r>
              <a:rPr lang="uk-UA" b="0" i="0" dirty="0" smtClean="0">
                <a:solidFill>
                  <a:srgbClr val="4E4E3F"/>
                </a:solidFill>
                <a:effectLst/>
                <a:latin typeface="Open Sans"/>
              </a:rPr>
              <a:t>буває логічного, зв’язного характеру.</a:t>
            </a:r>
            <a:br>
              <a:rPr lang="uk-UA" b="0" i="0" dirty="0" smtClean="0">
                <a:solidFill>
                  <a:srgbClr val="4E4E3F"/>
                </a:solidFill>
                <a:effectLst/>
                <a:latin typeface="Open Sans"/>
              </a:rPr>
            </a:br>
            <a:r>
              <a:rPr lang="uk-UA" b="1" i="0" dirty="0" smtClean="0">
                <a:solidFill>
                  <a:srgbClr val="4E4E3F"/>
                </a:solidFill>
                <a:effectLst/>
                <a:latin typeface="Open Sans"/>
              </a:rPr>
              <a:t>Мовні засоби дискутування мають бути прийнятними для всіх учасників дискусії, толерантними</a:t>
            </a:r>
            <a:r>
              <a:rPr lang="uk-UA" b="0" i="0" dirty="0" smtClean="0">
                <a:solidFill>
                  <a:srgbClr val="4E4E3F"/>
                </a:solidFill>
                <a:effectLst/>
                <a:latin typeface="Open Sans"/>
              </a:rPr>
              <a:t>. Використання непередбачуваних засобів осуджується й може </a:t>
            </a:r>
            <a:r>
              <a:rPr lang="uk-UA" b="0" i="0" dirty="0" err="1" smtClean="0">
                <a:solidFill>
                  <a:srgbClr val="4E4E3F"/>
                </a:solidFill>
                <a:effectLst/>
                <a:latin typeface="Open Sans"/>
              </a:rPr>
              <a:t>зупинити </a:t>
            </a:r>
            <a:r>
              <a:rPr lang="uk-UA" b="1" i="0" dirty="0" err="1" smtClean="0">
                <a:solidFill>
                  <a:srgbClr val="76A900"/>
                </a:solidFill>
                <a:effectLst/>
                <a:latin typeface="Open Sans"/>
              </a:rPr>
              <a:t>дис</a:t>
            </a:r>
            <a:r>
              <a:rPr lang="uk-UA" b="1" i="0" dirty="0" smtClean="0">
                <a:solidFill>
                  <a:srgbClr val="76A900"/>
                </a:solidFill>
                <a:effectLst/>
                <a:latin typeface="Open Sans"/>
              </a:rPr>
              <a:t>кусію</a:t>
            </a:r>
            <a:r>
              <a:rPr lang="uk-UA" b="0" i="0" dirty="0" smtClean="0">
                <a:solidFill>
                  <a:srgbClr val="4E4E3F"/>
                </a:solidFill>
                <a:effectLst/>
                <a:latin typeface="Open Sans"/>
              </a:rPr>
              <a:t> без висновків і завершення її. У зв’язку з цим застосування некоректних прийомів, спрямованих на обдурювання співрозмовника, у </a:t>
            </a:r>
            <a:r>
              <a:rPr lang="uk-UA" b="0" i="0" dirty="0" err="1" smtClean="0">
                <a:solidFill>
                  <a:srgbClr val="4E4E3F"/>
                </a:solidFill>
                <a:effectLst/>
                <a:latin typeface="Open Sans"/>
              </a:rPr>
              <a:t>такій </a:t>
            </a:r>
            <a:r>
              <a:rPr lang="uk-UA" b="1" i="0" dirty="0" err="1" smtClean="0">
                <a:solidFill>
                  <a:srgbClr val="76A900"/>
                </a:solidFill>
                <a:effectLst/>
                <a:latin typeface="Open Sans"/>
              </a:rPr>
              <a:t>суперечці</a:t>
            </a:r>
            <a:r>
              <a:rPr lang="uk-UA" b="0" i="0" dirty="0" err="1" smtClean="0">
                <a:solidFill>
                  <a:srgbClr val="4E4E3F"/>
                </a:solidFill>
                <a:effectLst/>
                <a:latin typeface="Open Sans"/>
              </a:rPr>
              <a:t> забо</a:t>
            </a:r>
            <a:r>
              <a:rPr lang="uk-UA" b="0" i="0" dirty="0" smtClean="0">
                <a:solidFill>
                  <a:srgbClr val="4E4E3F"/>
                </a:solidFill>
                <a:effectLst/>
                <a:latin typeface="Open Sans"/>
              </a:rPr>
              <a:t>ронене. У протилежному </a:t>
            </a:r>
            <a:r>
              <a:rPr lang="uk-UA" b="0" i="0" dirty="0" err="1" smtClean="0">
                <a:solidFill>
                  <a:srgbClr val="4E4E3F"/>
                </a:solidFill>
                <a:effectLst/>
                <a:latin typeface="Open Sans"/>
              </a:rPr>
              <a:t>випадку </a:t>
            </a:r>
            <a:r>
              <a:rPr lang="uk-UA" b="1" i="0" dirty="0" err="1" smtClean="0">
                <a:solidFill>
                  <a:srgbClr val="76A900"/>
                </a:solidFill>
                <a:effectLst/>
                <a:latin typeface="Open Sans"/>
              </a:rPr>
              <a:t>диску</a:t>
            </a:r>
            <a:r>
              <a:rPr lang="uk-UA" b="1" i="0" dirty="0" smtClean="0">
                <a:solidFill>
                  <a:srgbClr val="76A900"/>
                </a:solidFill>
                <a:effectLst/>
                <a:latin typeface="Open Sans"/>
              </a:rPr>
              <a:t>сія</a:t>
            </a:r>
            <a:r>
              <a:rPr lang="uk-UA" b="0" i="0" dirty="0" smtClean="0">
                <a:solidFill>
                  <a:srgbClr val="4E4E3F"/>
                </a:solidFill>
                <a:effectLst/>
                <a:latin typeface="Open Sans"/>
              </a:rPr>
              <a:t> може припинитися, і виникне </a:t>
            </a:r>
            <a:r>
              <a:rPr lang="uk-UA" b="1" i="0" dirty="0" smtClean="0">
                <a:solidFill>
                  <a:srgbClr val="76A900"/>
                </a:solidFill>
                <a:effectLst/>
                <a:latin typeface="Open Sans"/>
              </a:rPr>
              <a:t>конфліктна ситуація</a:t>
            </a:r>
            <a:r>
              <a:rPr lang="uk-UA" b="0" i="0" dirty="0" smtClean="0">
                <a:solidFill>
                  <a:srgbClr val="4E4E3F"/>
                </a:solidFill>
                <a:effectLst/>
                <a:latin typeface="Open Sans"/>
              </a:rPr>
              <a:t>.</a:t>
            </a:r>
          </a:p>
        </p:txBody>
      </p:sp>
    </p:spTree>
    <p:extLst>
      <p:ext uri="{BB962C8B-B14F-4D97-AF65-F5344CB8AC3E}">
        <p14:creationId xmlns:p14="http://schemas.microsoft.com/office/powerpoint/2010/main" val="80461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8172400" cy="3693319"/>
          </a:xfrm>
          <a:prstGeom prst="rect">
            <a:avLst/>
          </a:prstGeom>
        </p:spPr>
        <p:txBody>
          <a:bodyPr wrap="square">
            <a:spAutoFit/>
          </a:bodyPr>
          <a:lstStyle/>
          <a:p>
            <a:r>
              <a:rPr lang="vi-VN" b="1" dirty="0" smtClean="0"/>
              <a:t>Ди́спут</a:t>
            </a:r>
            <a:r>
              <a:rPr lang="vi-VN" dirty="0" smtClean="0"/>
              <a:t> </a:t>
            </a:r>
            <a:r>
              <a:rPr lang="ru-RU" b="1" i="0" dirty="0" smtClean="0">
                <a:solidFill>
                  <a:srgbClr val="4E4E3F"/>
                </a:solidFill>
                <a:effectLst/>
                <a:latin typeface="Open Sans"/>
              </a:rPr>
              <a:t>(</a:t>
            </a:r>
            <a:r>
              <a:rPr lang="ru-RU" b="1" i="0" dirty="0" err="1" smtClean="0">
                <a:solidFill>
                  <a:srgbClr val="4E4E3F"/>
                </a:solidFill>
                <a:effectLst/>
                <a:latin typeface="Open Sans"/>
              </a:rPr>
              <a:t>від</a:t>
            </a:r>
            <a:r>
              <a:rPr lang="ru-RU" b="1" i="0" dirty="0" smtClean="0">
                <a:solidFill>
                  <a:srgbClr val="4E4E3F"/>
                </a:solidFill>
                <a:effectLst/>
                <a:latin typeface="Open Sans"/>
              </a:rPr>
              <a:t> лат. </a:t>
            </a:r>
            <a:r>
              <a:rPr lang="ru-RU" b="1" i="0" dirty="0" err="1" smtClean="0">
                <a:solidFill>
                  <a:srgbClr val="76A900"/>
                </a:solidFill>
                <a:effectLst/>
                <a:latin typeface="Open Sans"/>
              </a:rPr>
              <a:t>disputo</a:t>
            </a:r>
            <a:r>
              <a:rPr lang="ru-RU" b="1" i="0" dirty="0" smtClean="0">
                <a:solidFill>
                  <a:srgbClr val="4E4E3F"/>
                </a:solidFill>
                <a:effectLst/>
                <a:latin typeface="Open Sans"/>
              </a:rPr>
              <a:t> — </a:t>
            </a:r>
            <a:r>
              <a:rPr lang="ru-RU" b="1" i="0" dirty="0" err="1" smtClean="0">
                <a:solidFill>
                  <a:srgbClr val="4E4E3F"/>
                </a:solidFill>
                <a:effectLst/>
                <a:latin typeface="Open Sans"/>
              </a:rPr>
              <a:t>досліджую</a:t>
            </a:r>
            <a:r>
              <a:rPr lang="ru-RU" b="1" i="0" dirty="0" smtClean="0">
                <a:solidFill>
                  <a:srgbClr val="4E4E3F"/>
                </a:solidFill>
                <a:effectLst/>
                <a:latin typeface="Open Sans"/>
              </a:rPr>
              <a:t>, </a:t>
            </a:r>
            <a:r>
              <a:rPr lang="ru-RU" b="1" i="0" dirty="0" err="1" smtClean="0">
                <a:solidFill>
                  <a:srgbClr val="4E4E3F"/>
                </a:solidFill>
                <a:effectLst/>
                <a:latin typeface="Open Sans"/>
              </a:rPr>
              <a:t>сперечаюсь</a:t>
            </a:r>
            <a:r>
              <a:rPr lang="ru-RU" b="1" i="0" dirty="0" smtClean="0">
                <a:solidFill>
                  <a:srgbClr val="4E4E3F"/>
                </a:solidFill>
                <a:effectLst/>
                <a:latin typeface="Open Sans"/>
              </a:rPr>
              <a:t>) </a:t>
            </a:r>
            <a:r>
              <a:rPr lang="vi-VN" dirty="0" smtClean="0"/>
              <a:t>— вид публічної суперечки, предметом якої є наукове або суспільно важли­ве питання. На відміну від дискусії, диспут не тільки з’ясовує підстави, а й виявляє позиції учасників суперечки. Формами диспуту можуть бути обговорення дисертації, публічний захист тез тощо.</a:t>
            </a:r>
            <a:endParaRPr lang="uk-UA" dirty="0" smtClean="0"/>
          </a:p>
          <a:p>
            <a:r>
              <a:rPr lang="uk-UA" b="0" i="0" dirty="0" smtClean="0">
                <a:solidFill>
                  <a:srgbClr val="4E4E3F"/>
                </a:solidFill>
                <a:effectLst/>
                <a:latin typeface="Open Sans"/>
              </a:rPr>
              <a:t>Характерні </a:t>
            </a:r>
            <a:r>
              <a:rPr lang="uk-UA" b="0" i="0" dirty="0" err="1" smtClean="0">
                <a:solidFill>
                  <a:srgbClr val="4E4E3F"/>
                </a:solidFill>
                <a:effectLst/>
                <a:latin typeface="Open Sans"/>
              </a:rPr>
              <a:t>ознаки </a:t>
            </a:r>
            <a:r>
              <a:rPr lang="uk-UA" b="1" i="0" dirty="0" err="1" smtClean="0">
                <a:solidFill>
                  <a:srgbClr val="76A900"/>
                </a:solidFill>
                <a:effectLst/>
                <a:latin typeface="Open Sans"/>
              </a:rPr>
              <a:t>диспу</a:t>
            </a:r>
            <a:r>
              <a:rPr lang="uk-UA" b="1" i="0" dirty="0" smtClean="0">
                <a:solidFill>
                  <a:srgbClr val="76A900"/>
                </a:solidFill>
                <a:effectLst/>
                <a:latin typeface="Open Sans"/>
              </a:rPr>
              <a:t>ту</a:t>
            </a:r>
            <a:r>
              <a:rPr lang="uk-UA" b="0" i="0" dirty="0" smtClean="0">
                <a:solidFill>
                  <a:srgbClr val="4E4E3F"/>
                </a:solidFill>
                <a:effectLst/>
                <a:latin typeface="Open Sans"/>
              </a:rPr>
              <a:t> такі: </a:t>
            </a:r>
            <a:r>
              <a:rPr lang="uk-UA" dirty="0" smtClean="0"/>
              <a:t/>
            </a:r>
            <a:br>
              <a:rPr lang="uk-UA" dirty="0" smtClean="0"/>
            </a:br>
            <a:r>
              <a:rPr lang="uk-UA" b="0" i="0" dirty="0" smtClean="0">
                <a:solidFill>
                  <a:srgbClr val="4E4E3F"/>
                </a:solidFill>
                <a:effectLst/>
                <a:latin typeface="Open Sans"/>
              </a:rPr>
              <a:t>  - </a:t>
            </a:r>
            <a:r>
              <a:rPr lang="uk-UA" dirty="0" smtClean="0"/>
              <a:t>це завжди публічна </a:t>
            </a:r>
            <a:r>
              <a:rPr lang="uk-UA" b="1" dirty="0" smtClean="0">
                <a:solidFill>
                  <a:srgbClr val="76A900"/>
                </a:solidFill>
                <a:effectLst/>
              </a:rPr>
              <a:t>суперечка</a:t>
            </a:r>
            <a:r>
              <a:rPr lang="uk-UA" dirty="0" smtClean="0"/>
              <a:t>. </a:t>
            </a:r>
          </a:p>
          <a:p>
            <a:r>
              <a:rPr lang="uk-UA" dirty="0" err="1" smtClean="0"/>
              <a:t>Предметом </a:t>
            </a:r>
            <a:r>
              <a:rPr lang="uk-UA" b="1" dirty="0" smtClean="0">
                <a:solidFill>
                  <a:srgbClr val="76A900"/>
                </a:solidFill>
                <a:effectLst/>
              </a:rPr>
              <a:t>диспуту</a:t>
            </a:r>
            <a:r>
              <a:rPr lang="uk-UA" dirty="0" smtClean="0"/>
              <a:t> як публічного обговорення виступає наукове або суспільно важливе питання;</a:t>
            </a:r>
            <a:br>
              <a:rPr lang="uk-UA" dirty="0" smtClean="0"/>
            </a:br>
            <a:r>
              <a:rPr lang="uk-UA" dirty="0" smtClean="0"/>
              <a:t>  - організаційні </a:t>
            </a:r>
            <a:r>
              <a:rPr lang="uk-UA" dirty="0" err="1" smtClean="0"/>
              <a:t>форми </a:t>
            </a:r>
            <a:r>
              <a:rPr lang="uk-UA" b="1" dirty="0" err="1" smtClean="0">
                <a:solidFill>
                  <a:srgbClr val="76A900"/>
                </a:solidFill>
                <a:effectLst/>
              </a:rPr>
              <a:t>диспуту</a:t>
            </a:r>
            <a:r>
              <a:rPr lang="uk-UA" dirty="0" err="1" smtClean="0"/>
              <a:t> </a:t>
            </a:r>
            <a:r>
              <a:rPr lang="uk-UA" dirty="0" smtClean="0"/>
              <a:t>можуть бути різноманітними: </a:t>
            </a:r>
            <a:r>
              <a:rPr lang="uk-UA" dirty="0" smtClean="0">
                <a:solidFill>
                  <a:srgbClr val="76A900"/>
                </a:solidFill>
                <a:effectLst/>
              </a:rPr>
              <a:t>обговорення дисертації, публічний захист тез</a:t>
            </a:r>
            <a:r>
              <a:rPr lang="uk-UA" dirty="0" smtClean="0"/>
              <a:t> тощо;</a:t>
            </a:r>
            <a:br>
              <a:rPr lang="uk-UA" dirty="0" smtClean="0"/>
            </a:br>
            <a:r>
              <a:rPr lang="uk-UA" dirty="0" smtClean="0"/>
              <a:t>  - на відміну від дискусії, </a:t>
            </a:r>
            <a:r>
              <a:rPr lang="uk-UA" b="1" dirty="0" smtClean="0">
                <a:solidFill>
                  <a:srgbClr val="76A900"/>
                </a:solidFill>
                <a:effectLst/>
              </a:rPr>
              <a:t>диспут</a:t>
            </a:r>
            <a:r>
              <a:rPr lang="uk-UA" dirty="0" smtClean="0"/>
              <a:t> не тільки з’ясовує підстави, а й виявляє позиції сперечальників.</a:t>
            </a:r>
            <a:endParaRPr lang="vi-VN" sz="2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93319"/>
            <a:ext cx="4968552" cy="316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39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88639"/>
            <a:ext cx="7416824" cy="4493538"/>
          </a:xfrm>
          <a:prstGeom prst="rect">
            <a:avLst/>
          </a:prstGeom>
        </p:spPr>
        <p:txBody>
          <a:bodyPr wrap="square">
            <a:spAutoFit/>
          </a:bodyPr>
          <a:lstStyle/>
          <a:p>
            <a:pPr lvl="0"/>
            <a:r>
              <a:rPr lang="vi-VN" b="1" dirty="0" smtClean="0">
                <a:solidFill>
                  <a:prstClr val="black"/>
                </a:solidFill>
              </a:rPr>
              <a:t>Поле́міка</a:t>
            </a:r>
            <a:r>
              <a:rPr lang="vi-VN" dirty="0" smtClean="0">
                <a:solidFill>
                  <a:prstClr val="black"/>
                </a:solidFill>
              </a:rPr>
              <a:t> </a:t>
            </a:r>
            <a:r>
              <a:rPr lang="uk-UA" b="1" i="0" dirty="0" smtClean="0">
                <a:solidFill>
                  <a:srgbClr val="4E4E3F"/>
                </a:solidFill>
                <a:effectLst/>
                <a:latin typeface="Open Sans"/>
              </a:rPr>
              <a:t>(від </a:t>
            </a:r>
            <a:r>
              <a:rPr lang="uk-UA" b="1" i="0" dirty="0" err="1" smtClean="0">
                <a:solidFill>
                  <a:srgbClr val="4E4E3F"/>
                </a:solidFill>
                <a:effectLst/>
                <a:latin typeface="Open Sans"/>
              </a:rPr>
              <a:t>грецьк</a:t>
            </a:r>
            <a:r>
              <a:rPr lang="uk-UA" b="1" i="0" dirty="0" smtClean="0">
                <a:solidFill>
                  <a:srgbClr val="4E4E3F"/>
                </a:solidFill>
                <a:effectLst/>
                <a:latin typeface="Open Sans"/>
              </a:rPr>
              <a:t>. </a:t>
            </a:r>
            <a:r>
              <a:rPr lang="en-US" b="1" i="0" dirty="0" err="1" smtClean="0">
                <a:solidFill>
                  <a:srgbClr val="76A900"/>
                </a:solidFill>
                <a:effectLst/>
                <a:latin typeface="Open Sans"/>
              </a:rPr>
              <a:t>polemikos</a:t>
            </a:r>
            <a:r>
              <a:rPr lang="en-US" b="1" i="0" dirty="0" smtClean="0">
                <a:solidFill>
                  <a:srgbClr val="4E4E3F"/>
                </a:solidFill>
                <a:effectLst/>
                <a:latin typeface="Open Sans"/>
              </a:rPr>
              <a:t> — </a:t>
            </a:r>
            <a:r>
              <a:rPr lang="uk-UA" b="1" i="0" dirty="0" smtClean="0">
                <a:solidFill>
                  <a:srgbClr val="4E4E3F"/>
                </a:solidFill>
                <a:effectLst/>
                <a:latin typeface="Open Sans"/>
              </a:rPr>
              <a:t>ворожий, войовничий) —  </a:t>
            </a:r>
            <a:r>
              <a:rPr lang="vi-VN" dirty="0" smtClean="0">
                <a:solidFill>
                  <a:prstClr val="black"/>
                </a:solidFill>
              </a:rPr>
              <a:t>різновид </a:t>
            </a:r>
            <a:r>
              <a:rPr lang="vi-VN" dirty="0">
                <a:solidFill>
                  <a:prstClr val="black"/>
                </a:solidFill>
              </a:rPr>
              <a:t>суперечки, метою якої є не досягнення згоди, а перемога над супротивником, утвердження власного погляду. Засоби, які використовують у полеміці, не настільки нейтральні, щоб із ними погоджувалися всі учасники. Якщо в дискусії по­трібно використовувати лише ті засоби, які визнає й протилежна сторона, то в полеміці кожен вибирає їх сам.</a:t>
            </a:r>
            <a:endParaRPr lang="uk-UA" dirty="0">
              <a:solidFill>
                <a:prstClr val="black"/>
              </a:solidFill>
            </a:endParaRPr>
          </a:p>
          <a:p>
            <a:pPr lvl="0"/>
            <a:r>
              <a:rPr lang="uk-UA" sz="2000" dirty="0">
                <a:solidFill>
                  <a:prstClr val="black"/>
                </a:solidFill>
              </a:rPr>
              <a:t>Між полемікою та дискусією суттєва різниця.  Якщо учасники дискусії або диспуту, відстоюючи протилежні думки, намагаються дійти згоди, якоїсь єдиної думки, знайти спільне рішення, установити істину, то мета полеміки  зовсім інша. Тут потрібно отримати перемогу над супротивником, відстояти й захистити свою власну позицію. Прийоми, які застосовуються в полеміці, повинні бути коректними, однак на практиці в подібних суперечках часто застосовуються також некоректні прийоми.</a:t>
            </a:r>
            <a:endParaRPr lang="uk-UA"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682177"/>
            <a:ext cx="5328592" cy="217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94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7992888" cy="2585323"/>
          </a:xfrm>
          <a:prstGeom prst="rect">
            <a:avLst/>
          </a:prstGeom>
        </p:spPr>
        <p:txBody>
          <a:bodyPr wrap="square">
            <a:spAutoFit/>
          </a:bodyPr>
          <a:lstStyle/>
          <a:p>
            <a:r>
              <a:rPr lang="uk-UA" b="1" i="0" dirty="0" smtClean="0">
                <a:solidFill>
                  <a:srgbClr val="76A900"/>
                </a:solidFill>
                <a:effectLst/>
                <a:latin typeface="Open Sans"/>
              </a:rPr>
              <a:t>Дебати</a:t>
            </a:r>
            <a:r>
              <a:rPr lang="uk-UA" b="1" i="0" dirty="0" smtClean="0">
                <a:solidFill>
                  <a:srgbClr val="4E4E3F"/>
                </a:solidFill>
                <a:effectLst/>
                <a:latin typeface="Open Sans"/>
              </a:rPr>
              <a:t>  (від </a:t>
            </a:r>
            <a:r>
              <a:rPr lang="uk-UA" b="1" i="0" dirty="0" err="1" smtClean="0">
                <a:solidFill>
                  <a:srgbClr val="4E4E3F"/>
                </a:solidFill>
                <a:effectLst/>
                <a:latin typeface="Open Sans"/>
              </a:rPr>
              <a:t>франц</a:t>
            </a:r>
            <a:r>
              <a:rPr lang="uk-UA" b="1" i="0" dirty="0" smtClean="0">
                <a:solidFill>
                  <a:srgbClr val="4E4E3F"/>
                </a:solidFill>
                <a:effectLst/>
                <a:latin typeface="Open Sans"/>
              </a:rPr>
              <a:t>. </a:t>
            </a:r>
            <a:r>
              <a:rPr lang="en-US" b="1" i="0" dirty="0" smtClean="0">
                <a:solidFill>
                  <a:srgbClr val="76A900"/>
                </a:solidFill>
                <a:effectLst/>
                <a:latin typeface="Open Sans"/>
              </a:rPr>
              <a:t>Debate</a:t>
            </a:r>
            <a:r>
              <a:rPr lang="en-US" b="1" i="0" dirty="0" smtClean="0">
                <a:solidFill>
                  <a:srgbClr val="4E4E3F"/>
                </a:solidFill>
                <a:effectLst/>
                <a:latin typeface="Open Sans"/>
              </a:rPr>
              <a:t> — </a:t>
            </a:r>
            <a:r>
              <a:rPr lang="uk-UA" b="1" i="0" dirty="0" smtClean="0">
                <a:solidFill>
                  <a:srgbClr val="4E4E3F"/>
                </a:solidFill>
                <a:effectLst/>
                <a:latin typeface="Open Sans"/>
              </a:rPr>
              <a:t>сперечатися) — це </a:t>
            </a:r>
            <a:r>
              <a:rPr lang="uk-UA" b="1" i="0" dirty="0" smtClean="0">
                <a:solidFill>
                  <a:srgbClr val="76A900"/>
                </a:solidFill>
                <a:effectLst/>
                <a:latin typeface="Open Sans"/>
              </a:rPr>
              <a:t>суперечки</a:t>
            </a:r>
            <a:r>
              <a:rPr lang="uk-UA" b="1" i="0" dirty="0" smtClean="0">
                <a:solidFill>
                  <a:srgbClr val="4E4E3F"/>
                </a:solidFill>
                <a:effectLst/>
                <a:latin typeface="Open Sans"/>
              </a:rPr>
              <a:t>, які виникають під час обговорення </a:t>
            </a:r>
            <a:r>
              <a:rPr lang="uk-UA" b="1" i="0" dirty="0" smtClean="0">
                <a:solidFill>
                  <a:srgbClr val="76A900"/>
                </a:solidFill>
                <a:effectLst/>
                <a:latin typeface="Open Sans"/>
              </a:rPr>
              <a:t>доповідей, виступів на зборах, засіданнях, </a:t>
            </a:r>
            <a:r>
              <a:rPr lang="uk-UA" b="1" i="0" dirty="0" err="1" smtClean="0">
                <a:solidFill>
                  <a:srgbClr val="76A900"/>
                </a:solidFill>
                <a:effectLst/>
                <a:latin typeface="Open Sans"/>
              </a:rPr>
              <a:t>конфе</a:t>
            </a:r>
            <a:r>
              <a:rPr lang="uk-UA" b="1" i="0" dirty="0" smtClean="0">
                <a:solidFill>
                  <a:srgbClr val="76A900"/>
                </a:solidFill>
                <a:effectLst/>
                <a:latin typeface="Open Sans"/>
              </a:rPr>
              <a:t>ренціях  </a:t>
            </a:r>
            <a:r>
              <a:rPr lang="uk-UA" b="1" i="0" dirty="0" smtClean="0">
                <a:solidFill>
                  <a:srgbClr val="4E4E3F"/>
                </a:solidFill>
                <a:effectLst/>
                <a:latin typeface="Open Sans"/>
              </a:rPr>
              <a:t>тощо.</a:t>
            </a:r>
            <a:r>
              <a:rPr lang="uk-UA" dirty="0" smtClean="0"/>
              <a:t/>
            </a:r>
            <a:br>
              <a:rPr lang="uk-UA" dirty="0" smtClean="0"/>
            </a:br>
            <a:r>
              <a:rPr lang="uk-UA" dirty="0" smtClean="0"/>
              <a:t/>
            </a:r>
            <a:br>
              <a:rPr lang="uk-UA" dirty="0" smtClean="0"/>
            </a:br>
            <a:r>
              <a:rPr lang="uk-UA" b="1" i="0" dirty="0" smtClean="0">
                <a:solidFill>
                  <a:srgbClr val="76A900"/>
                </a:solidFill>
                <a:effectLst/>
                <a:latin typeface="Open Sans"/>
              </a:rPr>
              <a:t>Мета дебатів — визначення ставлення учасників обговорення до спільних для всіх тез виступу, представлення своїх ідей, поглядів, концепцій, програм, свого бачення розв’язання важливих державних, громадських проблем на противагу іншій стороні (учаснику) дебатів.</a:t>
            </a:r>
            <a:endParaRPr lang="uk-U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6120680" cy="39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06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8172400" cy="6186309"/>
          </a:xfrm>
          <a:prstGeom prst="rect">
            <a:avLst/>
          </a:prstGeom>
        </p:spPr>
        <p:txBody>
          <a:bodyPr wrap="square">
            <a:spAutoFit/>
          </a:bodyPr>
          <a:lstStyle/>
          <a:p>
            <a:r>
              <a:rPr lang="ru-RU" b="0" i="0" dirty="0" err="1" smtClean="0">
                <a:solidFill>
                  <a:srgbClr val="4E4E3F"/>
                </a:solidFill>
                <a:effectLst/>
                <a:latin typeface="Open Sans"/>
              </a:rPr>
              <a:t>Учення</a:t>
            </a:r>
            <a:r>
              <a:rPr lang="ru-RU" b="0" i="0" dirty="0" smtClean="0">
                <a:solidFill>
                  <a:srgbClr val="4E4E3F"/>
                </a:solidFill>
                <a:effectLst/>
                <a:latin typeface="Open Sans"/>
              </a:rPr>
              <a:t> про правила </a:t>
            </a:r>
            <a:r>
              <a:rPr lang="ru-RU" b="0" i="0" dirty="0" err="1" smtClean="0">
                <a:solidFill>
                  <a:srgbClr val="4E4E3F"/>
                </a:solidFill>
                <a:effectLst/>
                <a:latin typeface="Open Sans"/>
              </a:rPr>
              <a:t>ведення</a:t>
            </a:r>
            <a:r>
              <a:rPr lang="ru-RU" b="0" i="0" dirty="0" smtClean="0">
                <a:solidFill>
                  <a:srgbClr val="4E4E3F"/>
                </a:solidFill>
                <a:effectLst/>
                <a:latin typeface="Open Sans"/>
              </a:rPr>
              <a:t> </a:t>
            </a:r>
            <a:r>
              <a:rPr lang="ru-RU" b="0" i="0" dirty="0" err="1" smtClean="0">
                <a:solidFill>
                  <a:srgbClr val="4E4E3F"/>
                </a:solidFill>
                <a:effectLst/>
                <a:latin typeface="Open Sans"/>
              </a:rPr>
              <a:t>суперечок</a:t>
            </a:r>
            <a:r>
              <a:rPr lang="ru-RU" b="0" i="0" dirty="0" smtClean="0">
                <a:solidFill>
                  <a:srgbClr val="4E4E3F"/>
                </a:solidFill>
                <a:effectLst/>
                <a:latin typeface="Open Sans"/>
              </a:rPr>
              <a:t> </a:t>
            </a:r>
            <a:r>
              <a:rPr lang="ru-RU" b="0" i="0" dirty="0" err="1" smtClean="0">
                <a:solidFill>
                  <a:srgbClr val="4E4E3F"/>
                </a:solidFill>
                <a:effectLst/>
                <a:latin typeface="Open Sans"/>
              </a:rPr>
              <a:t>називають</a:t>
            </a:r>
            <a:r>
              <a:rPr lang="ru-RU" b="0" i="0" dirty="0" smtClean="0">
                <a:solidFill>
                  <a:srgbClr val="4E4E3F"/>
                </a:solidFill>
                <a:effectLst/>
                <a:latin typeface="Open Sans"/>
              </a:rPr>
              <a:t> </a:t>
            </a:r>
            <a:r>
              <a:rPr lang="ru-RU" b="1" i="0" dirty="0" err="1" smtClean="0">
                <a:solidFill>
                  <a:srgbClr val="76A900"/>
                </a:solidFill>
                <a:effectLst/>
                <a:latin typeface="Open Sans"/>
              </a:rPr>
              <a:t>еристикою</a:t>
            </a:r>
            <a:r>
              <a:rPr lang="ru-RU" b="0" i="0" dirty="0" smtClean="0">
                <a:solidFill>
                  <a:srgbClr val="4E4E3F"/>
                </a:solidFill>
                <a:effectLst/>
                <a:latin typeface="Open Sans"/>
              </a:rPr>
              <a:t>. </a:t>
            </a:r>
            <a:r>
              <a:rPr lang="ru-RU" b="0" i="0" dirty="0" err="1" smtClean="0">
                <a:solidFill>
                  <a:srgbClr val="4E4E3F"/>
                </a:solidFill>
                <a:effectLst/>
                <a:latin typeface="Open Sans"/>
              </a:rPr>
              <a:t>Виникло</a:t>
            </a:r>
            <a:r>
              <a:rPr lang="ru-RU" b="0" i="0" dirty="0" smtClean="0">
                <a:solidFill>
                  <a:srgbClr val="4E4E3F"/>
                </a:solidFill>
                <a:effectLst/>
                <a:latin typeface="Open Sans"/>
              </a:rPr>
              <a:t> </a:t>
            </a:r>
            <a:r>
              <a:rPr lang="ru-RU" b="0" i="0" dirty="0" err="1" smtClean="0">
                <a:solidFill>
                  <a:srgbClr val="4E4E3F"/>
                </a:solidFill>
                <a:effectLst/>
                <a:latin typeface="Open Sans"/>
              </a:rPr>
              <a:t>воно</a:t>
            </a:r>
            <a:r>
              <a:rPr lang="ru-RU" b="0" i="0" dirty="0" smtClean="0">
                <a:solidFill>
                  <a:srgbClr val="4E4E3F"/>
                </a:solidFill>
                <a:effectLst/>
                <a:latin typeface="Open Sans"/>
              </a:rPr>
              <a:t> </a:t>
            </a:r>
            <a:r>
              <a:rPr lang="ru-RU" b="0" i="0" dirty="0" err="1" smtClean="0">
                <a:solidFill>
                  <a:srgbClr val="4E4E3F"/>
                </a:solidFill>
                <a:effectLst/>
                <a:latin typeface="Open Sans"/>
              </a:rPr>
              <a:t>ще</a:t>
            </a:r>
            <a:r>
              <a:rPr lang="ru-RU" b="0" i="0" dirty="0" smtClean="0">
                <a:solidFill>
                  <a:srgbClr val="4E4E3F"/>
                </a:solidFill>
                <a:effectLst/>
                <a:latin typeface="Open Sans"/>
              </a:rPr>
              <a:t> в </a:t>
            </a:r>
            <a:r>
              <a:rPr lang="ru-RU" b="0" i="0" dirty="0" err="1" smtClean="0">
                <a:solidFill>
                  <a:srgbClr val="4E4E3F"/>
                </a:solidFill>
                <a:effectLst/>
                <a:latin typeface="Open Sans"/>
              </a:rPr>
              <a:t>античні</a:t>
            </a:r>
            <a:r>
              <a:rPr lang="ru-RU" b="0" i="0" dirty="0" smtClean="0">
                <a:solidFill>
                  <a:srgbClr val="4E4E3F"/>
                </a:solidFill>
                <a:effectLst/>
                <a:latin typeface="Open Sans"/>
              </a:rPr>
              <a:t> </a:t>
            </a:r>
            <a:r>
              <a:rPr lang="ru-RU" b="0" i="0" dirty="0" err="1" smtClean="0">
                <a:solidFill>
                  <a:srgbClr val="4E4E3F"/>
                </a:solidFill>
                <a:effectLst/>
                <a:latin typeface="Open Sans"/>
              </a:rPr>
              <a:t>часи</a:t>
            </a:r>
            <a:r>
              <a:rPr lang="ru-RU" b="0" i="0" dirty="0" smtClean="0">
                <a:solidFill>
                  <a:srgbClr val="4E4E3F"/>
                </a:solidFill>
                <a:effectLst/>
                <a:latin typeface="Open Sans"/>
              </a:rPr>
              <a:t> й </a:t>
            </a:r>
            <a:r>
              <a:rPr lang="ru-RU" b="0" i="0" dirty="0" err="1" smtClean="0">
                <a:solidFill>
                  <a:srgbClr val="4E4E3F"/>
                </a:solidFill>
                <a:effectLst/>
                <a:latin typeface="Open Sans"/>
              </a:rPr>
              <a:t>актуальне</a:t>
            </a:r>
            <a:r>
              <a:rPr lang="ru-RU" b="0" i="0" dirty="0" smtClean="0">
                <a:solidFill>
                  <a:srgbClr val="4E4E3F"/>
                </a:solidFill>
                <a:effectLst/>
                <a:latin typeface="Open Sans"/>
              </a:rPr>
              <a:t> </a:t>
            </a:r>
            <a:r>
              <a:rPr lang="ru-RU" b="0" i="0" dirty="0" err="1" smtClean="0">
                <a:solidFill>
                  <a:srgbClr val="4E4E3F"/>
                </a:solidFill>
                <a:effectLst/>
                <a:latin typeface="Open Sans"/>
              </a:rPr>
              <a:t>донині</a:t>
            </a:r>
            <a:r>
              <a:rPr lang="ru-RU" b="0" i="0" dirty="0" smtClean="0">
                <a:solidFill>
                  <a:srgbClr val="4E4E3F"/>
                </a:solidFill>
                <a:effectLst/>
                <a:latin typeface="Open Sans"/>
              </a:rPr>
              <a:t>.</a:t>
            </a:r>
          </a:p>
          <a:p>
            <a:r>
              <a:rPr lang="ru-RU" b="0" i="0" dirty="0" smtClean="0">
                <a:solidFill>
                  <a:srgbClr val="4E4E3F"/>
                </a:solidFill>
                <a:effectLst/>
                <a:latin typeface="Open Sans"/>
              </a:rPr>
              <a:t>Культура </a:t>
            </a:r>
            <a:r>
              <a:rPr lang="ru-RU" b="0" i="0" dirty="0" err="1" smtClean="0">
                <a:solidFill>
                  <a:srgbClr val="4E4E3F"/>
                </a:solidFill>
                <a:effectLst/>
                <a:latin typeface="Open Sans"/>
              </a:rPr>
              <a:t>ведення</a:t>
            </a:r>
            <a:r>
              <a:rPr lang="ru-RU" b="0" i="0" dirty="0" smtClean="0">
                <a:solidFill>
                  <a:srgbClr val="4E4E3F"/>
                </a:solidFill>
                <a:effectLst/>
                <a:latin typeface="Open Sans"/>
              </a:rPr>
              <a:t> </a:t>
            </a:r>
            <a:r>
              <a:rPr lang="ru-RU" b="1" i="0" dirty="0" err="1" smtClean="0">
                <a:solidFill>
                  <a:srgbClr val="76A900"/>
                </a:solidFill>
                <a:effectLst/>
                <a:latin typeface="Open Sans"/>
              </a:rPr>
              <a:t>суперечки</a:t>
            </a:r>
            <a:r>
              <a:rPr lang="ru-RU" b="0" i="0" dirty="0" smtClean="0">
                <a:solidFill>
                  <a:srgbClr val="4E4E3F"/>
                </a:solidFill>
                <a:effectLst/>
                <a:latin typeface="Open Sans"/>
              </a:rPr>
              <a:t> </a:t>
            </a:r>
            <a:r>
              <a:rPr lang="ru-RU" b="0" i="0" dirty="0" err="1" smtClean="0">
                <a:solidFill>
                  <a:srgbClr val="4E4E3F"/>
                </a:solidFill>
                <a:effectLst/>
                <a:latin typeface="Open Sans"/>
              </a:rPr>
              <a:t>виявляється</a:t>
            </a:r>
            <a:r>
              <a:rPr lang="ru-RU" b="0" i="0" dirty="0" smtClean="0">
                <a:solidFill>
                  <a:srgbClr val="4E4E3F"/>
                </a:solidFill>
                <a:effectLst/>
                <a:latin typeface="Open Sans"/>
              </a:rPr>
              <a:t> у </a:t>
            </a:r>
            <a:r>
              <a:rPr lang="ru-RU" b="0" i="0" dirty="0" err="1" smtClean="0">
                <a:solidFill>
                  <a:srgbClr val="4E4E3F"/>
                </a:solidFill>
                <a:effectLst/>
                <a:latin typeface="Open Sans"/>
              </a:rPr>
              <a:t>двох</a:t>
            </a:r>
            <a:r>
              <a:rPr lang="ru-RU" b="0" i="0" dirty="0" smtClean="0">
                <a:solidFill>
                  <a:srgbClr val="4E4E3F"/>
                </a:solidFill>
                <a:effectLst/>
                <a:latin typeface="Open Sans"/>
              </a:rPr>
              <a:t> правилах:</a:t>
            </a:r>
          </a:p>
          <a:p>
            <a:pPr>
              <a:buFont typeface="+mj-lt"/>
              <a:buAutoNum type="arabicPeriod"/>
            </a:pPr>
            <a:r>
              <a:rPr lang="ru-RU" b="0" i="0" dirty="0" err="1" smtClean="0">
                <a:solidFill>
                  <a:srgbClr val="4E4E3F"/>
                </a:solidFill>
                <a:effectLst/>
                <a:latin typeface="Open Sans"/>
              </a:rPr>
              <a:t>Уникайте</a:t>
            </a:r>
            <a:r>
              <a:rPr lang="ru-RU" b="0" i="0" dirty="0" smtClean="0">
                <a:solidFill>
                  <a:srgbClr val="4E4E3F"/>
                </a:solidFill>
                <a:effectLst/>
                <a:latin typeface="Open Sans"/>
              </a:rPr>
              <a:t>  </a:t>
            </a:r>
            <a:r>
              <a:rPr lang="ru-RU" b="1" i="0" dirty="0" err="1" smtClean="0">
                <a:solidFill>
                  <a:srgbClr val="76A900"/>
                </a:solidFill>
                <a:effectLst/>
                <a:latin typeface="Open Sans"/>
              </a:rPr>
              <a:t>полеміки</a:t>
            </a:r>
            <a:r>
              <a:rPr lang="ru-RU" b="0" i="0" dirty="0" smtClean="0">
                <a:solidFill>
                  <a:srgbClr val="4E4E3F"/>
                </a:solidFill>
                <a:effectLst/>
                <a:latin typeface="Open Sans"/>
              </a:rPr>
              <a:t> з </a:t>
            </a:r>
            <a:r>
              <a:rPr lang="ru-RU" b="0" i="0" dirty="0" err="1" smtClean="0">
                <a:solidFill>
                  <a:srgbClr val="4E4E3F"/>
                </a:solidFill>
                <a:effectLst/>
                <a:latin typeface="Open Sans"/>
              </a:rPr>
              <a:t>людиною</a:t>
            </a:r>
            <a:r>
              <a:rPr lang="ru-RU" b="0" i="0" dirty="0" smtClean="0">
                <a:solidFill>
                  <a:srgbClr val="4E4E3F"/>
                </a:solidFill>
                <a:effectLst/>
                <a:latin typeface="Open Sans"/>
              </a:rPr>
              <a:t>, яка не компетентна в </a:t>
            </a:r>
            <a:r>
              <a:rPr lang="ru-RU" b="0" i="0" dirty="0" err="1" smtClean="0">
                <a:solidFill>
                  <a:srgbClr val="4E4E3F"/>
                </a:solidFill>
                <a:effectLst/>
                <a:latin typeface="Open Sans"/>
              </a:rPr>
              <a:t>цьому</a:t>
            </a:r>
            <a:r>
              <a:rPr lang="ru-RU" b="0" i="0" dirty="0" smtClean="0">
                <a:solidFill>
                  <a:srgbClr val="4E4E3F"/>
                </a:solidFill>
                <a:effectLst/>
                <a:latin typeface="Open Sans"/>
              </a:rPr>
              <a:t> </a:t>
            </a:r>
            <a:r>
              <a:rPr lang="ru-RU" b="0" i="0" dirty="0" err="1" smtClean="0">
                <a:solidFill>
                  <a:srgbClr val="4E4E3F"/>
                </a:solidFill>
                <a:effectLst/>
                <a:latin typeface="Open Sans"/>
              </a:rPr>
              <a:t>питанні</a:t>
            </a:r>
            <a:r>
              <a:rPr lang="ru-RU" b="0" i="0" dirty="0" smtClean="0">
                <a:solidFill>
                  <a:srgbClr val="4E4E3F"/>
                </a:solidFill>
                <a:effectLst/>
                <a:latin typeface="Open Sans"/>
              </a:rPr>
              <a:t>;</a:t>
            </a:r>
            <a:br>
              <a:rPr lang="ru-RU" b="0" i="0" dirty="0" smtClean="0">
                <a:solidFill>
                  <a:srgbClr val="4E4E3F"/>
                </a:solidFill>
                <a:effectLst/>
                <a:latin typeface="Open Sans"/>
              </a:rPr>
            </a:br>
            <a:r>
              <a:rPr lang="ru-RU" b="0" i="0" dirty="0" smtClean="0">
                <a:solidFill>
                  <a:srgbClr val="4E4E3F"/>
                </a:solidFill>
                <a:effectLst/>
                <a:latin typeface="Open Sans"/>
              </a:rPr>
              <a:t> </a:t>
            </a:r>
          </a:p>
          <a:p>
            <a:pPr>
              <a:buFont typeface="+mj-lt"/>
              <a:buAutoNum type="arabicPeriod"/>
            </a:pPr>
            <a:r>
              <a:rPr lang="ru-RU" b="0" i="0" dirty="0" smtClean="0">
                <a:solidFill>
                  <a:srgbClr val="4E4E3F"/>
                </a:solidFill>
                <a:effectLst/>
                <a:latin typeface="Open Sans"/>
              </a:rPr>
              <a:t>Не </a:t>
            </a:r>
            <a:r>
              <a:rPr lang="ru-RU" b="0" i="0" dirty="0" err="1" smtClean="0">
                <a:solidFill>
                  <a:srgbClr val="4E4E3F"/>
                </a:solidFill>
                <a:effectLst/>
                <a:latin typeface="Open Sans"/>
              </a:rPr>
              <a:t>ведіть</a:t>
            </a:r>
            <a:r>
              <a:rPr lang="ru-RU" b="0" i="0" dirty="0" smtClean="0">
                <a:solidFill>
                  <a:srgbClr val="4E4E3F"/>
                </a:solidFill>
                <a:effectLst/>
                <a:latin typeface="Open Sans"/>
              </a:rPr>
              <a:t> </a:t>
            </a:r>
            <a:r>
              <a:rPr lang="ru-RU" b="1" i="0" dirty="0" err="1" smtClean="0">
                <a:solidFill>
                  <a:srgbClr val="76A900"/>
                </a:solidFill>
                <a:effectLst/>
                <a:latin typeface="Open Sans"/>
              </a:rPr>
              <a:t>полеміку</a:t>
            </a:r>
            <a:r>
              <a:rPr lang="ru-RU" b="0" i="0" dirty="0" smtClean="0">
                <a:solidFill>
                  <a:srgbClr val="4E4E3F"/>
                </a:solidFill>
                <a:effectLst/>
                <a:latin typeface="Open Sans"/>
              </a:rPr>
              <a:t> </a:t>
            </a:r>
            <a:r>
              <a:rPr lang="ru-RU" b="0" i="0" dirty="0" err="1" smtClean="0">
                <a:solidFill>
                  <a:srgbClr val="4E4E3F"/>
                </a:solidFill>
                <a:effectLst/>
                <a:latin typeface="Open Sans"/>
              </a:rPr>
              <a:t>тоді</a:t>
            </a:r>
            <a:r>
              <a:rPr lang="ru-RU" b="0" i="0" dirty="0" smtClean="0">
                <a:solidFill>
                  <a:srgbClr val="4E4E3F"/>
                </a:solidFill>
                <a:effectLst/>
                <a:latin typeface="Open Sans"/>
              </a:rPr>
              <a:t>, коли </a:t>
            </a:r>
            <a:r>
              <a:rPr lang="ru-RU" b="0" i="0" dirty="0" err="1" smtClean="0">
                <a:solidFill>
                  <a:srgbClr val="4E4E3F"/>
                </a:solidFill>
                <a:effectLst/>
                <a:latin typeface="Open Sans"/>
              </a:rPr>
              <a:t>це</a:t>
            </a:r>
            <a:r>
              <a:rPr lang="ru-RU" b="0" i="0" dirty="0" smtClean="0">
                <a:solidFill>
                  <a:srgbClr val="4E4E3F"/>
                </a:solidFill>
                <a:effectLst/>
                <a:latin typeface="Open Sans"/>
              </a:rPr>
              <a:t> </a:t>
            </a:r>
            <a:r>
              <a:rPr lang="ru-RU" b="0" i="0" dirty="0" err="1" smtClean="0">
                <a:solidFill>
                  <a:srgbClr val="4E4E3F"/>
                </a:solidFill>
                <a:effectLst/>
                <a:latin typeface="Open Sans"/>
              </a:rPr>
              <a:t>недоцільно</a:t>
            </a:r>
            <a:r>
              <a:rPr lang="ru-RU" b="0" i="0" dirty="0" smtClean="0">
                <a:solidFill>
                  <a:srgbClr val="4E4E3F"/>
                </a:solidFill>
                <a:effectLst/>
                <a:latin typeface="Open Sans"/>
              </a:rPr>
              <a:t>.</a:t>
            </a:r>
          </a:p>
          <a:p>
            <a:r>
              <a:rPr lang="ru-RU" b="1" i="0" dirty="0" err="1" smtClean="0">
                <a:solidFill>
                  <a:srgbClr val="4E4E3F"/>
                </a:solidFill>
                <a:effectLst/>
                <a:latin typeface="Open Sans"/>
              </a:rPr>
              <a:t>Мистецтво</a:t>
            </a:r>
            <a:r>
              <a:rPr lang="ru-RU" b="1" i="0" dirty="0" smtClean="0">
                <a:solidFill>
                  <a:srgbClr val="4E4E3F"/>
                </a:solidFill>
                <a:effectLst/>
                <a:latin typeface="Open Sans"/>
              </a:rPr>
              <a:t> вести </a:t>
            </a:r>
            <a:r>
              <a:rPr lang="ru-RU" b="1" i="0" dirty="0" err="1" smtClean="0">
                <a:solidFill>
                  <a:srgbClr val="76A900"/>
                </a:solidFill>
                <a:effectLst/>
                <a:latin typeface="Open Sans"/>
              </a:rPr>
              <a:t>суперечку</a:t>
            </a:r>
            <a:r>
              <a:rPr lang="ru-RU" b="1" i="0" dirty="0" smtClean="0">
                <a:solidFill>
                  <a:srgbClr val="4E4E3F"/>
                </a:solidFill>
                <a:effectLst/>
                <a:latin typeface="Open Sans"/>
              </a:rPr>
              <a:t> </a:t>
            </a:r>
            <a:r>
              <a:rPr lang="ru-RU" b="1" i="0" dirty="0" err="1" smtClean="0">
                <a:solidFill>
                  <a:srgbClr val="4E4E3F"/>
                </a:solidFill>
                <a:effectLst/>
                <a:latin typeface="Open Sans"/>
              </a:rPr>
              <a:t>ґрунтується</a:t>
            </a:r>
            <a:r>
              <a:rPr lang="ru-RU" b="1" i="0" dirty="0" smtClean="0">
                <a:solidFill>
                  <a:srgbClr val="4E4E3F"/>
                </a:solidFill>
                <a:effectLst/>
                <a:latin typeface="Open Sans"/>
              </a:rPr>
              <a:t> на «</a:t>
            </a:r>
            <a:r>
              <a:rPr lang="ru-RU" b="1" i="0" dirty="0" err="1" smtClean="0">
                <a:solidFill>
                  <a:srgbClr val="76A900"/>
                </a:solidFill>
                <a:effectLst/>
                <a:latin typeface="Open Sans"/>
              </a:rPr>
              <a:t>трьох</a:t>
            </a:r>
            <a:r>
              <a:rPr lang="ru-RU" b="1" i="0" dirty="0" smtClean="0">
                <a:solidFill>
                  <a:srgbClr val="76A900"/>
                </a:solidFill>
                <a:effectLst/>
                <a:latin typeface="Open Sans"/>
              </a:rPr>
              <a:t> китах</a:t>
            </a:r>
            <a:r>
              <a:rPr lang="ru-RU" b="1" i="0" dirty="0" smtClean="0">
                <a:solidFill>
                  <a:srgbClr val="4E4E3F"/>
                </a:solidFill>
                <a:effectLst/>
                <a:latin typeface="Open Sans"/>
              </a:rPr>
              <a:t>»:</a:t>
            </a:r>
          </a:p>
          <a:p>
            <a:pPr>
              <a:buFont typeface="+mj-lt"/>
              <a:buAutoNum type="arabicPeriod"/>
            </a:pPr>
            <a:r>
              <a:rPr lang="ru-RU" b="1" i="0" dirty="0" err="1" smtClean="0">
                <a:solidFill>
                  <a:srgbClr val="4E4E3F"/>
                </a:solidFill>
                <a:effectLst/>
                <a:latin typeface="Open Sans"/>
              </a:rPr>
              <a:t>Розпитувати</a:t>
            </a:r>
            <a:r>
              <a:rPr lang="ru-RU" b="1" i="0" dirty="0" smtClean="0">
                <a:solidFill>
                  <a:srgbClr val="4E4E3F"/>
                </a:solidFill>
                <a:effectLst/>
                <a:latin typeface="Open Sans"/>
              </a:rPr>
              <a:t> </a:t>
            </a:r>
            <a:r>
              <a:rPr lang="ru-RU" b="1" i="0" dirty="0" err="1" smtClean="0">
                <a:solidFill>
                  <a:srgbClr val="4E4E3F"/>
                </a:solidFill>
                <a:effectLst/>
                <a:latin typeface="Open Sans"/>
              </a:rPr>
              <a:t>свого</a:t>
            </a:r>
            <a:r>
              <a:rPr lang="ru-RU" b="1" i="0" dirty="0" smtClean="0">
                <a:solidFill>
                  <a:srgbClr val="4E4E3F"/>
                </a:solidFill>
                <a:effectLst/>
                <a:latin typeface="Open Sans"/>
              </a:rPr>
              <a:t> </a:t>
            </a:r>
            <a:r>
              <a:rPr lang="ru-RU" b="1" i="0" dirty="0" err="1" smtClean="0">
                <a:solidFill>
                  <a:srgbClr val="76A900"/>
                </a:solidFill>
                <a:effectLst/>
                <a:latin typeface="Open Sans"/>
              </a:rPr>
              <a:t>опонента</a:t>
            </a:r>
            <a:r>
              <a:rPr lang="ru-RU" b="1" i="0" dirty="0" smtClean="0">
                <a:solidFill>
                  <a:srgbClr val="4E4E3F"/>
                </a:solidFill>
                <a:effectLst/>
                <a:latin typeface="Open Sans"/>
              </a:rPr>
              <a:t>;</a:t>
            </a:r>
            <a:br>
              <a:rPr lang="ru-RU" b="1" i="0" dirty="0" smtClean="0">
                <a:solidFill>
                  <a:srgbClr val="4E4E3F"/>
                </a:solidFill>
                <a:effectLst/>
                <a:latin typeface="Open Sans"/>
              </a:rPr>
            </a:br>
            <a:r>
              <a:rPr lang="ru-RU" b="1" i="0" dirty="0" smtClean="0">
                <a:solidFill>
                  <a:srgbClr val="4E4E3F"/>
                </a:solidFill>
                <a:effectLst/>
                <a:latin typeface="Open Sans"/>
              </a:rPr>
              <a:t> </a:t>
            </a:r>
          </a:p>
          <a:p>
            <a:pPr>
              <a:buFont typeface="+mj-lt"/>
              <a:buAutoNum type="arabicPeriod"/>
            </a:pPr>
            <a:r>
              <a:rPr lang="ru-RU" b="1" i="0" dirty="0" smtClean="0">
                <a:solidFill>
                  <a:srgbClr val="4E4E3F"/>
                </a:solidFill>
                <a:effectLst/>
                <a:latin typeface="Open Sans"/>
              </a:rPr>
              <a:t>Вести з ним </a:t>
            </a:r>
            <a:r>
              <a:rPr lang="ru-RU" b="1" i="0" dirty="0" err="1" smtClean="0">
                <a:solidFill>
                  <a:srgbClr val="76A900"/>
                </a:solidFill>
                <a:effectLst/>
                <a:latin typeface="Open Sans"/>
              </a:rPr>
              <a:t>бесіду</a:t>
            </a:r>
            <a:r>
              <a:rPr lang="ru-RU" b="1" i="0" dirty="0" smtClean="0">
                <a:solidFill>
                  <a:srgbClr val="4E4E3F"/>
                </a:solidFill>
                <a:effectLst/>
                <a:latin typeface="Open Sans"/>
              </a:rPr>
              <a:t>;</a:t>
            </a:r>
            <a:br>
              <a:rPr lang="ru-RU" b="1" i="0" dirty="0" smtClean="0">
                <a:solidFill>
                  <a:srgbClr val="4E4E3F"/>
                </a:solidFill>
                <a:effectLst/>
                <a:latin typeface="Open Sans"/>
              </a:rPr>
            </a:br>
            <a:r>
              <a:rPr lang="ru-RU" b="1" i="0" dirty="0" smtClean="0">
                <a:solidFill>
                  <a:srgbClr val="4E4E3F"/>
                </a:solidFill>
                <a:effectLst/>
                <a:latin typeface="Open Sans"/>
              </a:rPr>
              <a:t> </a:t>
            </a:r>
          </a:p>
          <a:p>
            <a:pPr>
              <a:buFont typeface="+mj-lt"/>
              <a:buAutoNum type="arabicPeriod"/>
            </a:pPr>
            <a:r>
              <a:rPr lang="ru-RU" b="1" i="0" dirty="0" err="1" smtClean="0">
                <a:solidFill>
                  <a:srgbClr val="4E4E3F"/>
                </a:solidFill>
                <a:effectLst/>
                <a:latin typeface="Open Sans"/>
              </a:rPr>
              <a:t>Уважно</a:t>
            </a:r>
            <a:r>
              <a:rPr lang="ru-RU" b="1" i="0" dirty="0" smtClean="0">
                <a:solidFill>
                  <a:srgbClr val="4E4E3F"/>
                </a:solidFill>
                <a:effectLst/>
                <a:latin typeface="Open Sans"/>
              </a:rPr>
              <a:t> </a:t>
            </a:r>
            <a:r>
              <a:rPr lang="ru-RU" b="1" i="0" dirty="0" err="1" smtClean="0">
                <a:solidFill>
                  <a:srgbClr val="4E4E3F"/>
                </a:solidFill>
                <a:effectLst/>
                <a:latin typeface="Open Sans"/>
              </a:rPr>
              <a:t>вислуховувати</a:t>
            </a:r>
            <a:r>
              <a:rPr lang="ru-RU" b="1" i="0" dirty="0" smtClean="0">
                <a:solidFill>
                  <a:srgbClr val="4E4E3F"/>
                </a:solidFill>
                <a:effectLst/>
                <a:latin typeface="Open Sans"/>
              </a:rPr>
              <a:t> </a:t>
            </a:r>
            <a:r>
              <a:rPr lang="ru-RU" b="1" i="0" dirty="0" err="1" smtClean="0">
                <a:solidFill>
                  <a:srgbClr val="4E4E3F"/>
                </a:solidFill>
                <a:effectLst/>
                <a:latin typeface="Open Sans"/>
              </a:rPr>
              <a:t>його</a:t>
            </a:r>
            <a:r>
              <a:rPr lang="ru-RU" b="1" i="0" dirty="0" smtClean="0">
                <a:solidFill>
                  <a:srgbClr val="4E4E3F"/>
                </a:solidFill>
                <a:effectLst/>
                <a:latin typeface="Open Sans"/>
              </a:rPr>
              <a:t> </a:t>
            </a:r>
            <a:r>
              <a:rPr lang="ru-RU" b="1" i="0" dirty="0" err="1" smtClean="0">
                <a:solidFill>
                  <a:srgbClr val="76A900"/>
                </a:solidFill>
                <a:effectLst/>
                <a:latin typeface="Open Sans"/>
              </a:rPr>
              <a:t>докази</a:t>
            </a:r>
            <a:r>
              <a:rPr lang="ru-RU" b="1" i="0" dirty="0" smtClean="0">
                <a:solidFill>
                  <a:srgbClr val="4E4E3F"/>
                </a:solidFill>
                <a:effectLst/>
                <a:latin typeface="Open Sans"/>
              </a:rPr>
              <a:t>.</a:t>
            </a:r>
          </a:p>
          <a:p>
            <a:endParaRPr lang="uk-UA" b="0" i="0" dirty="0" smtClean="0">
              <a:solidFill>
                <a:srgbClr val="4E4E3F"/>
              </a:solidFill>
              <a:effectLst/>
              <a:latin typeface="Open Sans"/>
            </a:endParaRPr>
          </a:p>
          <a:p>
            <a:r>
              <a:rPr lang="uk-UA" b="0" i="0" dirty="0" smtClean="0">
                <a:solidFill>
                  <a:srgbClr val="4E4E3F"/>
                </a:solidFill>
                <a:effectLst/>
                <a:latin typeface="Open Sans"/>
              </a:rPr>
              <a:t>Мистецтво </a:t>
            </a:r>
            <a:r>
              <a:rPr lang="uk-UA" b="0" i="0" dirty="0" err="1" smtClean="0">
                <a:solidFill>
                  <a:srgbClr val="4E4E3F"/>
                </a:solidFill>
                <a:effectLst/>
                <a:latin typeface="Open Sans"/>
              </a:rPr>
              <a:t>вести </a:t>
            </a:r>
            <a:r>
              <a:rPr lang="uk-UA" b="1" i="0" dirty="0" err="1" smtClean="0">
                <a:solidFill>
                  <a:srgbClr val="76A900"/>
                </a:solidFill>
                <a:effectLst/>
                <a:latin typeface="Open Sans"/>
              </a:rPr>
              <a:t>суперечку</a:t>
            </a:r>
            <a:r>
              <a:rPr lang="uk-UA" b="0" i="0" dirty="0" err="1" smtClean="0">
                <a:solidFill>
                  <a:srgbClr val="4E4E3F"/>
                </a:solidFill>
                <a:effectLst/>
                <a:latin typeface="Open Sans"/>
              </a:rPr>
              <a:t> п</a:t>
            </a:r>
            <a:r>
              <a:rPr lang="uk-UA" b="0" i="0" dirty="0" smtClean="0">
                <a:solidFill>
                  <a:srgbClr val="4E4E3F"/>
                </a:solidFill>
                <a:effectLst/>
                <a:latin typeface="Open Sans"/>
              </a:rPr>
              <a:t>олягає також і в умінні </a:t>
            </a:r>
            <a:r>
              <a:rPr lang="uk-UA" b="0" i="0" dirty="0" smtClean="0">
                <a:solidFill>
                  <a:srgbClr val="76A900"/>
                </a:solidFill>
                <a:effectLst/>
                <a:latin typeface="Open Sans"/>
              </a:rPr>
              <a:t>вибирати правильний тон дискусії. </a:t>
            </a:r>
            <a:r>
              <a:rPr lang="uk-UA" b="0" i="0" dirty="0" smtClean="0">
                <a:solidFill>
                  <a:srgbClr val="4E4E3F"/>
                </a:solidFill>
                <a:effectLst/>
                <a:latin typeface="Open Sans"/>
              </a:rPr>
              <a:t> Інтонація голосу під </a:t>
            </a:r>
            <a:r>
              <a:rPr lang="uk-UA" b="0" i="0" dirty="0" err="1" smtClean="0">
                <a:solidFill>
                  <a:srgbClr val="4E4E3F"/>
                </a:solidFill>
                <a:effectLst/>
                <a:latin typeface="Open Sans"/>
              </a:rPr>
              <a:t>час </a:t>
            </a:r>
            <a:r>
              <a:rPr lang="uk-UA" b="1" i="0" dirty="0" err="1" smtClean="0">
                <a:solidFill>
                  <a:srgbClr val="76A900"/>
                </a:solidFill>
                <a:effectLst/>
                <a:latin typeface="Open Sans"/>
              </a:rPr>
              <a:t>полеміки</a:t>
            </a:r>
            <a:r>
              <a:rPr lang="uk-UA" b="0" i="0" dirty="0" err="1" smtClean="0">
                <a:solidFill>
                  <a:srgbClr val="4E4E3F"/>
                </a:solidFill>
                <a:effectLst/>
                <a:latin typeface="Open Sans"/>
              </a:rPr>
              <a:t> </a:t>
            </a:r>
            <a:r>
              <a:rPr lang="uk-UA" b="0" i="0" dirty="0" smtClean="0">
                <a:solidFill>
                  <a:srgbClr val="4E4E3F"/>
                </a:solidFill>
                <a:effectLst/>
                <a:latin typeface="Open Sans"/>
              </a:rPr>
              <a:t>може бути різною: </a:t>
            </a:r>
            <a:r>
              <a:rPr lang="uk-UA" b="0" i="1" dirty="0" smtClean="0">
                <a:solidFill>
                  <a:srgbClr val="76A900"/>
                </a:solidFill>
                <a:effectLst/>
                <a:latin typeface="Open Sans"/>
              </a:rPr>
              <a:t>рішучою, ніжною, впевненою, м’якою</a:t>
            </a:r>
            <a:r>
              <a:rPr lang="uk-UA" b="0" i="0" dirty="0" smtClean="0">
                <a:solidFill>
                  <a:srgbClr val="4E4E3F"/>
                </a:solidFill>
                <a:effectLst/>
                <a:latin typeface="Open Sans"/>
              </a:rPr>
              <a:t>. Але при цьому вона не повинна </a:t>
            </a:r>
            <a:r>
              <a:rPr lang="uk-UA" b="0" i="0" dirty="0" err="1" smtClean="0">
                <a:solidFill>
                  <a:srgbClr val="4E4E3F"/>
                </a:solidFill>
                <a:effectLst/>
                <a:latin typeface="Open Sans"/>
              </a:rPr>
              <a:t>ображати </a:t>
            </a:r>
            <a:r>
              <a:rPr lang="uk-UA" b="0" i="0" dirty="0" smtClean="0">
                <a:solidFill>
                  <a:srgbClr val="4E4E3F"/>
                </a:solidFill>
                <a:effectLst/>
                <a:latin typeface="Open Sans"/>
              </a:rPr>
              <a:t> </a:t>
            </a:r>
            <a:r>
              <a:rPr lang="uk-UA" b="1" i="0" dirty="0" smtClean="0">
                <a:solidFill>
                  <a:srgbClr val="76A900"/>
                </a:solidFill>
                <a:effectLst/>
                <a:latin typeface="Open Sans"/>
              </a:rPr>
              <a:t>опонента</a:t>
            </a:r>
            <a:r>
              <a:rPr lang="uk-UA" b="0" i="0" dirty="0" smtClean="0">
                <a:solidFill>
                  <a:srgbClr val="4E4E3F"/>
                </a:solidFill>
                <a:effectLst/>
                <a:latin typeface="Open Sans"/>
              </a:rPr>
              <a:t>, принижувати його.</a:t>
            </a:r>
            <a:br>
              <a:rPr lang="uk-UA" b="0" i="0" dirty="0" smtClean="0">
                <a:solidFill>
                  <a:srgbClr val="4E4E3F"/>
                </a:solidFill>
                <a:effectLst/>
                <a:latin typeface="Open Sans"/>
              </a:rPr>
            </a:br>
            <a:r>
              <a:rPr lang="uk-UA" b="0" i="0" dirty="0" smtClean="0">
                <a:solidFill>
                  <a:srgbClr val="4E4E3F"/>
                </a:solidFill>
                <a:effectLst/>
                <a:latin typeface="Open Sans"/>
              </a:rPr>
              <a:t> </a:t>
            </a:r>
          </a:p>
          <a:p>
            <a:r>
              <a:rPr lang="uk-UA" b="0" i="0" dirty="0" err="1" smtClean="0">
                <a:solidFill>
                  <a:srgbClr val="4E4E3F"/>
                </a:solidFill>
                <a:effectLst/>
                <a:latin typeface="Open Sans"/>
              </a:rPr>
              <a:t>Вести </a:t>
            </a:r>
            <a:r>
              <a:rPr lang="uk-UA" b="1" i="0" dirty="0" err="1" smtClean="0">
                <a:solidFill>
                  <a:srgbClr val="76A900"/>
                </a:solidFill>
                <a:effectLst/>
                <a:latin typeface="Open Sans"/>
              </a:rPr>
              <a:t>суперечку</a:t>
            </a:r>
            <a:r>
              <a:rPr lang="uk-UA" b="0" i="0" dirty="0" err="1" smtClean="0">
                <a:solidFill>
                  <a:srgbClr val="4E4E3F"/>
                </a:solidFill>
                <a:effectLst/>
                <a:latin typeface="Open Sans"/>
              </a:rPr>
              <a:t> треба </a:t>
            </a:r>
            <a:r>
              <a:rPr lang="uk-UA" b="0" i="0" dirty="0" err="1" smtClean="0">
                <a:solidFill>
                  <a:srgbClr val="76A900"/>
                </a:solidFill>
                <a:effectLst/>
                <a:latin typeface="Open Sans"/>
              </a:rPr>
              <a:t>ввічливо</a:t>
            </a:r>
            <a:r>
              <a:rPr lang="uk-UA" b="0" i="0" dirty="0" err="1" smtClean="0">
                <a:solidFill>
                  <a:srgbClr val="4E4E3F"/>
                </a:solidFill>
                <a:effectLst/>
                <a:latin typeface="Open Sans"/>
              </a:rPr>
              <a:t> і </a:t>
            </a:r>
            <a:r>
              <a:rPr lang="uk-UA" b="0" i="0" dirty="0" err="1" smtClean="0">
                <a:solidFill>
                  <a:srgbClr val="76A900"/>
                </a:solidFill>
                <a:effectLst/>
                <a:latin typeface="Open Sans"/>
              </a:rPr>
              <a:t>ст</a:t>
            </a:r>
            <a:r>
              <a:rPr lang="uk-UA" b="0" i="0" dirty="0" smtClean="0">
                <a:solidFill>
                  <a:srgbClr val="76A900"/>
                </a:solidFill>
                <a:effectLst/>
                <a:latin typeface="Open Sans"/>
              </a:rPr>
              <a:t>римано</a:t>
            </a:r>
            <a:r>
              <a:rPr lang="uk-UA" b="0" i="0" dirty="0" smtClean="0">
                <a:solidFill>
                  <a:srgbClr val="4E4E3F"/>
                </a:solidFill>
                <a:effectLst/>
                <a:latin typeface="Open Sans"/>
              </a:rPr>
              <a:t>. Це покаже рівень  вихованості людини. Крім того, обґрунтовувати свою точку зору переконливіше за допомогою знань і логіки, ніж за допомогою жестикуляції й емоційної нестабільності.</a:t>
            </a:r>
            <a:endParaRPr lang="uk-UA" b="0" i="0" dirty="0">
              <a:solidFill>
                <a:srgbClr val="4E4E3F"/>
              </a:solidFill>
              <a:effectLst/>
              <a:latin typeface="Open Sans"/>
            </a:endParaRPr>
          </a:p>
        </p:txBody>
      </p:sp>
    </p:spTree>
    <p:extLst>
      <p:ext uri="{BB962C8B-B14F-4D97-AF65-F5344CB8AC3E}">
        <p14:creationId xmlns:p14="http://schemas.microsoft.com/office/powerpoint/2010/main" val="35251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632848" cy="1200329"/>
          </a:xfrm>
          <a:prstGeom prst="rect">
            <a:avLst/>
          </a:prstGeom>
        </p:spPr>
        <p:txBody>
          <a:bodyPr wrap="square">
            <a:spAutoFit/>
          </a:bodyPr>
          <a:lstStyle/>
          <a:p>
            <a:r>
              <a:rPr lang="ru-RU" sz="2400" i="1" dirty="0" smtClean="0"/>
              <a:t>«</a:t>
            </a:r>
            <a:r>
              <a:rPr lang="ru-RU" sz="2400" i="1" dirty="0" err="1" smtClean="0"/>
              <a:t>Людські</a:t>
            </a:r>
            <a:r>
              <a:rPr lang="ru-RU" sz="2400" i="1" dirty="0" smtClean="0"/>
              <a:t> </a:t>
            </a:r>
            <a:r>
              <a:rPr lang="ru-RU" sz="2400" i="1" dirty="0" err="1"/>
              <a:t>суперечки</a:t>
            </a:r>
            <a:r>
              <a:rPr lang="ru-RU" sz="2400" i="1" dirty="0"/>
              <a:t> </a:t>
            </a:r>
            <a:r>
              <a:rPr lang="ru-RU" sz="2400" i="1" dirty="0" err="1"/>
              <a:t>нескінченні</a:t>
            </a:r>
            <a:r>
              <a:rPr lang="ru-RU" sz="2400" i="1" dirty="0"/>
              <a:t> не тому, </a:t>
            </a:r>
            <a:r>
              <a:rPr lang="ru-RU" sz="2400" i="1" dirty="0" err="1"/>
              <a:t>що</a:t>
            </a:r>
            <a:r>
              <a:rPr lang="ru-RU" sz="2400" i="1" dirty="0"/>
              <a:t> </a:t>
            </a:r>
            <a:r>
              <a:rPr lang="ru-RU" sz="2400" i="1" dirty="0" err="1"/>
              <a:t>неможливо</a:t>
            </a:r>
            <a:r>
              <a:rPr lang="ru-RU" sz="2400" i="1" dirty="0"/>
              <a:t> </a:t>
            </a:r>
            <a:r>
              <a:rPr lang="ru-RU" sz="2400" i="1" dirty="0" err="1"/>
              <a:t>знайти</a:t>
            </a:r>
            <a:r>
              <a:rPr lang="ru-RU" sz="2400" i="1" dirty="0"/>
              <a:t> </a:t>
            </a:r>
            <a:r>
              <a:rPr lang="ru-RU" sz="2400" i="1" dirty="0" err="1"/>
              <a:t>істину</a:t>
            </a:r>
            <a:r>
              <a:rPr lang="ru-RU" sz="2400" i="1" dirty="0"/>
              <a:t>, а тому, </a:t>
            </a:r>
            <a:r>
              <a:rPr lang="ru-RU" sz="2400" i="1" dirty="0" err="1"/>
              <a:t>що</a:t>
            </a:r>
            <a:r>
              <a:rPr lang="ru-RU" sz="2400" i="1" dirty="0"/>
              <a:t> в </a:t>
            </a:r>
            <a:r>
              <a:rPr lang="ru-RU" sz="2400" i="1" dirty="0" err="1"/>
              <a:t>суперечці</a:t>
            </a:r>
            <a:r>
              <a:rPr lang="ru-RU" sz="2400" i="1" dirty="0"/>
              <a:t> </a:t>
            </a:r>
            <a:r>
              <a:rPr lang="ru-RU" sz="2400" i="1" dirty="0" err="1"/>
              <a:t>шукають</a:t>
            </a:r>
            <a:r>
              <a:rPr lang="ru-RU" sz="2400" i="1" dirty="0"/>
              <a:t> не </a:t>
            </a:r>
            <a:r>
              <a:rPr lang="ru-RU" sz="2400" i="1" dirty="0" err="1"/>
              <a:t>істину</a:t>
            </a:r>
            <a:r>
              <a:rPr lang="ru-RU" sz="2400" i="1" dirty="0"/>
              <a:t>, а </a:t>
            </a:r>
            <a:r>
              <a:rPr lang="ru-RU" sz="2400" i="1" dirty="0" err="1" smtClean="0"/>
              <a:t>самоствердження</a:t>
            </a:r>
            <a:r>
              <a:rPr lang="ru-RU" sz="2400" i="1" dirty="0" smtClean="0"/>
              <a:t>» </a:t>
            </a:r>
            <a:r>
              <a:rPr lang="ru-RU" sz="2400" i="1" dirty="0"/>
              <a:t>(</a:t>
            </a:r>
            <a:r>
              <a:rPr lang="ru-RU" sz="2400" i="1" dirty="0" err="1"/>
              <a:t>Буддійська</a:t>
            </a:r>
            <a:r>
              <a:rPr lang="ru-RU" sz="2400" i="1" dirty="0"/>
              <a:t> </a:t>
            </a:r>
            <a:r>
              <a:rPr lang="ru-RU" sz="2400" i="1" dirty="0" err="1"/>
              <a:t>мудрість</a:t>
            </a:r>
            <a:r>
              <a:rPr lang="ru-RU" sz="2400" i="1" dirty="0"/>
              <a:t>).</a:t>
            </a:r>
            <a:endParaRPr lang="uk-U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60848"/>
            <a:ext cx="6192688"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77686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7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9036496" cy="585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43608" y="0"/>
            <a:ext cx="7920880" cy="646331"/>
          </a:xfrm>
          <a:prstGeom prst="rect">
            <a:avLst/>
          </a:prstGeom>
        </p:spPr>
        <p:txBody>
          <a:bodyPr wrap="square">
            <a:spAutoFit/>
          </a:bodyPr>
          <a:lstStyle/>
          <a:p>
            <a:r>
              <a:rPr lang="uk-UA" sz="3600" b="1" dirty="0" smtClean="0"/>
              <a:t>      Алгоритм  ведення суперечки</a:t>
            </a:r>
            <a:endParaRPr lang="uk-UA" sz="3600" b="1" dirty="0"/>
          </a:p>
        </p:txBody>
      </p:sp>
    </p:spTree>
    <p:extLst>
      <p:ext uri="{BB962C8B-B14F-4D97-AF65-F5344CB8AC3E}">
        <p14:creationId xmlns:p14="http://schemas.microsoft.com/office/powerpoint/2010/main" val="331120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9928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40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68796" y="-2125888"/>
            <a:ext cx="560640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altLang="uk-UA" sz="1500" dirty="0">
              <a:solidFill>
                <a:srgbClr val="000000"/>
              </a:solidFill>
              <a:latin typeface="Roboto"/>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altLang="uk-UA" sz="1500" dirty="0">
              <a:solidFill>
                <a:srgbClr val="000000"/>
              </a:solidFill>
              <a:latin typeface="Roboto"/>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altLang="uk-UA" sz="1500" dirty="0">
              <a:solidFill>
                <a:srgbClr val="000000"/>
              </a:solidFill>
              <a:latin typeface="Roboto"/>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altLang="uk-UA" sz="1500" dirty="0">
              <a:solidFill>
                <a:srgbClr val="000000"/>
              </a:solidFill>
              <a:latin typeface="Roboto"/>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uk-UA" altLang="uk-UA" sz="1500" dirty="0">
              <a:solidFill>
                <a:srgbClr val="000000"/>
              </a:solidFill>
              <a:latin typeface="Roboto"/>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500" b="1" i="0" u="none" strike="noStrike" cap="none" normalizeH="0" baseline="0" dirty="0" smtClean="0">
                <a:ln>
                  <a:noFill/>
                </a:ln>
                <a:solidFill>
                  <a:srgbClr val="000000"/>
                </a:solidFill>
                <a:effectLst/>
                <a:latin typeface="Roboto"/>
                <a:cs typeface="Arial" pitchFamily="34" charset="0"/>
              </a:rPr>
              <a:t>Потренуйтеся читати </a:t>
            </a:r>
            <a:r>
              <a:rPr kumimoji="0" lang="uk-UA" altLang="uk-UA" sz="1500" b="1" i="0" u="none" strike="noStrike" cap="none" normalizeH="0" baseline="0" dirty="0" err="1" smtClean="0">
                <a:ln>
                  <a:noFill/>
                </a:ln>
                <a:solidFill>
                  <a:srgbClr val="000000"/>
                </a:solidFill>
                <a:effectLst/>
                <a:latin typeface="Roboto"/>
                <a:cs typeface="Arial" pitchFamily="34" charset="0"/>
              </a:rPr>
              <a:t>чистомовки</a:t>
            </a:r>
            <a:r>
              <a:rPr kumimoji="0" lang="uk-UA" altLang="uk-UA" sz="1500" b="1" i="0" u="none" strike="noStrike" cap="none" normalizeH="0" baseline="0" dirty="0" smtClean="0">
                <a:ln>
                  <a:noFill/>
                </a:ln>
                <a:solidFill>
                  <a:srgbClr val="000000"/>
                </a:solidFill>
                <a:effectLst/>
                <a:latin typeface="Roboto"/>
                <a:cs typeface="Arial" pitchFamily="34" charset="0"/>
              </a:rPr>
              <a:t>, чітко їх артикулюючи</a:t>
            </a:r>
            <a:r>
              <a:rPr kumimoji="0" lang="uk-UA" altLang="uk-UA" sz="1500" b="0" i="0" u="none" strike="noStrike" cap="none" normalizeH="0" baseline="0" dirty="0" smtClean="0">
                <a:ln>
                  <a:noFill/>
                </a:ln>
                <a:solidFill>
                  <a:srgbClr val="000000"/>
                </a:solidFill>
                <a:effectLst/>
                <a:latin typeface="Roboto"/>
                <a:cs typeface="Arial" pitchFamily="34" charset="0"/>
              </a:rPr>
              <a:t>.</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Явдошка і волошки</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Над шляхом Явдошка шукала волошки.</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 Явдошко, волошки шукати облити:</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Над шляхом ти знайдеш один лиш спориш!</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Горішина</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У горішнику горішина горішками обвішана.</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Оришка й </a:t>
            </a:r>
            <a:r>
              <a:rPr kumimoji="0" lang="uk-UA" altLang="uk-UA" sz="1500" b="0" i="0" u="none" strike="noStrike" cap="none" normalizeH="0" baseline="0" dirty="0" err="1" smtClean="0">
                <a:ln>
                  <a:noFill/>
                </a:ln>
                <a:solidFill>
                  <a:srgbClr val="000000"/>
                </a:solidFill>
                <a:effectLst/>
                <a:latin typeface="Roboto"/>
                <a:cs typeface="Arial" pitchFamily="34" charset="0"/>
              </a:rPr>
              <a:t>Тимішко</a:t>
            </a:r>
            <a:r>
              <a:rPr kumimoji="0" lang="uk-UA" altLang="uk-UA" sz="1500" b="0" i="0" u="none" strike="noStrike" cap="none" normalizeH="0" baseline="0" dirty="0" smtClean="0">
                <a:ln>
                  <a:noFill/>
                </a:ln>
                <a:solidFill>
                  <a:srgbClr val="000000"/>
                </a:solidFill>
                <a:effectLst/>
                <a:latin typeface="Roboto"/>
                <a:cs typeface="Arial" pitchFamily="34" charset="0"/>
              </a:rPr>
              <a:t> струшують горішки.</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  </a:t>
            </a:r>
            <a:endParaRPr kumimoji="0" lang="uk-UA" altLang="uk-UA" sz="7600" b="0" i="0" u="none" strike="noStrike" cap="none" normalizeH="0" baseline="0" dirty="0" smtClean="0">
              <a:ln>
                <a:noFill/>
              </a:ln>
              <a:solidFill>
                <a:srgbClr val="000000"/>
              </a:solidFill>
              <a:effectLst/>
              <a:latin typeface="Roboto"/>
              <a:cs typeface="Arial" pitchFamily="34" charset="0"/>
            </a:endParaRPr>
          </a:p>
        </p:txBody>
      </p:sp>
      <p:pic>
        <p:nvPicPr>
          <p:cNvPr id="2050" name="Picture 2" descr="https://subject.com.ua/textbook/mova/10klas_2/10klas_2.files/image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92896"/>
            <a:ext cx="3888432" cy="230425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5616" y="4797151"/>
            <a:ext cx="7920880" cy="1754326"/>
          </a:xfrm>
          <a:prstGeom prst="rect">
            <a:avLst/>
          </a:prstGeom>
        </p:spPr>
        <p:txBody>
          <a:bodyPr wrap="square">
            <a:spAutoFit/>
          </a:bodyPr>
          <a:lstStyle/>
          <a:p>
            <a:endParaRPr lang="ru-RU" dirty="0" smtClean="0"/>
          </a:p>
          <a:p>
            <a:pPr algn="ctr"/>
            <a:r>
              <a:rPr lang="ru-RU" dirty="0" smtClean="0"/>
              <a:t>Архип охрип</a:t>
            </a:r>
          </a:p>
          <a:p>
            <a:pPr algn="ctr"/>
            <a:endParaRPr lang="ru-RU" dirty="0" smtClean="0"/>
          </a:p>
          <a:p>
            <a:pPr algn="ctr"/>
            <a:r>
              <a:rPr lang="ru-RU" dirty="0" smtClean="0"/>
              <a:t>Кричав Архип — Архип охрип.</a:t>
            </a:r>
          </a:p>
          <a:p>
            <a:pPr algn="ctr"/>
            <a:endParaRPr lang="ru-RU" dirty="0" smtClean="0"/>
          </a:p>
          <a:p>
            <a:pPr algn="ctr"/>
            <a:r>
              <a:rPr lang="ru-RU" dirty="0" smtClean="0"/>
              <a:t>Не треба, Архипе, </a:t>
            </a:r>
            <a:r>
              <a:rPr lang="ru-RU" dirty="0" err="1" smtClean="0"/>
              <a:t>кричати</a:t>
            </a:r>
            <a:r>
              <a:rPr lang="ru-RU" dirty="0" smtClean="0"/>
              <a:t> до хрипу!</a:t>
            </a:r>
            <a:endParaRPr lang="uk-UA" dirty="0"/>
          </a:p>
        </p:txBody>
      </p:sp>
    </p:spTree>
    <p:extLst>
      <p:ext uri="{BB962C8B-B14F-4D97-AF65-F5344CB8AC3E}">
        <p14:creationId xmlns:p14="http://schemas.microsoft.com/office/powerpoint/2010/main" val="356037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8100392" cy="3693319"/>
          </a:xfrm>
          <a:prstGeom prst="rect">
            <a:avLst/>
          </a:prstGeom>
        </p:spPr>
        <p:txBody>
          <a:bodyPr wrap="square">
            <a:spAutoFit/>
          </a:bodyPr>
          <a:lstStyle/>
          <a:p>
            <a:pPr algn="just"/>
            <a:endParaRPr lang="uk-UA" b="1" dirty="0" smtClean="0">
              <a:solidFill>
                <a:srgbClr val="000000"/>
              </a:solidFill>
              <a:latin typeface="Times New Roman"/>
            </a:endParaRPr>
          </a:p>
          <a:p>
            <a:pPr algn="just"/>
            <a:endParaRPr lang="uk-UA" b="1" dirty="0">
              <a:solidFill>
                <a:srgbClr val="000000"/>
              </a:solidFill>
              <a:latin typeface="Times New Roman"/>
            </a:endParaRPr>
          </a:p>
          <a:p>
            <a:pPr algn="just"/>
            <a:r>
              <a:rPr lang="uk-UA" b="1" dirty="0" smtClean="0">
                <a:solidFill>
                  <a:srgbClr val="000000"/>
                </a:solidFill>
                <a:latin typeface="Times New Roman"/>
              </a:rPr>
              <a:t>Диктант </a:t>
            </a:r>
            <a:r>
              <a:rPr lang="uk-UA" b="1" dirty="0">
                <a:solidFill>
                  <a:srgbClr val="000000"/>
                </a:solidFill>
                <a:latin typeface="Times New Roman"/>
              </a:rPr>
              <a:t>інформаційної дії</a:t>
            </a:r>
            <a:endParaRPr lang="uk-UA" dirty="0">
              <a:solidFill>
                <a:srgbClr val="000000"/>
              </a:solidFill>
              <a:latin typeface="verdana"/>
            </a:endParaRPr>
          </a:p>
          <a:p>
            <a:pPr algn="just"/>
            <a:r>
              <a:rPr lang="uk-UA" dirty="0">
                <a:solidFill>
                  <a:srgbClr val="000000"/>
                </a:solidFill>
                <a:latin typeface="Times New Roman"/>
              </a:rPr>
              <a:t>Відомий філософ Сократ — один із засновників Школи Риторичної Грамоти, ввів для своїх учнів спеціальні уроки, які назвав Уроками Еристики, тобто уроками справедливої, чесної суперечки. А проходили такі дискусії у формі діалогу.</a:t>
            </a:r>
            <a:endParaRPr lang="uk-UA" dirty="0">
              <a:solidFill>
                <a:srgbClr val="000000"/>
              </a:solidFill>
              <a:latin typeface="verdana"/>
            </a:endParaRPr>
          </a:p>
          <a:p>
            <a:pPr algn="just"/>
            <a:r>
              <a:rPr lang="uk-UA" dirty="0">
                <a:solidFill>
                  <a:srgbClr val="000000"/>
                </a:solidFill>
                <a:latin typeface="Times New Roman"/>
              </a:rPr>
              <a:t>Були виділені основні правила ведення такого діалогу-суперечки:</a:t>
            </a:r>
            <a:endParaRPr lang="uk-UA" dirty="0">
              <a:solidFill>
                <a:srgbClr val="000000"/>
              </a:solidFill>
              <a:latin typeface="verdana"/>
            </a:endParaRPr>
          </a:p>
          <a:p>
            <a:pPr algn="just"/>
            <a:r>
              <a:rPr lang="uk-UA" dirty="0">
                <a:solidFill>
                  <a:srgbClr val="000000"/>
                </a:solidFill>
                <a:latin typeface="Times New Roman"/>
              </a:rPr>
              <a:t>1) Не сперечайся через дрібниці, без причини.</a:t>
            </a:r>
            <a:endParaRPr lang="uk-UA" dirty="0">
              <a:solidFill>
                <a:srgbClr val="000000"/>
              </a:solidFill>
              <a:latin typeface="verdana"/>
            </a:endParaRPr>
          </a:p>
          <a:p>
            <a:pPr algn="just"/>
            <a:r>
              <a:rPr lang="uk-UA" dirty="0">
                <a:solidFill>
                  <a:srgbClr val="000000"/>
                </a:solidFill>
                <a:latin typeface="Times New Roman"/>
              </a:rPr>
              <a:t>2) Пам’ятай завжди, про що сперечаєшся — предмет суперечки.</a:t>
            </a:r>
            <a:endParaRPr lang="uk-UA" dirty="0">
              <a:solidFill>
                <a:srgbClr val="000000"/>
              </a:solidFill>
              <a:latin typeface="verdana"/>
            </a:endParaRPr>
          </a:p>
          <a:p>
            <a:pPr algn="just"/>
            <a:r>
              <a:rPr lang="uk-UA" dirty="0">
                <a:solidFill>
                  <a:srgbClr val="000000"/>
                </a:solidFill>
                <a:latin typeface="Times New Roman"/>
              </a:rPr>
              <a:t>3) Май завжди під час суперечки приклади і докази.</a:t>
            </a:r>
            <a:endParaRPr lang="uk-UA" dirty="0">
              <a:solidFill>
                <a:srgbClr val="000000"/>
              </a:solidFill>
              <a:latin typeface="verdana"/>
            </a:endParaRPr>
          </a:p>
          <a:p>
            <a:pPr algn="just"/>
            <a:r>
              <a:rPr lang="uk-UA" dirty="0">
                <a:solidFill>
                  <a:srgbClr val="000000"/>
                </a:solidFill>
                <a:latin typeface="Times New Roman"/>
              </a:rPr>
              <a:t>4) Проводь суперечку достойно: будь спокійним, ввічливим, поважай чужу думку.</a:t>
            </a:r>
            <a:endParaRPr lang="uk-UA" b="0" i="0" dirty="0">
              <a:solidFill>
                <a:srgbClr val="000000"/>
              </a:solidFill>
              <a:effectLst/>
              <a:latin typeface="verdana"/>
            </a:endParaRPr>
          </a:p>
        </p:txBody>
      </p:sp>
    </p:spTree>
    <p:extLst>
      <p:ext uri="{BB962C8B-B14F-4D97-AF65-F5344CB8AC3E}">
        <p14:creationId xmlns:p14="http://schemas.microsoft.com/office/powerpoint/2010/main" val="326571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89943604"/>
              </p:ext>
            </p:extLst>
          </p:nvPr>
        </p:nvGraphicFramePr>
        <p:xfrm>
          <a:off x="971600" y="2492896"/>
          <a:ext cx="8064896" cy="3139872"/>
        </p:xfrm>
        <a:graphic>
          <a:graphicData uri="http://schemas.openxmlformats.org/drawingml/2006/table">
            <a:tbl>
              <a:tblPr/>
              <a:tblGrid>
                <a:gridCol w="3963716"/>
                <a:gridCol w="4101180"/>
              </a:tblGrid>
              <a:tr h="784968">
                <a:tc>
                  <a:txBody>
                    <a:bodyPr/>
                    <a:lstStyle/>
                    <a:p>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Якщо</a:t>
                      </a:r>
                      <a:r>
                        <a:rPr lang="ru-RU" sz="1800" dirty="0">
                          <a:effectLst/>
                          <a:latin typeface="Calibri" panose="020F0502020204030204" pitchFamily="34" charset="0"/>
                          <a:cs typeface="Calibri" panose="020F0502020204030204" pitchFamily="34" charset="0"/>
                        </a:rPr>
                        <a:t> не </a:t>
                      </a:r>
                      <a:r>
                        <a:rPr lang="ru-RU" sz="1800" dirty="0" err="1">
                          <a:effectLst/>
                          <a:latin typeface="Calibri" panose="020F0502020204030204" pitchFamily="34" charset="0"/>
                          <a:cs typeface="Calibri" panose="020F0502020204030204" pitchFamily="34" charset="0"/>
                        </a:rPr>
                        <a:t>вмієш</a:t>
                      </a:r>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говорити</a:t>
                      </a:r>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навчися</a:t>
                      </a:r>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слухати</a:t>
                      </a:r>
                      <a:r>
                        <a:rPr lang="ru-RU" sz="1800" dirty="0">
                          <a:effectLst/>
                          <a:latin typeface="Calibri" panose="020F0502020204030204" pitchFamily="34" charset="0"/>
                          <a:cs typeface="Calibri" panose="020F0502020204030204" pitchFamily="34" charset="0"/>
                        </a:rPr>
                        <a:t>.</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c>
                  <a:txBody>
                    <a:bodyPr/>
                    <a:lstStyle/>
                    <a:p>
                      <a:r>
                        <a:rPr lang="en-US" sz="1800">
                          <a:effectLst/>
                          <a:latin typeface="Calibri" panose="020F0502020204030204" pitchFamily="34" charset="0"/>
                          <a:cs typeface="Calibri" panose="020F0502020204030204" pitchFamily="34" charset="0"/>
                        </a:rPr>
                        <a:t>Auscultare disce, nescis toqui.</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r>
              <a:tr h="784968">
                <a:tc>
                  <a:txBody>
                    <a:bodyPr/>
                    <a:lstStyle/>
                    <a:p>
                      <a:r>
                        <a:rPr lang="ru-RU" sz="1800" dirty="0">
                          <a:effectLst/>
                          <a:latin typeface="Calibri" panose="020F0502020204030204" pitchFamily="34" charset="0"/>
                          <a:cs typeface="Calibri" panose="020F0502020204030204" pitchFamily="34" charset="0"/>
                        </a:rPr>
                        <a:t>• Думай, </a:t>
                      </a:r>
                      <a:r>
                        <a:rPr lang="ru-RU" sz="1800" dirty="0" err="1">
                          <a:effectLst/>
                          <a:latin typeface="Calibri" panose="020F0502020204030204" pitchFamily="34" charset="0"/>
                          <a:cs typeface="Calibri" panose="020F0502020204030204" pitchFamily="34" charset="0"/>
                        </a:rPr>
                        <a:t>що</a:t>
                      </a:r>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кажеш</a:t>
                      </a:r>
                      <a:r>
                        <a:rPr lang="ru-RU" sz="1800" dirty="0">
                          <a:effectLst/>
                          <a:latin typeface="Calibri" panose="020F0502020204030204" pitchFamily="34" charset="0"/>
                          <a:cs typeface="Calibri" panose="020F0502020204030204" pitchFamily="34" charset="0"/>
                        </a:rPr>
                        <a:t>, коли й кому.</a:t>
                      </a:r>
                    </a:p>
                    <a:p>
                      <a:r>
                        <a:rPr lang="ru-RU" sz="1800" dirty="0">
                          <a:effectLst/>
                          <a:latin typeface="Calibri" panose="020F0502020204030204" pitchFamily="34" charset="0"/>
                          <a:cs typeface="Calibri" panose="020F0502020204030204" pitchFamily="34" charset="0"/>
                        </a:rPr>
                        <a:t>• Про </a:t>
                      </a:r>
                      <a:r>
                        <a:rPr lang="ru-RU" sz="1800" dirty="0" err="1">
                          <a:effectLst/>
                          <a:latin typeface="Calibri" panose="020F0502020204030204" pitchFamily="34" charset="0"/>
                          <a:cs typeface="Calibri" panose="020F0502020204030204" pitchFamily="34" charset="0"/>
                        </a:rPr>
                        <a:t>принципи</a:t>
                      </a:r>
                      <a:r>
                        <a:rPr lang="ru-RU" sz="1800" dirty="0">
                          <a:effectLst/>
                          <a:latin typeface="Calibri" panose="020F0502020204030204" pitchFamily="34" charset="0"/>
                          <a:cs typeface="Calibri" panose="020F0502020204030204" pitchFamily="34" charset="0"/>
                        </a:rPr>
                        <a:t> не </a:t>
                      </a:r>
                      <a:r>
                        <a:rPr lang="ru-RU" sz="1800" dirty="0" err="1">
                          <a:effectLst/>
                          <a:latin typeface="Calibri" panose="020F0502020204030204" pitchFamily="34" charset="0"/>
                          <a:cs typeface="Calibri" panose="020F0502020204030204" pitchFamily="34" charset="0"/>
                        </a:rPr>
                        <a:t>сперечаються</a:t>
                      </a:r>
                      <a:r>
                        <a:rPr lang="ru-RU" sz="1800" dirty="0">
                          <a:effectLst/>
                          <a:latin typeface="Calibri" panose="020F0502020204030204" pitchFamily="34" charset="0"/>
                          <a:cs typeface="Calibri" panose="020F0502020204030204" pitchFamily="34" charset="0"/>
                        </a:rPr>
                        <a:t>.</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c>
                  <a:txBody>
                    <a:bodyPr/>
                    <a:lstStyle/>
                    <a:p>
                      <a:r>
                        <a:rPr lang="fr-FR" sz="1800">
                          <a:effectLst/>
                          <a:latin typeface="Calibri" panose="020F0502020204030204" pitchFamily="34" charset="0"/>
                          <a:cs typeface="Calibri" panose="020F0502020204030204" pitchFamily="34" charset="0"/>
                        </a:rPr>
                        <a:t>Cave, quid dicas, quando et cui.</a:t>
                      </a:r>
                    </a:p>
                    <a:p>
                      <a:r>
                        <a:rPr lang="fr-FR" sz="1800">
                          <a:effectLst/>
                          <a:latin typeface="Calibri" panose="020F0502020204030204" pitchFamily="34" charset="0"/>
                          <a:cs typeface="Calibri" panose="020F0502020204030204" pitchFamily="34" charset="0"/>
                        </a:rPr>
                        <a:t>De principiis non est disputan- dum.</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r>
              <a:tr h="1133394">
                <a:tc>
                  <a:txBody>
                    <a:bodyPr/>
                    <a:lstStyle/>
                    <a:p>
                      <a:r>
                        <a:rPr lang="ru-RU" sz="1800" dirty="0">
                          <a:effectLst/>
                          <a:latin typeface="Calibri" panose="020F0502020204030204" pitchFamily="34" charset="0"/>
                          <a:cs typeface="Calibri" panose="020F0502020204030204" pitchFamily="34" charset="0"/>
                        </a:rPr>
                        <a:t>• Не кажи про те, </a:t>
                      </a:r>
                      <a:r>
                        <a:rPr lang="ru-RU" sz="1800" dirty="0" err="1">
                          <a:effectLst/>
                          <a:latin typeface="Calibri" panose="020F0502020204030204" pitchFamily="34" charset="0"/>
                          <a:cs typeface="Calibri" panose="020F0502020204030204" pitchFamily="34" charset="0"/>
                        </a:rPr>
                        <a:t>чого</a:t>
                      </a:r>
                      <a:r>
                        <a:rPr lang="ru-RU" sz="1800" dirty="0">
                          <a:effectLst/>
                          <a:latin typeface="Calibri" panose="020F0502020204030204" pitchFamily="34" charset="0"/>
                          <a:cs typeface="Calibri" panose="020F0502020204030204" pitchFamily="34" charset="0"/>
                        </a:rPr>
                        <a:t> не </a:t>
                      </a:r>
                      <a:r>
                        <a:rPr lang="ru-RU" sz="1800" dirty="0" err="1">
                          <a:effectLst/>
                          <a:latin typeface="Calibri" panose="020F0502020204030204" pitchFamily="34" charset="0"/>
                          <a:cs typeface="Calibri" panose="020F0502020204030204" pitchFamily="34" charset="0"/>
                        </a:rPr>
                        <a:t>знаєш</a:t>
                      </a:r>
                      <a:r>
                        <a:rPr lang="ru-RU" sz="1800" dirty="0">
                          <a:effectLst/>
                          <a:latin typeface="Calibri" panose="020F0502020204030204" pitchFamily="34" charset="0"/>
                          <a:cs typeface="Calibri" panose="020F0502020204030204" pitchFamily="34" charset="0"/>
                        </a:rPr>
                        <a:t>.</a:t>
                      </a:r>
                    </a:p>
                    <a:p>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Потрібно</a:t>
                      </a:r>
                      <a:r>
                        <a:rPr lang="ru-RU" sz="1800" dirty="0">
                          <a:effectLst/>
                          <a:latin typeface="Calibri" panose="020F0502020204030204" pitchFamily="34" charset="0"/>
                          <a:cs typeface="Calibri" panose="020F0502020204030204" pitchFamily="34" charset="0"/>
                        </a:rPr>
                        <a:t> </a:t>
                      </a:r>
                      <a:r>
                        <a:rPr lang="ru-RU" sz="1800" dirty="0" err="1">
                          <a:effectLst/>
                          <a:latin typeface="Calibri" panose="020F0502020204030204" pitchFamily="34" charset="0"/>
                          <a:cs typeface="Calibri" panose="020F0502020204030204" pitchFamily="34" charset="0"/>
                        </a:rPr>
                        <a:t>вислухати</a:t>
                      </a:r>
                      <a:r>
                        <a:rPr lang="ru-RU" sz="1800" dirty="0">
                          <a:effectLst/>
                          <a:latin typeface="Calibri" panose="020F0502020204030204" pitchFamily="34" charset="0"/>
                          <a:cs typeface="Calibri" panose="020F0502020204030204" pitchFamily="34" charset="0"/>
                        </a:rPr>
                        <a:t> й </a:t>
                      </a:r>
                      <a:r>
                        <a:rPr lang="ru-RU" sz="1800" dirty="0" err="1">
                          <a:effectLst/>
                          <a:latin typeface="Calibri" panose="020F0502020204030204" pitchFamily="34" charset="0"/>
                          <a:cs typeface="Calibri" panose="020F0502020204030204" pitchFamily="34" charset="0"/>
                        </a:rPr>
                        <a:t>іншу</a:t>
                      </a:r>
                      <a:r>
                        <a:rPr lang="ru-RU" sz="1800" dirty="0">
                          <a:effectLst/>
                          <a:latin typeface="Calibri" panose="020F0502020204030204" pitchFamily="34" charset="0"/>
                          <a:cs typeface="Calibri" panose="020F0502020204030204" pitchFamily="34" charset="0"/>
                        </a:rPr>
                        <a:t> сторону в </a:t>
                      </a:r>
                      <a:r>
                        <a:rPr lang="ru-RU" sz="1800" dirty="0" err="1">
                          <a:effectLst/>
                          <a:latin typeface="Calibri" panose="020F0502020204030204" pitchFamily="34" charset="0"/>
                          <a:cs typeface="Calibri" panose="020F0502020204030204" pitchFamily="34" charset="0"/>
                        </a:rPr>
                        <a:t>суперечці</a:t>
                      </a:r>
                      <a:r>
                        <a:rPr lang="ru-RU" sz="1800" dirty="0">
                          <a:effectLst/>
                          <a:latin typeface="Calibri" panose="020F0502020204030204" pitchFamily="34" charset="0"/>
                          <a:cs typeface="Calibri" panose="020F0502020204030204" pitchFamily="34" charset="0"/>
                        </a:rPr>
                        <a:t>.</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c>
                  <a:txBody>
                    <a:bodyPr/>
                    <a:lstStyle/>
                    <a:p>
                      <a:r>
                        <a:rPr lang="pt-BR" sz="1800" dirty="0">
                          <a:effectLst/>
                          <a:latin typeface="Calibri" panose="020F0502020204030204" pitchFamily="34" charset="0"/>
                          <a:cs typeface="Calibri" panose="020F0502020204030204" pitchFamily="34" charset="0"/>
                        </a:rPr>
                        <a:t>Neс sutor ultra crepidam. Audiatur et altera dars.</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r>
              <a:tr h="436542">
                <a:tc>
                  <a:txBody>
                    <a:bodyPr/>
                    <a:lstStyle/>
                    <a:p>
                      <a:r>
                        <a:rPr lang="uk-UA" sz="1800">
                          <a:effectLst/>
                          <a:latin typeface="Calibri" panose="020F0502020204030204" pitchFamily="34" charset="0"/>
                          <a:cs typeface="Calibri" panose="020F0502020204030204" pitchFamily="34" charset="0"/>
                        </a:rPr>
                        <a:t>• Де згода, там перемога.</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c>
                  <a:txBody>
                    <a:bodyPr/>
                    <a:lstStyle/>
                    <a:p>
                      <a:r>
                        <a:rPr lang="en-US" sz="1800" dirty="0" err="1">
                          <a:effectLst/>
                          <a:latin typeface="Calibri" panose="020F0502020204030204" pitchFamily="34" charset="0"/>
                          <a:cs typeface="Calibri" panose="020F0502020204030204" pitchFamily="34" charset="0"/>
                        </a:rPr>
                        <a:t>Ubi</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concordia</a:t>
                      </a:r>
                      <a:r>
                        <a:rPr lang="en-US" sz="1800" dirty="0">
                          <a:effectLst/>
                          <a:latin typeface="Calibri" panose="020F0502020204030204" pitchFamily="34" charset="0"/>
                          <a:cs typeface="Calibri" panose="020F0502020204030204" pitchFamily="34" charset="0"/>
                        </a:rPr>
                        <a:t> - </a:t>
                      </a:r>
                      <a:r>
                        <a:rPr lang="en-US" sz="1800" dirty="0" err="1">
                          <a:effectLst/>
                          <a:latin typeface="Calibri" panose="020F0502020204030204" pitchFamily="34" charset="0"/>
                          <a:cs typeface="Calibri" panose="020F0502020204030204" pitchFamily="34" charset="0"/>
                        </a:rPr>
                        <a:t>ibi</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victoria</a:t>
                      </a:r>
                      <a:r>
                        <a:rPr lang="en-US" sz="1800" dirty="0">
                          <a:effectLst/>
                          <a:latin typeface="Calibri" panose="020F0502020204030204" pitchFamily="34" charset="0"/>
                          <a:cs typeface="Calibri" panose="020F0502020204030204" pitchFamily="34" charset="0"/>
                        </a:rPr>
                        <a:t>.</a:t>
                      </a:r>
                    </a:p>
                  </a:txBody>
                  <a:tcPr marL="34687" marR="34687" marT="34687" marB="34687">
                    <a:lnL w="9525" cap="flat" cmpd="sng" algn="ctr">
                      <a:solidFill>
                        <a:srgbClr val="FF9900"/>
                      </a:solidFill>
                      <a:prstDash val="solid"/>
                      <a:round/>
                      <a:headEnd type="none" w="med" len="med"/>
                      <a:tailEnd type="none" w="med" len="med"/>
                    </a:lnL>
                    <a:lnR w="9525" cap="flat" cmpd="sng" algn="ctr">
                      <a:solidFill>
                        <a:srgbClr val="FF9900"/>
                      </a:solidFill>
                      <a:prstDash val="solid"/>
                      <a:round/>
                      <a:headEnd type="none" w="med" len="med"/>
                      <a:tailEnd type="none" w="med" len="med"/>
                    </a:lnR>
                    <a:lnT w="9525" cap="flat" cmpd="sng" algn="ctr">
                      <a:solidFill>
                        <a:srgbClr val="FF9900"/>
                      </a:solidFill>
                      <a:prstDash val="solid"/>
                      <a:round/>
                      <a:headEnd type="none" w="med" len="med"/>
                      <a:tailEnd type="none" w="med" len="med"/>
                    </a:lnT>
                    <a:lnB w="9525" cap="flat" cmpd="sng" algn="ctr">
                      <a:solidFill>
                        <a:srgbClr val="FF9900"/>
                      </a:solidFill>
                      <a:prstDash val="solid"/>
                      <a:round/>
                      <a:headEnd type="none" w="med" len="med"/>
                      <a:tailEnd type="none" w="med" len="med"/>
                    </a:lnB>
                    <a:solidFill>
                      <a:srgbClr val="FFFFFF"/>
                    </a:solidFill>
                  </a:tcPr>
                </a:tc>
              </a:tr>
            </a:tbl>
          </a:graphicData>
        </a:graphic>
      </p:graphicFrame>
      <p:sp>
        <p:nvSpPr>
          <p:cNvPr id="3" name="Rectangle 1"/>
          <p:cNvSpPr>
            <a:spLocks noChangeArrowheads="1"/>
          </p:cNvSpPr>
          <p:nvPr/>
        </p:nvSpPr>
        <p:spPr bwMode="auto">
          <a:xfrm>
            <a:off x="971600" y="1568569"/>
            <a:ext cx="81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uk-UA" altLang="uk-UA" sz="2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Прочитайте поради давніх римлян. </a:t>
            </a:r>
          </a:p>
          <a:p>
            <a:pPr marR="0" lvl="0" algn="just" defTabSz="914400" rtl="0" eaLnBrk="1" fontAlgn="base" latinLnBrk="0" hangingPunct="1">
              <a:lnSpc>
                <a:spcPct val="100000"/>
              </a:lnSpc>
              <a:spcBef>
                <a:spcPct val="0"/>
              </a:spcBef>
              <a:spcAft>
                <a:spcPct val="0"/>
              </a:spcAft>
              <a:buClrTx/>
              <a:buSzTx/>
              <a:tabLst/>
            </a:pPr>
            <a:r>
              <a:rPr kumimoji="0" lang="uk-UA" altLang="uk-UA" sz="2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Поясніть, як ви розумієте ці висловлення.</a:t>
            </a:r>
            <a:endParaRPr kumimoji="0" lang="uk-UA" altLang="uk-UA"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54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9"/>
            <a:ext cx="7704856" cy="4031873"/>
          </a:xfrm>
          <a:prstGeom prst="rect">
            <a:avLst/>
          </a:prstGeom>
        </p:spPr>
        <p:txBody>
          <a:bodyPr wrap="square">
            <a:spAutoFit/>
          </a:bodyPr>
          <a:lstStyle/>
          <a:p>
            <a:pPr algn="just"/>
            <a:r>
              <a:rPr lang="ru-RU" sz="2000" b="1" dirty="0" smtClean="0">
                <a:solidFill>
                  <a:srgbClr val="000000"/>
                </a:solidFill>
                <a:latin typeface="Roboto"/>
              </a:rPr>
              <a:t>2. Прочитайте </a:t>
            </a:r>
            <a:r>
              <a:rPr lang="ru-RU" sz="2000" b="1" dirty="0" err="1">
                <a:solidFill>
                  <a:srgbClr val="000000"/>
                </a:solidFill>
                <a:latin typeface="Roboto"/>
              </a:rPr>
              <a:t>запитання</a:t>
            </a:r>
            <a:r>
              <a:rPr lang="ru-RU" sz="2000" b="1" dirty="0">
                <a:solidFill>
                  <a:srgbClr val="000000"/>
                </a:solidFill>
                <a:latin typeface="Roboto"/>
              </a:rPr>
              <a:t>. </a:t>
            </a:r>
            <a:r>
              <a:rPr lang="ru-RU" sz="2000" b="1" dirty="0" err="1">
                <a:solidFill>
                  <a:srgbClr val="000000"/>
                </a:solidFill>
                <a:latin typeface="Roboto"/>
              </a:rPr>
              <a:t>Чи</a:t>
            </a:r>
            <a:r>
              <a:rPr lang="ru-RU" sz="2000" b="1" dirty="0">
                <a:solidFill>
                  <a:srgbClr val="000000"/>
                </a:solidFill>
                <a:latin typeface="Roboto"/>
              </a:rPr>
              <a:t> </a:t>
            </a:r>
            <a:r>
              <a:rPr lang="ru-RU" sz="2000" b="1" dirty="0" err="1">
                <a:solidFill>
                  <a:srgbClr val="000000"/>
                </a:solidFill>
                <a:latin typeface="Roboto"/>
              </a:rPr>
              <a:t>можуть</a:t>
            </a:r>
            <a:r>
              <a:rPr lang="ru-RU" sz="2000" b="1" dirty="0">
                <a:solidFill>
                  <a:srgbClr val="000000"/>
                </a:solidFill>
                <a:latin typeface="Roboto"/>
              </a:rPr>
              <a:t> вони бути предметом </a:t>
            </a:r>
            <a:r>
              <a:rPr lang="ru-RU" sz="2000" b="1" dirty="0" err="1">
                <a:solidFill>
                  <a:srgbClr val="000000"/>
                </a:solidFill>
                <a:latin typeface="Roboto"/>
              </a:rPr>
              <a:t>суперечки</a:t>
            </a:r>
            <a:r>
              <a:rPr lang="ru-RU" sz="2000" b="1" dirty="0">
                <a:solidFill>
                  <a:srgbClr val="000000"/>
                </a:solidFill>
                <a:latin typeface="Roboto"/>
              </a:rPr>
              <a:t>? </a:t>
            </a:r>
            <a:r>
              <a:rPr lang="ru-RU" sz="2000" b="1" dirty="0" err="1">
                <a:solidFill>
                  <a:srgbClr val="000000"/>
                </a:solidFill>
                <a:latin typeface="Roboto"/>
              </a:rPr>
              <a:t>Якщо</a:t>
            </a:r>
            <a:r>
              <a:rPr lang="ru-RU" sz="2000" b="1" dirty="0">
                <a:solidFill>
                  <a:srgbClr val="000000"/>
                </a:solidFill>
                <a:latin typeface="Roboto"/>
              </a:rPr>
              <a:t> так, то за </a:t>
            </a:r>
            <a:r>
              <a:rPr lang="ru-RU" sz="2000" b="1" dirty="0" err="1">
                <a:solidFill>
                  <a:srgbClr val="000000"/>
                </a:solidFill>
                <a:latin typeface="Roboto"/>
              </a:rPr>
              <a:t>якої</a:t>
            </a:r>
            <a:r>
              <a:rPr lang="ru-RU" sz="2000" b="1" dirty="0">
                <a:solidFill>
                  <a:srgbClr val="000000"/>
                </a:solidFill>
                <a:latin typeface="Roboto"/>
              </a:rPr>
              <a:t> </a:t>
            </a:r>
            <a:r>
              <a:rPr lang="ru-RU" sz="2000" b="1" dirty="0" err="1">
                <a:solidFill>
                  <a:srgbClr val="000000"/>
                </a:solidFill>
                <a:latin typeface="Roboto"/>
              </a:rPr>
              <a:t>умови</a:t>
            </a:r>
            <a:r>
              <a:rPr lang="ru-RU" sz="2000" b="1" dirty="0">
                <a:solidFill>
                  <a:srgbClr val="000000"/>
                </a:solidFill>
                <a:latin typeface="Roboto"/>
              </a:rPr>
              <a:t>?</a:t>
            </a:r>
          </a:p>
          <a:p>
            <a:pPr marL="342900" indent="-342900" algn="just">
              <a:buAutoNum type="arabicPeriod"/>
            </a:pPr>
            <a:r>
              <a:rPr lang="ru-RU" sz="2400" dirty="0" smtClean="0">
                <a:solidFill>
                  <a:srgbClr val="000000"/>
                </a:solidFill>
                <a:latin typeface="Calibri" panose="020F0502020204030204" pitchFamily="34" charset="0"/>
                <a:cs typeface="Calibri" panose="020F0502020204030204" pitchFamily="34" charset="0"/>
              </a:rPr>
              <a:t>У </a:t>
            </a:r>
            <a:r>
              <a:rPr lang="ru-RU" sz="2400" dirty="0" err="1">
                <a:solidFill>
                  <a:srgbClr val="000000"/>
                </a:solidFill>
                <a:latin typeface="Calibri" panose="020F0502020204030204" pitchFamily="34" charset="0"/>
                <a:cs typeface="Calibri" panose="020F0502020204030204" pitchFamily="34" charset="0"/>
              </a:rPr>
              <a:t>чому</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полягає</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сенс</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життя</a:t>
            </a:r>
            <a:r>
              <a:rPr lang="ru-RU" sz="2400" dirty="0">
                <a:solidFill>
                  <a:srgbClr val="000000"/>
                </a:solidFill>
                <a:latin typeface="Calibri" panose="020F0502020204030204" pitchFamily="34" charset="0"/>
                <a:cs typeface="Calibri" panose="020F0502020204030204" pitchFamily="34" charset="0"/>
              </a:rPr>
              <a:t>? </a:t>
            </a:r>
            <a:endParaRPr lang="ru-RU" sz="2400" dirty="0" smtClean="0">
              <a:solidFill>
                <a:srgbClr val="000000"/>
              </a:solidFill>
              <a:latin typeface="Calibri" panose="020F0502020204030204" pitchFamily="34" charset="0"/>
              <a:cs typeface="Calibri" panose="020F0502020204030204" pitchFamily="34" charset="0"/>
            </a:endParaRPr>
          </a:p>
          <a:p>
            <a:pPr marL="342900" indent="-342900" algn="just">
              <a:buAutoNum type="arabicPeriod"/>
            </a:pPr>
            <a:r>
              <a:rPr lang="ru-RU" sz="2400" dirty="0" smtClean="0">
                <a:solidFill>
                  <a:srgbClr val="000000"/>
                </a:solidFill>
                <a:latin typeface="Calibri" panose="020F0502020204030204" pitchFamily="34" charset="0"/>
                <a:cs typeface="Calibri" panose="020F0502020204030204" pitchFamily="34" charset="0"/>
              </a:rPr>
              <a:t> </a:t>
            </a:r>
            <a:r>
              <a:rPr lang="ru-RU" sz="2400" dirty="0">
                <a:solidFill>
                  <a:srgbClr val="000000"/>
                </a:solidFill>
                <a:latin typeface="Calibri" panose="020F0502020204030204" pitchFamily="34" charset="0"/>
                <a:cs typeface="Calibri" panose="020F0502020204030204" pitchFamily="34" charset="0"/>
              </a:rPr>
              <a:t>Як </a:t>
            </a:r>
            <a:r>
              <a:rPr lang="ru-RU" sz="2400" dirty="0" err="1">
                <a:solidFill>
                  <a:srgbClr val="000000"/>
                </a:solidFill>
                <a:latin typeface="Calibri" panose="020F0502020204030204" pitchFamily="34" charset="0"/>
                <a:cs typeface="Calibri" panose="020F0502020204030204" pitchFamily="34" charset="0"/>
              </a:rPr>
              <a:t>найшвидше</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вийти</a:t>
            </a:r>
            <a:r>
              <a:rPr lang="ru-RU" sz="2400" dirty="0">
                <a:solidFill>
                  <a:srgbClr val="000000"/>
                </a:solidFill>
                <a:latin typeface="Calibri" panose="020F0502020204030204" pitchFamily="34" charset="0"/>
                <a:cs typeface="Calibri" panose="020F0502020204030204" pitchFamily="34" charset="0"/>
              </a:rPr>
              <a:t> на шлях </a:t>
            </a:r>
            <a:r>
              <a:rPr lang="ru-RU" sz="2400" dirty="0" err="1">
                <a:solidFill>
                  <a:srgbClr val="000000"/>
                </a:solidFill>
                <a:latin typeface="Calibri" panose="020F0502020204030204" pitchFamily="34" charset="0"/>
                <a:cs typeface="Calibri" panose="020F0502020204030204" pitchFamily="34" charset="0"/>
              </a:rPr>
              <a:t>суспільного</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прогресу</a:t>
            </a:r>
            <a:r>
              <a:rPr lang="ru-RU" sz="2400" dirty="0">
                <a:solidFill>
                  <a:srgbClr val="000000"/>
                </a:solidFill>
                <a:latin typeface="Calibri" panose="020F0502020204030204" pitchFamily="34" charset="0"/>
                <a:cs typeface="Calibri" panose="020F0502020204030204" pitchFamily="34" charset="0"/>
              </a:rPr>
              <a:t>? </a:t>
            </a:r>
            <a:endParaRPr lang="ru-RU" sz="2400" dirty="0" smtClean="0">
              <a:solidFill>
                <a:srgbClr val="000000"/>
              </a:solidFill>
              <a:latin typeface="Calibri" panose="020F0502020204030204" pitchFamily="34" charset="0"/>
              <a:cs typeface="Calibri" panose="020F0502020204030204" pitchFamily="34" charset="0"/>
            </a:endParaRPr>
          </a:p>
          <a:p>
            <a:pPr marL="342900" indent="-342900" algn="just">
              <a:buAutoNum type="arabicPeriod"/>
            </a:pPr>
            <a:r>
              <a:rPr lang="ru-RU" sz="2400" dirty="0" smtClean="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Від</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чого</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залежить</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розвиток</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обдарованості</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дитини</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від</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генетичних</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здібностей</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чи</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від</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впливу</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зовнішніх</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факторів</a:t>
            </a:r>
            <a:r>
              <a:rPr lang="ru-RU" sz="2400" dirty="0">
                <a:solidFill>
                  <a:srgbClr val="000000"/>
                </a:solidFill>
                <a:latin typeface="Calibri" panose="020F0502020204030204" pitchFamily="34" charset="0"/>
                <a:cs typeface="Calibri" panose="020F0502020204030204" pitchFamily="34" charset="0"/>
              </a:rPr>
              <a:t>? </a:t>
            </a:r>
            <a:endParaRPr lang="ru-RU" sz="2400" dirty="0" smtClean="0">
              <a:solidFill>
                <a:srgbClr val="000000"/>
              </a:solidFill>
              <a:latin typeface="Calibri" panose="020F0502020204030204" pitchFamily="34" charset="0"/>
              <a:cs typeface="Calibri" panose="020F0502020204030204" pitchFamily="34" charset="0"/>
            </a:endParaRPr>
          </a:p>
          <a:p>
            <a:pPr marL="342900" indent="-342900" algn="just">
              <a:buAutoNum type="arabicPeriod"/>
            </a:pPr>
            <a:r>
              <a:rPr lang="ru-RU" sz="2400" dirty="0" smtClean="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Що</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важливіше</a:t>
            </a:r>
            <a:r>
              <a:rPr lang="ru-RU" sz="2400" dirty="0">
                <a:solidFill>
                  <a:srgbClr val="000000"/>
                </a:solidFill>
                <a:latin typeface="Calibri" panose="020F0502020204030204" pitchFamily="34" charset="0"/>
                <a:cs typeface="Calibri" panose="020F0502020204030204" pitchFamily="34" charset="0"/>
              </a:rPr>
              <a:t>: ким бути </a:t>
            </a:r>
            <a:r>
              <a:rPr lang="ru-RU" sz="2400" dirty="0" err="1">
                <a:solidFill>
                  <a:srgbClr val="000000"/>
                </a:solidFill>
                <a:latin typeface="Calibri" panose="020F0502020204030204" pitchFamily="34" charset="0"/>
                <a:cs typeface="Calibri" panose="020F0502020204030204" pitchFamily="34" charset="0"/>
              </a:rPr>
              <a:t>чи</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яким</a:t>
            </a:r>
            <a:r>
              <a:rPr lang="ru-RU" sz="2400" dirty="0">
                <a:solidFill>
                  <a:srgbClr val="000000"/>
                </a:solidFill>
                <a:latin typeface="Calibri" panose="020F0502020204030204" pitchFamily="34" charset="0"/>
                <a:cs typeface="Calibri" panose="020F0502020204030204" pitchFamily="34" charset="0"/>
              </a:rPr>
              <a:t> бути? </a:t>
            </a:r>
            <a:endParaRPr lang="ru-RU" sz="2400" dirty="0" smtClean="0">
              <a:solidFill>
                <a:srgbClr val="000000"/>
              </a:solidFill>
              <a:latin typeface="Calibri" panose="020F0502020204030204" pitchFamily="34" charset="0"/>
              <a:cs typeface="Calibri" panose="020F0502020204030204" pitchFamily="34" charset="0"/>
            </a:endParaRPr>
          </a:p>
          <a:p>
            <a:pPr marL="342900" indent="-342900" algn="just">
              <a:buAutoNum type="arabicPeriod"/>
            </a:pPr>
            <a:r>
              <a:rPr lang="ru-RU" sz="2400" dirty="0" smtClean="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Що</a:t>
            </a:r>
            <a:r>
              <a:rPr lang="ru-RU" sz="2400" dirty="0">
                <a:solidFill>
                  <a:srgbClr val="000000"/>
                </a:solidFill>
                <a:latin typeface="Calibri" panose="020F0502020204030204" pitchFamily="34" charset="0"/>
                <a:cs typeface="Calibri" panose="020F0502020204030204" pitchFamily="34" charset="0"/>
              </a:rPr>
              <a:t> є </a:t>
            </a:r>
            <a:r>
              <a:rPr lang="ru-RU" sz="2400" dirty="0" err="1">
                <a:solidFill>
                  <a:srgbClr val="000000"/>
                </a:solidFill>
                <a:latin typeface="Calibri" panose="020F0502020204030204" pitchFamily="34" charset="0"/>
                <a:cs typeface="Calibri" panose="020F0502020204030204" pitchFamily="34" charset="0"/>
              </a:rPr>
              <a:t>визначальним</a:t>
            </a:r>
            <a:r>
              <a:rPr lang="ru-RU" sz="2400" dirty="0">
                <a:solidFill>
                  <a:srgbClr val="000000"/>
                </a:solidFill>
                <a:latin typeface="Calibri" panose="020F0502020204030204" pitchFamily="34" charset="0"/>
                <a:cs typeface="Calibri" panose="020F0502020204030204" pitchFamily="34" charset="0"/>
              </a:rPr>
              <a:t> у </a:t>
            </a:r>
            <a:r>
              <a:rPr lang="ru-RU" sz="2400" dirty="0" err="1">
                <a:solidFill>
                  <a:srgbClr val="000000"/>
                </a:solidFill>
                <a:latin typeface="Calibri" panose="020F0502020204030204" pitchFamily="34" charset="0"/>
                <a:cs typeface="Calibri" panose="020F0502020204030204" pitchFamily="34" charset="0"/>
              </a:rPr>
              <a:t>становленні</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особистості</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походження</a:t>
            </a:r>
            <a:r>
              <a:rPr lang="ru-RU" sz="2400" dirty="0">
                <a:solidFill>
                  <a:srgbClr val="000000"/>
                </a:solidFill>
                <a:latin typeface="Calibri" panose="020F0502020204030204" pitchFamily="34" charset="0"/>
                <a:cs typeface="Calibri" panose="020F0502020204030204" pitchFamily="34" charset="0"/>
              </a:rPr>
              <a:t> й </a:t>
            </a:r>
            <a:r>
              <a:rPr lang="ru-RU" sz="2400" dirty="0" err="1">
                <a:solidFill>
                  <a:srgbClr val="000000"/>
                </a:solidFill>
                <a:latin typeface="Calibri" panose="020F0502020204030204" pitchFamily="34" charset="0"/>
                <a:cs typeface="Calibri" panose="020F0502020204030204" pitchFamily="34" charset="0"/>
              </a:rPr>
              <a:t>родинне</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виховання</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чи</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зусилля</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самої</a:t>
            </a:r>
            <a:r>
              <a:rPr lang="ru-RU" sz="2400" dirty="0">
                <a:solidFill>
                  <a:srgbClr val="000000"/>
                </a:solidFill>
                <a:latin typeface="Calibri" panose="020F0502020204030204" pitchFamily="34" charset="0"/>
                <a:cs typeface="Calibri" panose="020F0502020204030204" pitchFamily="34" charset="0"/>
              </a:rPr>
              <a:t> </a:t>
            </a:r>
            <a:r>
              <a:rPr lang="ru-RU" sz="2400" dirty="0" err="1">
                <a:solidFill>
                  <a:srgbClr val="000000"/>
                </a:solidFill>
                <a:latin typeface="Calibri" panose="020F0502020204030204" pitchFamily="34" charset="0"/>
                <a:cs typeface="Calibri" panose="020F0502020204030204" pitchFamily="34" charset="0"/>
              </a:rPr>
              <a:t>людини</a:t>
            </a:r>
            <a:r>
              <a:rPr lang="ru-RU" sz="2400" dirty="0">
                <a:solidFill>
                  <a:srgbClr val="000000"/>
                </a:solidFill>
                <a:latin typeface="Calibri" panose="020F0502020204030204" pitchFamily="34" charset="0"/>
                <a:cs typeface="Calibri" panose="020F0502020204030204" pitchFamily="34" charset="0"/>
              </a:rPr>
              <a:t>?</a:t>
            </a:r>
            <a:endParaRPr lang="ru-RU" sz="2400" b="0" i="0" dirty="0">
              <a:solidFill>
                <a:srgbClr val="000000"/>
              </a:solidFill>
              <a:effectLst/>
              <a:latin typeface="Calibri" panose="020F0502020204030204" pitchFamily="34" charset="0"/>
              <a:cs typeface="Calibri" panose="020F0502020204030204" pitchFamily="34" charset="0"/>
            </a:endParaRPr>
          </a:p>
        </p:txBody>
      </p:sp>
      <p:sp>
        <p:nvSpPr>
          <p:cNvPr id="3" name="Прямоугольник 2"/>
          <p:cNvSpPr/>
          <p:nvPr/>
        </p:nvSpPr>
        <p:spPr>
          <a:xfrm>
            <a:off x="1475656" y="2413338"/>
            <a:ext cx="6624736" cy="3877985"/>
          </a:xfrm>
          <a:prstGeom prst="rect">
            <a:avLst/>
          </a:prstGeom>
        </p:spPr>
        <p:txBody>
          <a:bodyPr wrap="square">
            <a:spAutoFit/>
          </a:bodyPr>
          <a:lstStyle/>
          <a:p>
            <a:pPr algn="just"/>
            <a:endParaRPr lang="uk-UA" dirty="0" smtClean="0">
              <a:solidFill>
                <a:srgbClr val="000000"/>
              </a:solidFill>
              <a:latin typeface="Roboto"/>
            </a:endParaRPr>
          </a:p>
          <a:p>
            <a:pPr algn="just"/>
            <a:endParaRPr lang="uk-UA" dirty="0">
              <a:solidFill>
                <a:srgbClr val="000000"/>
              </a:solidFill>
              <a:latin typeface="Roboto"/>
            </a:endParaRPr>
          </a:p>
          <a:p>
            <a:pPr algn="just"/>
            <a:endParaRPr lang="uk-UA" dirty="0" smtClean="0">
              <a:solidFill>
                <a:srgbClr val="000000"/>
              </a:solidFill>
              <a:latin typeface="Roboto"/>
            </a:endParaRPr>
          </a:p>
          <a:p>
            <a:pPr algn="just"/>
            <a:endParaRPr lang="uk-UA" dirty="0">
              <a:solidFill>
                <a:srgbClr val="000000"/>
              </a:solidFill>
              <a:latin typeface="Roboto"/>
            </a:endParaRPr>
          </a:p>
          <a:p>
            <a:pPr algn="just"/>
            <a:endParaRPr lang="uk-UA" dirty="0" smtClean="0">
              <a:solidFill>
                <a:srgbClr val="000000"/>
              </a:solidFill>
              <a:latin typeface="Roboto"/>
            </a:endParaRPr>
          </a:p>
          <a:p>
            <a:pPr algn="just"/>
            <a:endParaRPr lang="uk-UA" dirty="0">
              <a:solidFill>
                <a:srgbClr val="000000"/>
              </a:solidFill>
              <a:latin typeface="Roboto"/>
            </a:endParaRPr>
          </a:p>
          <a:p>
            <a:pPr algn="just"/>
            <a:endParaRPr lang="uk-UA" dirty="0" smtClean="0">
              <a:solidFill>
                <a:srgbClr val="000000"/>
              </a:solidFill>
              <a:latin typeface="Roboto"/>
            </a:endParaRPr>
          </a:p>
          <a:p>
            <a:pPr algn="just"/>
            <a:r>
              <a:rPr lang="uk-UA" sz="2000" b="1" dirty="0" smtClean="0">
                <a:solidFill>
                  <a:srgbClr val="000000"/>
                </a:solidFill>
                <a:latin typeface="Roboto"/>
              </a:rPr>
              <a:t>Попрацюйте </a:t>
            </a:r>
            <a:r>
              <a:rPr lang="uk-UA" sz="2000" b="1" dirty="0">
                <a:solidFill>
                  <a:srgbClr val="000000"/>
                </a:solidFill>
                <a:latin typeface="Roboto"/>
              </a:rPr>
              <a:t>в парах</a:t>
            </a:r>
          </a:p>
          <a:p>
            <a:pPr algn="just"/>
            <a:r>
              <a:rPr lang="uk-UA" sz="2000" dirty="0" smtClean="0">
                <a:solidFill>
                  <a:srgbClr val="000000"/>
                </a:solidFill>
                <a:latin typeface="Roboto"/>
              </a:rPr>
              <a:t>Виберіть </a:t>
            </a:r>
            <a:r>
              <a:rPr lang="uk-UA" sz="2000" dirty="0">
                <a:solidFill>
                  <a:srgbClr val="000000"/>
                </a:solidFill>
                <a:latin typeface="Roboto"/>
              </a:rPr>
              <a:t>з попередньої вправи одне запитання. Сформулюйте за ним дві протилежні позиції. Розподіліть між собою ці позиції та аргументуйте їх. Спробуйте знайти компромісний варіант відповіді на обране запитання.</a:t>
            </a:r>
            <a:endParaRPr lang="uk-UA" sz="2000" b="0" i="0" dirty="0">
              <a:solidFill>
                <a:srgbClr val="000000"/>
              </a:solidFill>
              <a:effectLst/>
              <a:latin typeface="Roboto"/>
            </a:endParaRPr>
          </a:p>
        </p:txBody>
      </p:sp>
    </p:spTree>
    <p:extLst>
      <p:ext uri="{BB962C8B-B14F-4D97-AF65-F5344CB8AC3E}">
        <p14:creationId xmlns:p14="http://schemas.microsoft.com/office/powerpoint/2010/main" val="46618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27784" y="-747911"/>
            <a:ext cx="6408711" cy="69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altLang="uk-UA" sz="1500" dirty="0">
              <a:solidFill>
                <a:srgbClr val="000000"/>
              </a:solidFill>
              <a:latin typeface="Roboto"/>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uk-UA" sz="1500" b="0" i="0" u="none" strike="noStrike" cap="none" normalizeH="0" baseline="0" dirty="0" smtClean="0">
              <a:ln>
                <a:noFill/>
              </a:ln>
              <a:solidFill>
                <a:srgbClr val="000000"/>
              </a:solidFill>
              <a:effectLst/>
              <a:latin typeface="Roboto"/>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rgbClr val="000000"/>
                </a:solidFill>
                <a:effectLst/>
                <a:latin typeface="+mn-lt"/>
                <a:cs typeface="Arial" pitchFamily="34" charset="0"/>
              </a:rPr>
              <a:t>3. Прочитайте лист у газету. Наскільки описана ситуація є актуальною?</a:t>
            </a:r>
            <a:endParaRPr kumimoji="0" lang="uk-UA" altLang="uk-UA" sz="20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500" b="1" i="0" u="none" strike="noStrike" cap="none" normalizeH="0" baseline="0" dirty="0" smtClean="0">
                <a:ln>
                  <a:noFill/>
                </a:ln>
                <a:solidFill>
                  <a:srgbClr val="000000"/>
                </a:solidFill>
                <a:effectLst/>
                <a:latin typeface="Roboto"/>
                <a:cs typeface="Arial" pitchFamily="34" charset="0"/>
              </a:rPr>
              <a:t>ОНУК</a:t>
            </a:r>
            <a:endParaRPr kumimoji="0" lang="uk-UA" altLang="uk-UA" sz="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Моєму онукові 15 років. У нього є мама, тато, бабуся й дідусь. Так приємно писати ці слова саме так, а не як він нас називає — дідок і бабка.</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Навіть не можу згадати, на якому етапі ми його «втратили». Спочатку почав різати слух тон, яким розмовляв наш хлопчик. Жодні зауваження, повчання не давали результатів.</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Здавалося, що він просто отримує насолоду, спостерігаючи за тим, як ми бурхливо й емоційно реагуємо на його відповіді. Він уміло й жорстоко кривдив нас словами, випробовував наше терпіння аж до нашої агресії. Коли ми починали кричати й пояснювати, що, крім нас, ще є люди, з якими йому доведеться спілкуватися, і що не всі його приймуть таким, за якого він себе видає, він твердив, що йому байдуже.</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Потім батьки купили йому планшет. Із цього все й почалося. Хлопець повністю поринув у віртуальне життя. Коли він сідає за комп’ютерні ігри, це зовсім інша людина.</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  </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І найдивніше, що він запрошує мене, аби я зрозуміла, чому в Інтернеті йому цікавіше, ніж у реальності.</a:t>
            </a:r>
            <a:endParaRPr kumimoji="0" lang="uk-UA" alt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smtClean="0">
                <a:ln>
                  <a:noFill/>
                </a:ln>
                <a:solidFill>
                  <a:srgbClr val="000000"/>
                </a:solidFill>
                <a:effectLst/>
                <a:latin typeface="Roboto"/>
                <a:cs typeface="Arial" pitchFamily="34" charset="0"/>
              </a:rPr>
              <a:t>А мені шкода змарнованого часу. Онук міг би прочитати цікаву книжку, побувати в театрі, прогулятися Печерськом, захоплюючись подихом старовини. У цьому наші погляди не збігаються. Як до нього підійти? Чим захопити? Яким способом? (З газети «Голос України»).</a:t>
            </a:r>
            <a:endParaRPr kumimoji="0" lang="uk-UA" altLang="uk-UA" sz="10400" b="0" i="0" u="none" strike="noStrike" cap="none" normalizeH="0" baseline="0" dirty="0" smtClean="0">
              <a:ln>
                <a:noFill/>
              </a:ln>
              <a:solidFill>
                <a:srgbClr val="000000"/>
              </a:solidFill>
              <a:effectLst/>
              <a:latin typeface="Roboto"/>
              <a:cs typeface="Arial" pitchFamily="34" charset="0"/>
            </a:endParaRPr>
          </a:p>
        </p:txBody>
      </p:sp>
      <p:pic>
        <p:nvPicPr>
          <p:cNvPr id="2050" name="Picture 2" descr="https://subject.com.ua/textbook/mova/10klas_7/10klas_7.files/image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9" y="7818"/>
            <a:ext cx="25717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07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
            <a:ext cx="8100392" cy="2585323"/>
          </a:xfrm>
          <a:prstGeom prst="rect">
            <a:avLst/>
          </a:prstGeom>
        </p:spPr>
        <p:txBody>
          <a:bodyPr wrap="square">
            <a:spAutoFit/>
          </a:bodyPr>
          <a:lstStyle/>
          <a:p>
            <a:pPr algn="just"/>
            <a:endParaRPr lang="uk-UA" b="1" dirty="0" smtClean="0">
              <a:solidFill>
                <a:srgbClr val="000000"/>
              </a:solidFill>
              <a:latin typeface="Roboto"/>
            </a:endParaRPr>
          </a:p>
          <a:p>
            <a:pPr algn="just"/>
            <a:r>
              <a:rPr lang="uk-UA" b="1" dirty="0" smtClean="0">
                <a:solidFill>
                  <a:srgbClr val="000000"/>
                </a:solidFill>
                <a:latin typeface="Roboto"/>
              </a:rPr>
              <a:t>3.1. Висловіть </a:t>
            </a:r>
            <a:r>
              <a:rPr lang="uk-UA" b="1" dirty="0">
                <a:solidFill>
                  <a:srgbClr val="000000"/>
                </a:solidFill>
                <a:latin typeface="Roboto"/>
              </a:rPr>
              <a:t>й обґрунтуйте свої позиції стосовно таких запитань:</a:t>
            </a:r>
          </a:p>
          <a:p>
            <a:pPr algn="just"/>
            <a:r>
              <a:rPr lang="uk-UA" dirty="0">
                <a:solidFill>
                  <a:srgbClr val="000000"/>
                </a:solidFill>
                <a:latin typeface="Roboto"/>
              </a:rPr>
              <a:t>• Хто винен у родинному конфлікті?</a:t>
            </a:r>
          </a:p>
          <a:p>
            <a:pPr algn="just"/>
            <a:r>
              <a:rPr lang="uk-UA" dirty="0">
                <a:solidFill>
                  <a:srgbClr val="000000"/>
                </a:solidFill>
                <a:latin typeface="Roboto"/>
              </a:rPr>
              <a:t>• Чи можливо й у який спосіб налагодити теплі стосунки в родині хлопця?</a:t>
            </a:r>
          </a:p>
          <a:p>
            <a:pPr algn="just"/>
            <a:r>
              <a:rPr lang="uk-UA" dirty="0">
                <a:solidFill>
                  <a:srgbClr val="000000"/>
                </a:solidFill>
                <a:latin typeface="Roboto"/>
              </a:rPr>
              <a:t>• Чи може реальне життя бути цікавішим, ніж віртуальний простір? До яких небезпечних наслідків може призвести надмірне захоплення спілкуванням у соціальних мережах?</a:t>
            </a:r>
          </a:p>
          <a:p>
            <a:pPr algn="just"/>
            <a:r>
              <a:rPr lang="uk-UA" dirty="0">
                <a:solidFill>
                  <a:srgbClr val="000000"/>
                </a:solidFill>
                <a:latin typeface="Roboto"/>
              </a:rPr>
              <a:t>• Чи може спільна діяльність чи спільне захоплення (і яке саме) дорослих і дітей бути містком на шляху до порозуміння?</a:t>
            </a:r>
            <a:endParaRPr lang="uk-UA" b="0" i="0" dirty="0">
              <a:solidFill>
                <a:srgbClr val="000000"/>
              </a:solidFill>
              <a:effectLst/>
              <a:latin typeface="Roboto"/>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85324"/>
            <a:ext cx="6618312" cy="370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9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6632"/>
            <a:ext cx="7920880" cy="1754326"/>
          </a:xfrm>
          <a:prstGeom prst="rect">
            <a:avLst/>
          </a:prstGeom>
        </p:spPr>
        <p:txBody>
          <a:bodyPr wrap="square">
            <a:spAutoFit/>
          </a:bodyPr>
          <a:lstStyle/>
          <a:p>
            <a:pPr algn="just"/>
            <a:r>
              <a:rPr lang="uk-UA" b="1" dirty="0" smtClean="0">
                <a:solidFill>
                  <a:srgbClr val="000000"/>
                </a:solidFill>
                <a:latin typeface="Roboto"/>
              </a:rPr>
              <a:t>4</a:t>
            </a:r>
            <a:r>
              <a:rPr lang="uk-UA" dirty="0" smtClean="0">
                <a:solidFill>
                  <a:srgbClr val="000000"/>
                </a:solidFill>
                <a:latin typeface="Roboto"/>
              </a:rPr>
              <a:t>. У </a:t>
            </a:r>
            <a:r>
              <a:rPr lang="uk-UA" dirty="0">
                <a:solidFill>
                  <a:srgbClr val="000000"/>
                </a:solidFill>
                <a:latin typeface="Roboto"/>
              </a:rPr>
              <a:t>правовій державі з демократичним стилем управління зростає роль конструктивного діалогу не лише в політиці й пропаганді, а й у бізнесі, обслуговуванні населення, культурі, освіті, міжнародній дипломатії, судовій практиці та інших сферах суспільного життя.</a:t>
            </a:r>
          </a:p>
          <a:p>
            <a:pPr algn="just"/>
            <a:r>
              <a:rPr lang="uk-UA" b="1" dirty="0">
                <a:solidFill>
                  <a:srgbClr val="000000"/>
                </a:solidFill>
                <a:latin typeface="Roboto"/>
              </a:rPr>
              <a:t>Обґрунтуйте важливість конструктивного діалогу в таких сферах життя: політиці, освіті, бізнесі, культурі, сімейному житті.</a:t>
            </a:r>
            <a:endParaRPr lang="uk-UA" b="1" i="0" dirty="0">
              <a:solidFill>
                <a:srgbClr val="000000"/>
              </a:solidFill>
              <a:effectLst/>
              <a:latin typeface="Roboto"/>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4" y="2060848"/>
            <a:ext cx="426335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57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704856" cy="1754326"/>
          </a:xfrm>
          <a:prstGeom prst="rect">
            <a:avLst/>
          </a:prstGeom>
        </p:spPr>
        <p:txBody>
          <a:bodyPr wrap="square">
            <a:spAutoFit/>
          </a:bodyPr>
          <a:lstStyle/>
          <a:p>
            <a:r>
              <a:rPr lang="uk-UA" dirty="0" smtClean="0"/>
              <a:t>Першим, хто усвідомив важливість діалогової форми спілкування людей для прогресу пізнання, вважають Сократа. Відомі бесіди Сократа з друзями і недругами увійшли до золотого фонду культури людства. Античний мислитель вважав, що в голові окремої людини істина з’являється вкрай рідко, найчастіше вона народжується у процесі цілеспрямованої бесіди. Для плідного розвитку думки потрібні щонайменше двоє.</a:t>
            </a:r>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55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8100392" cy="6832640"/>
          </a:xfrm>
          <a:prstGeom prst="rect">
            <a:avLst/>
          </a:prstGeom>
        </p:spPr>
        <p:txBody>
          <a:bodyPr wrap="square">
            <a:spAutoFit/>
          </a:bodyPr>
          <a:lstStyle/>
          <a:p>
            <a:r>
              <a:rPr lang="uk-UA" sz="2000" b="1" dirty="0" smtClean="0"/>
              <a:t>5. Прочитайте </a:t>
            </a:r>
            <a:r>
              <a:rPr lang="uk-UA" sz="2000" b="1" dirty="0"/>
              <a:t>текст. Визначте його тему й основну думку. Про який урок говорить Дейл Карнегі? </a:t>
            </a:r>
            <a:endParaRPr lang="uk-UA" sz="2000" b="1" dirty="0" smtClean="0"/>
          </a:p>
          <a:p>
            <a:pPr algn="ctr"/>
            <a:r>
              <a:rPr lang="uk-UA" sz="2000" b="1" dirty="0" smtClean="0"/>
              <a:t>ЯК </a:t>
            </a:r>
            <a:r>
              <a:rPr lang="uk-UA" sz="2000" b="1" dirty="0"/>
              <a:t>ЗАВОЮВАТИ ДРУЗІВ І ВПЛИВАТИ НА ЛЮДЕЙ </a:t>
            </a:r>
            <a:endParaRPr lang="uk-UA" sz="2000" b="1" dirty="0" smtClean="0"/>
          </a:p>
          <a:p>
            <a:r>
              <a:rPr lang="uk-UA" dirty="0" smtClean="0"/>
              <a:t>Невдовзі </a:t>
            </a:r>
            <a:r>
              <a:rPr lang="uk-UA" dirty="0"/>
              <a:t>після закінчення війни (йдеться про першу світову війну) одного вечора в Лондоні я отримав урок, якому немає ціни. </a:t>
            </a:r>
            <a:r>
              <a:rPr lang="en-US" dirty="0"/>
              <a:t>Mo</a:t>
            </a:r>
            <a:r>
              <a:rPr lang="uk-UA" dirty="0"/>
              <a:t>ю увагу тоді, як журналіста, сильно приваблювала особистість сера </a:t>
            </a:r>
            <a:r>
              <a:rPr lang="en-US" dirty="0" err="1"/>
              <a:t>Pocca</a:t>
            </a:r>
            <a:r>
              <a:rPr lang="en-US" dirty="0"/>
              <a:t> </a:t>
            </a:r>
            <a:r>
              <a:rPr lang="uk-UA" dirty="0"/>
              <a:t>Сміта. Під час війни сер </a:t>
            </a:r>
            <a:r>
              <a:rPr lang="en-US" dirty="0" err="1"/>
              <a:t>Pocc</a:t>
            </a:r>
            <a:r>
              <a:rPr lang="en-US" dirty="0"/>
              <a:t>, </a:t>
            </a:r>
            <a:r>
              <a:rPr lang="uk-UA" dirty="0"/>
              <a:t>австралійський </a:t>
            </a:r>
            <a:r>
              <a:rPr lang="uk-UA" dirty="0" err="1"/>
              <a:t>льотчик-</a:t>
            </a:r>
            <a:r>
              <a:rPr lang="en-US" dirty="0" err="1"/>
              <a:t>acc</a:t>
            </a:r>
            <a:r>
              <a:rPr lang="en-US" dirty="0"/>
              <a:t>, </a:t>
            </a:r>
            <a:r>
              <a:rPr lang="uk-UA" dirty="0"/>
              <a:t>воював у Палестині, </a:t>
            </a:r>
            <a:r>
              <a:rPr lang="en-US" dirty="0"/>
              <a:t>a </a:t>
            </a:r>
            <a:r>
              <a:rPr lang="uk-UA" dirty="0"/>
              <a:t>незабаром, після проголошення миру, він здивував увесь світ, облетівши половину земної кулі за тридцять днів. </a:t>
            </a:r>
            <a:r>
              <a:rPr lang="en-US" dirty="0"/>
              <a:t>Ha </a:t>
            </a:r>
            <a:r>
              <a:rPr lang="uk-UA" dirty="0"/>
              <a:t>такий подвиг тоді ніхто навіть не замахувався. Цей політ викликав тоді колосальну сенсацію. Уряд Австралії нагородив його п’ятдесятьма тисячами доларів, король Англії подарував йому лицарське звання, і деякий час про нього говорили більше, ніж про кого-небудь іншого під англійським державним прапором. У той вечір я був запрошений на банкет, влаштований на честь сера </a:t>
            </a:r>
            <a:r>
              <a:rPr lang="en-US" dirty="0" err="1"/>
              <a:t>Pocca</a:t>
            </a:r>
            <a:r>
              <a:rPr lang="en-US" dirty="0"/>
              <a:t>. </a:t>
            </a:r>
            <a:r>
              <a:rPr lang="uk-UA" dirty="0"/>
              <a:t>Під час обіду пан, що сидів поруч зі мною, розповів кумедну історію, суть якої ґрунтувалася на цитаті: «Існує божество, яке надає форму нашим намірам, обтісуючи їх згідно з нашими бажаннями». Оповідач згадав, що цитату взято з Біблії. Він помилявся. Я знав це. Я знав це абсолютно твердо. У цьому не могло бути ніякого сумніву. І ось, щоб дати відчути свою значущість і продемонструвати свою перевагу, я взяв на себе роль непрошеного й небажаного цензора та виправив його. Він став наполягати. Що? Шекспір? Цього не може бути! Абсурд! Це цитата з Біблії. І він переконаний у цьому. Оповідач сидів праворуч від мене, </a:t>
            </a:r>
            <a:r>
              <a:rPr lang="en-US" dirty="0"/>
              <a:t>a </a:t>
            </a:r>
            <a:r>
              <a:rPr lang="uk-UA" dirty="0"/>
              <a:t>зліва сидів мій старий друг. У свій час він присвятив декілька років вивченню Шекспіра. Ми запропонували йому розв’язати нашу суперечку. </a:t>
            </a:r>
          </a:p>
        </p:txBody>
      </p:sp>
    </p:spTree>
    <p:extLst>
      <p:ext uri="{BB962C8B-B14F-4D97-AF65-F5344CB8AC3E}">
        <p14:creationId xmlns:p14="http://schemas.microsoft.com/office/powerpoint/2010/main" val="24554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711142"/>
            <a:ext cx="8100392" cy="9510296"/>
          </a:xfrm>
          <a:prstGeom prst="rect">
            <a:avLst/>
          </a:prstGeom>
        </p:spPr>
        <p:txBody>
          <a:bodyPr wrap="square">
            <a:spAutoFit/>
          </a:bodyPr>
          <a:lstStyle/>
          <a:p>
            <a:pPr lvl="0"/>
            <a:endParaRPr lang="uk-UA" dirty="0" smtClean="0">
              <a:solidFill>
                <a:prstClr val="black"/>
              </a:solidFill>
            </a:endParaRPr>
          </a:p>
          <a:p>
            <a:pPr lvl="0"/>
            <a:endParaRPr lang="uk-UA" dirty="0">
              <a:solidFill>
                <a:prstClr val="black"/>
              </a:solidFill>
            </a:endParaRPr>
          </a:p>
          <a:p>
            <a:pPr lvl="0"/>
            <a:endParaRPr lang="uk-UA" dirty="0" smtClean="0">
              <a:solidFill>
                <a:prstClr val="black"/>
              </a:solidFill>
            </a:endParaRPr>
          </a:p>
          <a:p>
            <a:pPr lvl="0"/>
            <a:endParaRPr lang="uk-UA" dirty="0">
              <a:solidFill>
                <a:prstClr val="black"/>
              </a:solidFill>
            </a:endParaRPr>
          </a:p>
          <a:p>
            <a:pPr lvl="0"/>
            <a:endParaRPr lang="uk-UA" dirty="0" smtClean="0">
              <a:solidFill>
                <a:prstClr val="black"/>
              </a:solidFill>
            </a:endParaRPr>
          </a:p>
          <a:p>
            <a:pPr lvl="0"/>
            <a:endParaRPr lang="uk-UA" dirty="0">
              <a:solidFill>
                <a:prstClr val="black"/>
              </a:solidFill>
            </a:endParaRPr>
          </a:p>
          <a:p>
            <a:pPr lvl="0"/>
            <a:endParaRPr lang="uk-UA" dirty="0" smtClean="0">
              <a:solidFill>
                <a:prstClr val="black"/>
              </a:solidFill>
            </a:endParaRPr>
          </a:p>
          <a:p>
            <a:pPr lvl="0"/>
            <a:endParaRPr lang="uk-UA" dirty="0">
              <a:solidFill>
                <a:prstClr val="black"/>
              </a:solidFill>
            </a:endParaRPr>
          </a:p>
          <a:p>
            <a:pPr lvl="0"/>
            <a:endParaRPr lang="uk-UA" dirty="0" smtClean="0">
              <a:solidFill>
                <a:prstClr val="black"/>
              </a:solidFill>
            </a:endParaRPr>
          </a:p>
          <a:p>
            <a:pPr lvl="0"/>
            <a:endParaRPr lang="uk-UA" dirty="0">
              <a:solidFill>
                <a:prstClr val="black"/>
              </a:solidFill>
            </a:endParaRPr>
          </a:p>
          <a:p>
            <a:pPr lvl="0"/>
            <a:r>
              <a:rPr lang="uk-UA" dirty="0" smtClean="0">
                <a:solidFill>
                  <a:prstClr val="black"/>
                </a:solidFill>
              </a:rPr>
              <a:t>Містер </a:t>
            </a:r>
            <a:r>
              <a:rPr lang="uk-UA" dirty="0" err="1">
                <a:solidFill>
                  <a:prstClr val="black"/>
                </a:solidFill>
              </a:rPr>
              <a:t>Гемонд</a:t>
            </a:r>
            <a:r>
              <a:rPr lang="uk-UA" dirty="0">
                <a:solidFill>
                  <a:prstClr val="black"/>
                </a:solidFill>
              </a:rPr>
              <a:t> вислухав нас, потім наступив мені під столом на ногу і сказав: «Дейл, ти помиляєшся. Джентльмен має цілковиту рацію. Це — з Біблії». Коли ми поверталися з ним додому в той вечір, я запитав його: «</a:t>
            </a:r>
            <a:r>
              <a:rPr lang="uk-UA" dirty="0" err="1">
                <a:solidFill>
                  <a:prstClr val="black"/>
                </a:solidFill>
              </a:rPr>
              <a:t>Френк</a:t>
            </a:r>
            <a:r>
              <a:rPr lang="uk-UA" dirty="0">
                <a:solidFill>
                  <a:prstClr val="black"/>
                </a:solidFill>
              </a:rPr>
              <a:t>, ти ж знаєш, що ця цитата із Шекспіра». «Зрозуміло,— відповів він,— «Гамлет», акт 5- й, сцена 2-га. Але ми були з тобою в гостях з урочистого приводу, мій дорогий Дейл. Навіщо доводити чоловіку, що він помиляється? Чи ти здобудеш його прихильність таким чином? Чому не дати йому можливість урятувати свою репутацію? Адже він не питав твоєї думки. Він не хотів знати її. Навіщо ж з ним сперечатися? Послухай моєї поради — завжди уникай гострих кутів». Людини, яка сказала ці слова, тепер уже немає в живих, але урок, наданий мені, продовжує приносити плоди. Цей урок був мені вкрай необхідний, тому що я був завзятим сперечальником. У юності я сперечався зі своїм братом буквально про все, що тільки існує під Чумацьким шляхом. Коли я вступив до коледжу, то став вивчати логіку й способи аргументації та брати участь у змаганнях, хто кого переможе в дискусіях. Кажуть, що люди, які народилися в Міссурі, словам не вірять. Так от, я й народився там, і мені потрібні були очевидні докази, щоб перевірити будь-що. Пізніше в Нью-Йорку я вивчив теорію полеміки, і одного разу, повинен зізнатися, мав намір навіть написати книгу з цього питання. З того часу я став добрим слухачем і сам брав участь у тисячах суперечок і мав можливість оцінити їхні результати. </a:t>
            </a:r>
            <a:r>
              <a:rPr lang="en-US" dirty="0">
                <a:solidFill>
                  <a:prstClr val="black"/>
                </a:solidFill>
              </a:rPr>
              <a:t>Ha </a:t>
            </a:r>
            <a:r>
              <a:rPr lang="uk-UA" dirty="0">
                <a:solidFill>
                  <a:prstClr val="black"/>
                </a:solidFill>
              </a:rPr>
              <a:t>цій підставі дійшов висновку, що існує тільки один спосіб у нашому світі домогтися найкращого результату в суперечці — це уникнути її. Тому правило ПЕРШЕ говорить: «ЄДИНИЙ СПОСІБ ДОСЯГТИ КРАЩОГО РЕЗУЛЬТАТУ </a:t>
            </a:r>
            <a:r>
              <a:rPr lang="en-US" dirty="0">
                <a:solidFill>
                  <a:prstClr val="black"/>
                </a:solidFill>
              </a:rPr>
              <a:t>B </a:t>
            </a:r>
            <a:r>
              <a:rPr lang="uk-UA" dirty="0">
                <a:solidFill>
                  <a:prstClr val="black"/>
                </a:solidFill>
              </a:rPr>
              <a:t>СУПЕРЕЧЦІ — це ухилитися від суперечки» (Дейл Карнегі).</a:t>
            </a:r>
            <a:endParaRPr lang="uk-UA" dirty="0">
              <a:solidFill>
                <a:prstClr val="black"/>
              </a:solidFill>
            </a:endParaRPr>
          </a:p>
        </p:txBody>
      </p:sp>
    </p:spTree>
    <p:extLst>
      <p:ext uri="{BB962C8B-B14F-4D97-AF65-F5344CB8AC3E}">
        <p14:creationId xmlns:p14="http://schemas.microsoft.com/office/powerpoint/2010/main" val="117502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8100392" cy="2031325"/>
          </a:xfrm>
          <a:prstGeom prst="rect">
            <a:avLst/>
          </a:prstGeom>
        </p:spPr>
        <p:txBody>
          <a:bodyPr wrap="square">
            <a:spAutoFit/>
          </a:bodyPr>
          <a:lstStyle/>
          <a:p>
            <a:r>
              <a:rPr lang="uk-UA" b="1" dirty="0" smtClean="0"/>
              <a:t>6. Знайдіть </a:t>
            </a:r>
            <a:r>
              <a:rPr lang="uk-UA" b="1" dirty="0"/>
              <a:t>серед тверджень такі, де є привід для суперечки. </a:t>
            </a:r>
            <a:endParaRPr lang="uk-UA" b="1" dirty="0" smtClean="0"/>
          </a:p>
          <a:p>
            <a:r>
              <a:rPr lang="uk-UA" dirty="0" smtClean="0"/>
              <a:t>□ </a:t>
            </a:r>
            <a:r>
              <a:rPr lang="uk-UA" dirty="0"/>
              <a:t>Куріння шкодить здоров’ю</a:t>
            </a:r>
            <a:r>
              <a:rPr lang="uk-UA" dirty="0" smtClean="0"/>
              <a:t>.</a:t>
            </a:r>
          </a:p>
          <a:p>
            <a:r>
              <a:rPr lang="uk-UA" dirty="0" smtClean="0"/>
              <a:t> </a:t>
            </a:r>
            <a:r>
              <a:rPr lang="uk-UA" dirty="0"/>
              <a:t>□ Телебачення та Інтернет скоро повністю замінять книги та газети. </a:t>
            </a:r>
            <a:endParaRPr lang="uk-UA" dirty="0" smtClean="0"/>
          </a:p>
          <a:p>
            <a:r>
              <a:rPr lang="uk-UA" dirty="0" smtClean="0"/>
              <a:t>□ </a:t>
            </a:r>
            <a:r>
              <a:rPr lang="uk-UA" dirty="0"/>
              <a:t>Взимку випадає сніг. </a:t>
            </a:r>
            <a:endParaRPr lang="uk-UA" dirty="0" smtClean="0"/>
          </a:p>
          <a:p>
            <a:r>
              <a:rPr lang="uk-UA" dirty="0" smtClean="0"/>
              <a:t>□ </a:t>
            </a:r>
            <a:r>
              <a:rPr lang="uk-UA" dirty="0"/>
              <a:t>Дівчата завжди краще навчаються за хлопців. </a:t>
            </a:r>
            <a:endParaRPr lang="uk-UA" dirty="0" smtClean="0"/>
          </a:p>
          <a:p>
            <a:r>
              <a:rPr lang="uk-UA" dirty="0" smtClean="0"/>
              <a:t>□ </a:t>
            </a:r>
            <a:r>
              <a:rPr lang="uk-UA" dirty="0"/>
              <a:t>Комп’ютерні ігри сприяють покращенню навчання та інтелектуальному розвитку. </a:t>
            </a:r>
          </a:p>
        </p:txBody>
      </p:sp>
      <p:sp>
        <p:nvSpPr>
          <p:cNvPr id="3" name="Прямоугольник 2"/>
          <p:cNvSpPr/>
          <p:nvPr/>
        </p:nvSpPr>
        <p:spPr>
          <a:xfrm>
            <a:off x="1043608" y="2276872"/>
            <a:ext cx="8100392" cy="923330"/>
          </a:xfrm>
          <a:prstGeom prst="rect">
            <a:avLst/>
          </a:prstGeom>
        </p:spPr>
        <p:txBody>
          <a:bodyPr wrap="square">
            <a:spAutoFit/>
          </a:bodyPr>
          <a:lstStyle/>
          <a:p>
            <a:r>
              <a:rPr lang="ru-RU" dirty="0" err="1"/>
              <a:t>Поясніть</a:t>
            </a:r>
            <a:r>
              <a:rPr lang="ru-RU" dirty="0"/>
              <a:t>, </a:t>
            </a:r>
            <a:r>
              <a:rPr lang="ru-RU" dirty="0" err="1"/>
              <a:t>чому</a:t>
            </a:r>
            <a:r>
              <a:rPr lang="ru-RU" dirty="0"/>
              <a:t> в них </a:t>
            </a:r>
            <a:r>
              <a:rPr lang="ru-RU" dirty="0" err="1"/>
              <a:t>відсутній</a:t>
            </a:r>
            <a:r>
              <a:rPr lang="ru-RU" dirty="0"/>
              <a:t> предмет </a:t>
            </a:r>
            <a:r>
              <a:rPr lang="ru-RU" dirty="0" err="1"/>
              <a:t>суперечки</a:t>
            </a:r>
            <a:r>
              <a:rPr lang="ru-RU" dirty="0"/>
              <a:t>. </a:t>
            </a:r>
            <a:r>
              <a:rPr lang="ru-RU" dirty="0" err="1"/>
              <a:t>Обґрунтуйте</a:t>
            </a:r>
            <a:r>
              <a:rPr lang="ru-RU" dirty="0"/>
              <a:t> свою думку, </a:t>
            </a:r>
            <a:r>
              <a:rPr lang="ru-RU" dirty="0" err="1"/>
              <a:t>використовуючи</a:t>
            </a:r>
            <a:r>
              <a:rPr lang="ru-RU" dirty="0"/>
              <a:t> </a:t>
            </a:r>
            <a:r>
              <a:rPr lang="ru-RU" dirty="0" err="1"/>
              <a:t>словосполучення</a:t>
            </a:r>
            <a:r>
              <a:rPr lang="ru-RU" dirty="0"/>
              <a:t> «я </a:t>
            </a:r>
            <a:r>
              <a:rPr lang="ru-RU" dirty="0" err="1"/>
              <a:t>вважаю</a:t>
            </a:r>
            <a:r>
              <a:rPr lang="ru-RU" dirty="0"/>
              <a:t>», «на мою думку», «</a:t>
            </a:r>
            <a:r>
              <a:rPr lang="ru-RU" dirty="0" err="1"/>
              <a:t>мені</a:t>
            </a:r>
            <a:r>
              <a:rPr lang="ru-RU" dirty="0"/>
              <a:t> </a:t>
            </a:r>
            <a:r>
              <a:rPr lang="ru-RU" dirty="0" err="1"/>
              <a:t>здається</a:t>
            </a:r>
            <a:r>
              <a:rPr lang="ru-RU" dirty="0"/>
              <a:t>», «на </a:t>
            </a:r>
            <a:r>
              <a:rPr lang="ru-RU" dirty="0" err="1"/>
              <a:t>мій</a:t>
            </a:r>
            <a:r>
              <a:rPr lang="ru-RU" dirty="0"/>
              <a:t> </a:t>
            </a:r>
            <a:r>
              <a:rPr lang="ru-RU" dirty="0" err="1"/>
              <a:t>погляд</a:t>
            </a:r>
            <a:r>
              <a:rPr lang="ru-RU" dirty="0"/>
              <a:t>», «я </a:t>
            </a:r>
            <a:r>
              <a:rPr lang="ru-RU" dirty="0" err="1"/>
              <a:t>переконаний</a:t>
            </a:r>
            <a:r>
              <a:rPr lang="ru-RU" dirty="0"/>
              <a:t>».</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01008"/>
            <a:ext cx="548808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79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8100392" cy="1508105"/>
          </a:xfrm>
          <a:prstGeom prst="rect">
            <a:avLst/>
          </a:prstGeom>
        </p:spPr>
        <p:txBody>
          <a:bodyPr wrap="square">
            <a:spAutoFit/>
          </a:bodyPr>
          <a:lstStyle/>
          <a:p>
            <a:r>
              <a:rPr lang="ru-RU" sz="2000" b="1" dirty="0" smtClean="0"/>
              <a:t>7. </a:t>
            </a:r>
            <a:r>
              <a:rPr lang="ru-RU" sz="2000" b="1" dirty="0" err="1" smtClean="0"/>
              <a:t>Творче</a:t>
            </a:r>
            <a:r>
              <a:rPr lang="ru-RU" sz="2000" b="1" dirty="0" smtClean="0"/>
              <a:t> </a:t>
            </a:r>
            <a:r>
              <a:rPr lang="ru-RU" sz="2000" b="1" dirty="0" err="1"/>
              <a:t>завдання</a:t>
            </a:r>
            <a:r>
              <a:rPr lang="ru-RU" dirty="0"/>
              <a:t>. </a:t>
            </a:r>
            <a:r>
              <a:rPr lang="ru-RU" dirty="0" err="1"/>
              <a:t>Уявіть</a:t>
            </a:r>
            <a:r>
              <a:rPr lang="ru-RU" dirty="0"/>
              <a:t>, </a:t>
            </a:r>
            <a:r>
              <a:rPr lang="ru-RU" dirty="0" err="1"/>
              <a:t>що</a:t>
            </a:r>
            <a:r>
              <a:rPr lang="ru-RU" dirty="0"/>
              <a:t> вам </a:t>
            </a:r>
            <a:r>
              <a:rPr lang="ru-RU" dirty="0" err="1"/>
              <a:t>запропонували</a:t>
            </a:r>
            <a:r>
              <a:rPr lang="ru-RU" dirty="0"/>
              <a:t> бути </a:t>
            </a:r>
            <a:r>
              <a:rPr lang="ru-RU" dirty="0" err="1"/>
              <a:t>ведучими</a:t>
            </a:r>
            <a:r>
              <a:rPr lang="ru-RU" dirty="0"/>
              <a:t> </a:t>
            </a:r>
            <a:r>
              <a:rPr lang="ru-RU" dirty="0" err="1"/>
              <a:t>телепередачі</a:t>
            </a:r>
            <a:r>
              <a:rPr lang="ru-RU" dirty="0"/>
              <a:t> «Говорить </a:t>
            </a:r>
            <a:r>
              <a:rPr lang="ru-RU" dirty="0" err="1"/>
              <a:t>Україна</a:t>
            </a:r>
            <a:r>
              <a:rPr lang="ru-RU" dirty="0"/>
              <a:t>», де </a:t>
            </a:r>
            <a:r>
              <a:rPr lang="ru-RU" dirty="0" err="1"/>
              <a:t>ваші</a:t>
            </a:r>
            <a:r>
              <a:rPr lang="ru-RU" dirty="0"/>
              <a:t> ровесники, </a:t>
            </a:r>
            <a:r>
              <a:rPr lang="ru-RU" dirty="0" err="1"/>
              <a:t>запрошені</a:t>
            </a:r>
            <a:r>
              <a:rPr lang="ru-RU" dirty="0"/>
              <a:t> в </a:t>
            </a:r>
            <a:r>
              <a:rPr lang="ru-RU" dirty="0" err="1"/>
              <a:t>телестудію</a:t>
            </a:r>
            <a:r>
              <a:rPr lang="ru-RU" dirty="0"/>
              <a:t>, </a:t>
            </a:r>
            <a:r>
              <a:rPr lang="ru-RU" dirty="0" err="1"/>
              <a:t>обговорюють</a:t>
            </a:r>
            <a:r>
              <a:rPr lang="ru-RU" dirty="0"/>
              <a:t> </a:t>
            </a:r>
            <a:r>
              <a:rPr lang="ru-RU" dirty="0" err="1"/>
              <a:t>складні</a:t>
            </a:r>
            <a:r>
              <a:rPr lang="ru-RU" dirty="0"/>
              <a:t>, </a:t>
            </a:r>
            <a:r>
              <a:rPr lang="ru-RU" dirty="0" err="1"/>
              <a:t>суперечливі</a:t>
            </a:r>
            <a:r>
              <a:rPr lang="ru-RU" dirty="0"/>
              <a:t> </a:t>
            </a:r>
            <a:r>
              <a:rPr lang="ru-RU" dirty="0" err="1"/>
              <a:t>питання</a:t>
            </a:r>
            <a:r>
              <a:rPr lang="ru-RU" dirty="0"/>
              <a:t>: про </a:t>
            </a:r>
            <a:r>
              <a:rPr lang="ru-RU" dirty="0" err="1"/>
              <a:t>здоров’я</a:t>
            </a:r>
            <a:r>
              <a:rPr lang="ru-RU" dirty="0"/>
              <a:t>, </a:t>
            </a:r>
            <a:r>
              <a:rPr lang="ru-RU" dirty="0" err="1"/>
              <a:t>відповідальність</a:t>
            </a:r>
            <a:r>
              <a:rPr lang="ru-RU" dirty="0"/>
              <a:t>, </a:t>
            </a:r>
            <a:r>
              <a:rPr lang="ru-RU" dirty="0" err="1"/>
              <a:t>екологію</a:t>
            </a:r>
            <a:r>
              <a:rPr lang="ru-RU" dirty="0"/>
              <a:t>. На </a:t>
            </a:r>
            <a:r>
              <a:rPr lang="ru-RU" dirty="0" err="1"/>
              <a:t>наступний</a:t>
            </a:r>
            <a:r>
              <a:rPr lang="ru-RU" dirty="0"/>
              <a:t> урок придумайте свою тему для </a:t>
            </a:r>
            <a:r>
              <a:rPr lang="ru-RU" dirty="0" err="1"/>
              <a:t>дискусії</a:t>
            </a:r>
            <a:r>
              <a:rPr lang="ru-RU" dirty="0"/>
              <a:t> і </a:t>
            </a:r>
            <a:r>
              <a:rPr lang="ru-RU" dirty="0" err="1"/>
              <a:t>запитання</a:t>
            </a:r>
            <a:r>
              <a:rPr lang="ru-RU" dirty="0"/>
              <a:t> до </a:t>
            </a:r>
            <a:r>
              <a:rPr lang="ru-RU" dirty="0" err="1"/>
              <a:t>неї</a:t>
            </a:r>
            <a:r>
              <a:rPr lang="ru-RU" dirty="0"/>
              <a:t>.</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64807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77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71600" y="118892"/>
            <a:ext cx="8172400" cy="66479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B050"/>
                </a:solidFill>
                <a:effectLst/>
                <a:latin typeface="+mn-lt"/>
                <a:cs typeface="Times New Roman" pitchFamily="18" charset="0"/>
              </a:rPr>
              <a:t>8. Виконайте вправу</a:t>
            </a:r>
            <a:endParaRPr kumimoji="0" lang="uk-UA" altLang="uk-UA" b="0" i="0" u="none" strike="noStrike" cap="none" normalizeH="0" baseline="0" dirty="0" smtClean="0">
              <a:ln>
                <a:noFill/>
              </a:ln>
              <a:solidFill>
                <a:srgbClr val="00B05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1" i="0" u="none" strike="noStrike" cap="none" normalizeH="0" baseline="0" dirty="0" smtClean="0">
                <a:ln>
                  <a:noFill/>
                </a:ln>
                <a:solidFill>
                  <a:srgbClr val="000000"/>
                </a:solidFill>
                <a:effectLst/>
                <a:latin typeface="+mn-lt"/>
                <a:cs typeface="Times New Roman" pitchFamily="18" charset="0"/>
              </a:rPr>
              <a:t> Ознайомтеся з правилами проведення дискусії. </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1" i="0" u="none" strike="noStrike" cap="none" normalizeH="0" baseline="0" dirty="0" smtClean="0">
                <a:ln>
                  <a:noFill/>
                </a:ln>
                <a:solidFill>
                  <a:srgbClr val="000000"/>
                </a:solidFill>
                <a:effectLst/>
                <a:latin typeface="+mn-lt"/>
                <a:cs typeface="Times New Roman" pitchFamily="18" charset="0"/>
              </a:rPr>
              <a:t>Думаю, вони неодмінно стануть корисними у подальшому житті.</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 1.Ретельно продумайте своє бачення питання і аргументи до нього.</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2.Використовуйте метод Сократа: свою думку ви розподіляєте на маленькі частинки і кожну пропонуйте у формі запитання.</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3.Уникайте категоричності, особливо тоді, коли ви заперечуєте думку опонента.</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4.Обминайте монологи, адже діалог продуктивніший.</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5.Умійте почути та зрозуміти позицію опонента.</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6.Не переривайте свого співрозмовника.</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7.Не висміюйте співрозмовника і не доводьте його точку зору до абсурду.</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8.Не прискіпуйтеся до невдалої форми висловлювання опонента.</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9.Не розбивайте його позицію, а доведіть свою.</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10. Будьте толерантними при відстоюванні своєї точки зору.</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11.Ставте за мету не перемагати, а знайти істину.</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12.Погоджуйтеся з тим, у чому ваш співрозмовник має слушність, знайдіть раціональне у його словах.</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B050"/>
                </a:solidFill>
                <a:effectLst/>
                <a:latin typeface="+mn-lt"/>
                <a:cs typeface="Times New Roman" pitchFamily="18" charset="0"/>
              </a:rPr>
              <a:t>Опираючись на правила, які перед вами,  знайдіть їх відповідність до прислів’їв .</a:t>
            </a:r>
            <a:endParaRPr kumimoji="0" lang="uk-UA" altLang="uk-UA" b="0" i="0" u="none" strike="noStrike" cap="none" normalizeH="0" baseline="0" dirty="0" smtClean="0">
              <a:ln>
                <a:noFill/>
              </a:ln>
              <a:solidFill>
                <a:srgbClr val="00B05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А) Говори мало, слухай багато, а думай ще більше.</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Б )  Яка головонька, така й розмовонька.</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В ) Умієш говорити – умій слухати.</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Г ) По мові пізнається людина.</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Ґ ) Гостре словечко коле сердечко.</a:t>
            </a:r>
            <a:endParaRPr kumimoji="0" lang="uk-UA" altLang="uk-UA"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mn-lt"/>
                <a:cs typeface="Times New Roman" pitchFamily="18" charset="0"/>
              </a:rPr>
              <a:t>Д ) Жартуй, </a:t>
            </a:r>
            <a:r>
              <a:rPr kumimoji="0" lang="uk-UA" altLang="uk-UA" b="0" i="0" u="none" strike="noStrike" cap="none" normalizeH="0" baseline="0" dirty="0" err="1" smtClean="0">
                <a:ln>
                  <a:noFill/>
                </a:ln>
                <a:solidFill>
                  <a:srgbClr val="000000"/>
                </a:solidFill>
                <a:effectLst/>
                <a:latin typeface="+mn-lt"/>
                <a:cs typeface="Times New Roman" pitchFamily="18" charset="0"/>
              </a:rPr>
              <a:t>жартуй</a:t>
            </a:r>
            <a:r>
              <a:rPr kumimoji="0" lang="uk-UA" altLang="uk-UA" b="0" i="0" u="none" strike="noStrike" cap="none" normalizeH="0" baseline="0" dirty="0" smtClean="0">
                <a:ln>
                  <a:noFill/>
                </a:ln>
                <a:solidFill>
                  <a:srgbClr val="000000"/>
                </a:solidFill>
                <a:effectLst/>
                <a:latin typeface="+mn-lt"/>
                <a:cs typeface="Times New Roman" pitchFamily="18" charset="0"/>
              </a:rPr>
              <a:t>, та не смійся.</a:t>
            </a:r>
            <a:endParaRPr kumimoji="0" lang="uk-UA" altLang="uk-UA"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18991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8100392" cy="3139321"/>
          </a:xfrm>
          <a:prstGeom prst="rect">
            <a:avLst/>
          </a:prstGeom>
        </p:spPr>
        <p:txBody>
          <a:bodyPr wrap="square">
            <a:spAutoFit/>
          </a:bodyPr>
          <a:lstStyle/>
          <a:p>
            <a:r>
              <a:rPr lang="uk-UA" dirty="0" smtClean="0">
                <a:solidFill>
                  <a:srgbClr val="00B050"/>
                </a:solidFill>
                <a:latin typeface="Times New Roman"/>
              </a:rPr>
              <a:t>9. Прочитайте </a:t>
            </a:r>
            <a:r>
              <a:rPr lang="uk-UA" dirty="0">
                <a:solidFill>
                  <a:srgbClr val="00B050"/>
                </a:solidFill>
                <a:latin typeface="Times New Roman"/>
              </a:rPr>
              <a:t>уважно висловлювання, поміркуйте і зробіть висновок: чи погоджуєтеся ви зі словами Леонардо </a:t>
            </a:r>
            <a:r>
              <a:rPr lang="uk-UA" dirty="0" err="1">
                <a:solidFill>
                  <a:srgbClr val="00B050"/>
                </a:solidFill>
                <a:latin typeface="Times New Roman"/>
              </a:rPr>
              <a:t>да</a:t>
            </a:r>
            <a:r>
              <a:rPr lang="uk-UA" dirty="0">
                <a:solidFill>
                  <a:srgbClr val="00B050"/>
                </a:solidFill>
                <a:latin typeface="Times New Roman"/>
              </a:rPr>
              <a:t> Вінчі, чи ні? Обґрунтуйте свою відповідь.</a:t>
            </a:r>
            <a:endParaRPr lang="uk-UA" dirty="0">
              <a:solidFill>
                <a:srgbClr val="00B050"/>
              </a:solidFill>
              <a:latin typeface="Roboto"/>
            </a:endParaRPr>
          </a:p>
          <a:p>
            <a:r>
              <a:rPr lang="uk-UA" b="1" i="1" dirty="0">
                <a:solidFill>
                  <a:srgbClr val="333333"/>
                </a:solidFill>
                <a:latin typeface="Times New Roman"/>
              </a:rPr>
              <a:t>І воістину завжди там, де бракує розумних доводів, там їх заміняє лемент,що не трапляється з речами достовірними. От чому ми скажемо, що там, де кричать, там щирої науки немає, тому що істина має одне-єдине рішення, і коли воно оголошено, суперечка припиняється назавжди. І якщо суперечка виникає знову й знову, то ця наука — брехлива й плутана, а не така, що відродилася</a:t>
            </a:r>
            <a:r>
              <a:rPr lang="uk-UA" dirty="0">
                <a:solidFill>
                  <a:srgbClr val="333333"/>
                </a:solidFill>
                <a:latin typeface="Times New Roman"/>
              </a:rPr>
              <a:t> (</a:t>
            </a:r>
            <a:r>
              <a:rPr lang="uk-UA" i="1" dirty="0">
                <a:solidFill>
                  <a:srgbClr val="333333"/>
                </a:solidFill>
                <a:latin typeface="Times New Roman"/>
              </a:rPr>
              <a:t>Леонардо </a:t>
            </a:r>
            <a:r>
              <a:rPr lang="uk-UA" i="1" dirty="0" err="1">
                <a:solidFill>
                  <a:srgbClr val="333333"/>
                </a:solidFill>
                <a:latin typeface="Times New Roman"/>
              </a:rPr>
              <a:t>да</a:t>
            </a:r>
            <a:r>
              <a:rPr lang="uk-UA" i="1" dirty="0">
                <a:solidFill>
                  <a:srgbClr val="333333"/>
                </a:solidFill>
                <a:latin typeface="Times New Roman"/>
              </a:rPr>
              <a:t> Вінчі</a:t>
            </a:r>
            <a:r>
              <a:rPr lang="uk-UA" dirty="0">
                <a:solidFill>
                  <a:srgbClr val="333333"/>
                </a:solidFill>
                <a:latin typeface="Times New Roman"/>
              </a:rPr>
              <a:t>).</a:t>
            </a:r>
            <a:endParaRPr lang="uk-UA" dirty="0">
              <a:solidFill>
                <a:srgbClr val="333333"/>
              </a:solidFill>
              <a:latin typeface="Roboto"/>
            </a:endParaRPr>
          </a:p>
          <a:p>
            <a:r>
              <a:rPr lang="uk-UA" b="1" u="sng" dirty="0">
                <a:solidFill>
                  <a:srgbClr val="333333"/>
                </a:solidFill>
                <a:latin typeface="Times New Roman"/>
              </a:rPr>
              <a:t> Завдання:</a:t>
            </a:r>
            <a:endParaRPr lang="uk-UA" dirty="0">
              <a:solidFill>
                <a:srgbClr val="333333"/>
              </a:solidFill>
              <a:latin typeface="Roboto"/>
            </a:endParaRPr>
          </a:p>
          <a:p>
            <a:r>
              <a:rPr lang="uk-UA" b="1" dirty="0">
                <a:solidFill>
                  <a:srgbClr val="333333"/>
                </a:solidFill>
                <a:latin typeface="Times New Roman"/>
              </a:rPr>
              <a:t>Прочитайте текст, виділіть у ньому ключові слова, поясніть їхнє значення.</a:t>
            </a:r>
            <a:endParaRPr lang="uk-UA" b="0" i="0" dirty="0">
              <a:solidFill>
                <a:srgbClr val="333333"/>
              </a:solidFill>
              <a:effectLst/>
              <a:latin typeface="Roboto"/>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525700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330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
            <a:ext cx="8100392" cy="2031325"/>
          </a:xfrm>
          <a:prstGeom prst="rect">
            <a:avLst/>
          </a:prstGeom>
        </p:spPr>
        <p:txBody>
          <a:bodyPr wrap="square">
            <a:spAutoFit/>
          </a:bodyPr>
          <a:lstStyle/>
          <a:p>
            <a:r>
              <a:rPr lang="uk-UA" b="1" dirty="0" smtClean="0">
                <a:solidFill>
                  <a:srgbClr val="333333"/>
                </a:solidFill>
                <a:latin typeface="Times New Roman"/>
              </a:rPr>
              <a:t>10. Запишіть </a:t>
            </a:r>
            <a:r>
              <a:rPr lang="uk-UA" b="1" dirty="0">
                <a:solidFill>
                  <a:srgbClr val="333333"/>
                </a:solidFill>
                <a:latin typeface="Times New Roman"/>
              </a:rPr>
              <a:t>речення, коментуючи пунктограми та орфограми.</a:t>
            </a:r>
            <a:endParaRPr lang="uk-UA" dirty="0">
              <a:solidFill>
                <a:srgbClr val="333333"/>
              </a:solidFill>
              <a:latin typeface="Roboto"/>
            </a:endParaRPr>
          </a:p>
          <a:p>
            <a:r>
              <a:rPr lang="uk-UA" dirty="0">
                <a:solidFill>
                  <a:srgbClr val="333333"/>
                </a:solidFill>
                <a:latin typeface="Times New Roman"/>
              </a:rPr>
              <a:t>В існуванні різних поглядів на одну й ту саму проблему немає нічого дивного: кожне явище багатогранне, розмаїттям зв’язків з’єднане з іншими, одній людині важко врахувати всі його сторони. Суперечки найчастіше тому й виникають, що партнери по спілкуванню звертають увагу на різні сторони одного явища, і кожний із них має рацію. Інколи партнери ведуть суперечку, кожний з яких турбується лише про свої інтереси</a:t>
            </a:r>
            <a:r>
              <a:rPr lang="uk-UA" dirty="0" smtClean="0">
                <a:solidFill>
                  <a:srgbClr val="333333"/>
                </a:solidFill>
                <a:latin typeface="Times New Roman"/>
              </a:rPr>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48324"/>
            <a:ext cx="7416824" cy="401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5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
            <a:ext cx="8172400" cy="646331"/>
          </a:xfrm>
          <a:prstGeom prst="rect">
            <a:avLst/>
          </a:prstGeom>
        </p:spPr>
        <p:txBody>
          <a:bodyPr wrap="square">
            <a:spAutoFit/>
          </a:bodyPr>
          <a:lstStyle/>
          <a:p>
            <a:r>
              <a:rPr lang="ru-RU" dirty="0">
                <a:solidFill>
                  <a:srgbClr val="000000"/>
                </a:solidFill>
                <a:latin typeface="times new roman"/>
              </a:rPr>
              <a:t> </a:t>
            </a:r>
            <a:endParaRPr lang="ru-RU" dirty="0" smtClean="0">
              <a:solidFill>
                <a:srgbClr val="000000"/>
              </a:solidFill>
              <a:latin typeface="times new roman"/>
            </a:endParaRPr>
          </a:p>
          <a:p>
            <a:r>
              <a:rPr lang="ru-RU" dirty="0" err="1" smtClean="0">
                <a:solidFill>
                  <a:srgbClr val="00B050"/>
                </a:solidFill>
                <a:latin typeface="times new roman"/>
              </a:rPr>
              <a:t>Пошукове</a:t>
            </a:r>
            <a:r>
              <a:rPr lang="ru-RU" dirty="0" smtClean="0">
                <a:solidFill>
                  <a:srgbClr val="00B050"/>
                </a:solidFill>
                <a:latin typeface="times new roman"/>
              </a:rPr>
              <a:t> </a:t>
            </a:r>
            <a:r>
              <a:rPr lang="ru-RU" dirty="0" err="1">
                <a:solidFill>
                  <a:srgbClr val="00B050"/>
                </a:solidFill>
                <a:latin typeface="times new roman"/>
              </a:rPr>
              <a:t>завдання</a:t>
            </a:r>
            <a:r>
              <a:rPr lang="ru-RU" dirty="0">
                <a:solidFill>
                  <a:srgbClr val="00B050"/>
                </a:solidFill>
                <a:latin typeface="times new roman"/>
              </a:rPr>
              <a:t>.</a:t>
            </a:r>
            <a:r>
              <a:rPr lang="ru-RU" dirty="0">
                <a:solidFill>
                  <a:srgbClr val="000000"/>
                </a:solidFill>
                <a:latin typeface="times new roman"/>
              </a:rPr>
              <a:t> </a:t>
            </a:r>
            <a:r>
              <a:rPr lang="ru-RU" dirty="0" smtClean="0">
                <a:solidFill>
                  <a:srgbClr val="000000"/>
                </a:solidFill>
                <a:latin typeface="times new roman"/>
              </a:rPr>
              <a:t> </a:t>
            </a:r>
            <a:r>
              <a:rPr lang="ru-RU" dirty="0" err="1" smtClean="0">
                <a:solidFill>
                  <a:srgbClr val="000000"/>
                </a:solidFill>
                <a:latin typeface="times new roman"/>
              </a:rPr>
              <a:t>Знайдіть</a:t>
            </a:r>
            <a:r>
              <a:rPr lang="ru-RU" dirty="0">
                <a:solidFill>
                  <a:srgbClr val="000000"/>
                </a:solidFill>
                <a:latin typeface="times new roman"/>
              </a:rPr>
              <a:t> у </a:t>
            </a:r>
            <a:r>
              <a:rPr lang="ru-RU" dirty="0" err="1">
                <a:solidFill>
                  <a:srgbClr val="000000"/>
                </a:solidFill>
                <a:latin typeface="times new roman"/>
              </a:rPr>
              <a:t>творі</a:t>
            </a:r>
            <a:r>
              <a:rPr lang="ru-RU" dirty="0">
                <a:solidFill>
                  <a:srgbClr val="000000"/>
                </a:solidFill>
                <a:latin typeface="times new roman"/>
              </a:rPr>
              <a:t> </a:t>
            </a:r>
            <a:r>
              <a:rPr lang="ru-RU" dirty="0" err="1">
                <a:solidFill>
                  <a:srgbClr val="000000"/>
                </a:solidFill>
                <a:latin typeface="times new roman"/>
              </a:rPr>
              <a:t>художньої</a:t>
            </a:r>
            <a:r>
              <a:rPr lang="ru-RU" dirty="0">
                <a:solidFill>
                  <a:srgbClr val="000000"/>
                </a:solidFill>
                <a:latin typeface="times new roman"/>
              </a:rPr>
              <a:t> </a:t>
            </a:r>
            <a:r>
              <a:rPr lang="ru-RU" dirty="0" err="1">
                <a:solidFill>
                  <a:srgbClr val="000000"/>
                </a:solidFill>
                <a:latin typeface="times new roman"/>
              </a:rPr>
              <a:t>літератури</a:t>
            </a:r>
            <a:r>
              <a:rPr lang="ru-RU" dirty="0">
                <a:solidFill>
                  <a:srgbClr val="000000"/>
                </a:solidFill>
                <a:latin typeface="times new roman"/>
              </a:rPr>
              <a:t> приклад </a:t>
            </a:r>
            <a:r>
              <a:rPr lang="ru-RU" dirty="0" err="1">
                <a:solidFill>
                  <a:srgbClr val="000000"/>
                </a:solidFill>
                <a:latin typeface="times new roman"/>
              </a:rPr>
              <a:t>суперечки</a:t>
            </a:r>
            <a:r>
              <a:rPr lang="ru-RU" dirty="0">
                <a:solidFill>
                  <a:srgbClr val="000000"/>
                </a:solidFill>
                <a:latin typeface="times new roman"/>
              </a:rPr>
              <a:t>.</a:t>
            </a:r>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705678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45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8172400" cy="6247864"/>
          </a:xfrm>
          <a:prstGeom prst="rect">
            <a:avLst/>
          </a:prstGeom>
        </p:spPr>
        <p:txBody>
          <a:bodyPr wrap="square">
            <a:spAutoFit/>
          </a:bodyPr>
          <a:lstStyle/>
          <a:p>
            <a:pPr algn="just"/>
            <a:endParaRPr lang="uk-UA" sz="2000" b="1" dirty="0" smtClean="0">
              <a:solidFill>
                <a:srgbClr val="000000"/>
              </a:solidFill>
              <a:latin typeface="Times New Roman"/>
            </a:endParaRPr>
          </a:p>
          <a:p>
            <a:pPr algn="just"/>
            <a:r>
              <a:rPr lang="uk-UA" sz="2000" b="1" dirty="0" smtClean="0">
                <a:solidFill>
                  <a:srgbClr val="000000"/>
                </a:solidFill>
                <a:latin typeface="Times New Roman"/>
              </a:rPr>
              <a:t>Виконайте </a:t>
            </a:r>
            <a:r>
              <a:rPr lang="uk-UA" sz="2000" b="1" dirty="0">
                <a:solidFill>
                  <a:srgbClr val="000000"/>
                </a:solidFill>
                <a:latin typeface="Times New Roman"/>
              </a:rPr>
              <a:t>тести:</a:t>
            </a:r>
            <a:endParaRPr lang="uk-UA" dirty="0">
              <a:solidFill>
                <a:srgbClr val="000000"/>
              </a:solidFill>
              <a:latin typeface="verdana"/>
            </a:endParaRPr>
          </a:p>
          <a:p>
            <a:pPr algn="just"/>
            <a:r>
              <a:rPr lang="uk-UA" i="1" dirty="0">
                <a:solidFill>
                  <a:srgbClr val="009A46"/>
                </a:solidFill>
                <a:latin typeface="Times New Roman"/>
              </a:rPr>
              <a:t>1. Термін "еристика" означає:</a:t>
            </a:r>
            <a:endParaRPr lang="uk-UA" dirty="0">
              <a:solidFill>
                <a:srgbClr val="009A46"/>
              </a:solidFill>
              <a:latin typeface="verdana"/>
            </a:endParaRPr>
          </a:p>
          <a:p>
            <a:pPr algn="just"/>
            <a:r>
              <a:rPr lang="en-US" dirty="0">
                <a:solidFill>
                  <a:srgbClr val="000000"/>
                </a:solidFill>
                <a:latin typeface="Times New Roman"/>
              </a:rPr>
              <a:t>A. </a:t>
            </a:r>
            <a:r>
              <a:rPr lang="uk-UA" dirty="0">
                <a:solidFill>
                  <a:srgbClr val="000000"/>
                </a:solidFill>
                <a:latin typeface="Times New Roman"/>
              </a:rPr>
              <a:t>Мистецтво комунікації.</a:t>
            </a:r>
            <a:endParaRPr lang="uk-UA" dirty="0">
              <a:solidFill>
                <a:srgbClr val="000000"/>
              </a:solidFill>
              <a:latin typeface="verdana"/>
            </a:endParaRPr>
          </a:p>
          <a:p>
            <a:pPr algn="just"/>
            <a:r>
              <a:rPr lang="uk-UA" dirty="0">
                <a:solidFill>
                  <a:srgbClr val="000000"/>
                </a:solidFill>
                <a:latin typeface="Times New Roman"/>
              </a:rPr>
              <a:t>Б. Мистецтво суперечки.</a:t>
            </a:r>
            <a:endParaRPr lang="uk-UA" dirty="0">
              <a:solidFill>
                <a:srgbClr val="000000"/>
              </a:solidFill>
              <a:latin typeface="verdana"/>
            </a:endParaRPr>
          </a:p>
          <a:p>
            <a:pPr algn="just"/>
            <a:r>
              <a:rPr lang="en-US" dirty="0">
                <a:solidFill>
                  <a:srgbClr val="000000"/>
                </a:solidFill>
                <a:latin typeface="Times New Roman"/>
              </a:rPr>
              <a:t>B. </a:t>
            </a:r>
            <a:r>
              <a:rPr lang="uk-UA" dirty="0">
                <a:solidFill>
                  <a:srgbClr val="000000"/>
                </a:solidFill>
                <a:latin typeface="Times New Roman"/>
              </a:rPr>
              <a:t>Мистецтво красномовства.</a:t>
            </a:r>
            <a:endParaRPr lang="uk-UA" dirty="0">
              <a:solidFill>
                <a:srgbClr val="000000"/>
              </a:solidFill>
              <a:latin typeface="verdana"/>
            </a:endParaRPr>
          </a:p>
          <a:p>
            <a:pPr algn="just"/>
            <a:r>
              <a:rPr lang="uk-UA" i="1" dirty="0">
                <a:solidFill>
                  <a:srgbClr val="009A46"/>
                </a:solidFill>
                <a:latin typeface="Times New Roman"/>
              </a:rPr>
              <a:t>2. Як можна визначити еристику:</a:t>
            </a:r>
            <a:endParaRPr lang="uk-UA" dirty="0">
              <a:solidFill>
                <a:srgbClr val="009A46"/>
              </a:solidFill>
              <a:latin typeface="verdana"/>
            </a:endParaRPr>
          </a:p>
          <a:p>
            <a:pPr algn="just"/>
            <a:r>
              <a:rPr lang="en-US" dirty="0">
                <a:solidFill>
                  <a:srgbClr val="000000"/>
                </a:solidFill>
                <a:latin typeface="Times New Roman"/>
              </a:rPr>
              <a:t>A. </a:t>
            </a:r>
            <a:r>
              <a:rPr lang="uk-UA" dirty="0">
                <a:solidFill>
                  <a:srgbClr val="000000"/>
                </a:solidFill>
                <a:latin typeface="Times New Roman"/>
              </a:rPr>
              <a:t>Еристика - це напрям досліджень, мета яких полягає в розгляді різноманітних характеристик (логічних, семіотичних, психологічних тощо) комунікативних процесів.</a:t>
            </a:r>
            <a:endParaRPr lang="uk-UA" dirty="0">
              <a:solidFill>
                <a:srgbClr val="000000"/>
              </a:solidFill>
              <a:latin typeface="verdana"/>
            </a:endParaRPr>
          </a:p>
          <a:p>
            <a:pPr algn="just"/>
            <a:r>
              <a:rPr lang="uk-UA" dirty="0">
                <a:solidFill>
                  <a:srgbClr val="000000"/>
                </a:solidFill>
                <a:latin typeface="Times New Roman"/>
              </a:rPr>
              <a:t>Б. Еристика - це напрям досліджень, мета яких полягає в розгляді різноманітних характеристик (логічних, семіотичних, психологічних тощо) такого складного комунікативного процесу, як суперечка.</a:t>
            </a:r>
            <a:endParaRPr lang="uk-UA" dirty="0">
              <a:solidFill>
                <a:srgbClr val="000000"/>
              </a:solidFill>
              <a:latin typeface="verdana"/>
            </a:endParaRPr>
          </a:p>
          <a:p>
            <a:pPr algn="just"/>
            <a:r>
              <a:rPr lang="en-US" dirty="0">
                <a:solidFill>
                  <a:srgbClr val="000000"/>
                </a:solidFill>
                <a:latin typeface="Times New Roman"/>
              </a:rPr>
              <a:t>B. </a:t>
            </a:r>
            <a:r>
              <a:rPr lang="uk-UA" dirty="0">
                <a:solidFill>
                  <a:srgbClr val="000000"/>
                </a:solidFill>
                <a:latin typeface="Times New Roman"/>
              </a:rPr>
              <a:t>Еристика - це напрям досліджень, мета яких полягає в розгляді різноманітних характеристик (логічних, семіотичних, психологічних тощо) публічних виступів</a:t>
            </a:r>
            <a:r>
              <a:rPr lang="uk-UA" dirty="0" smtClean="0">
                <a:solidFill>
                  <a:srgbClr val="000000"/>
                </a:solidFill>
                <a:latin typeface="Times New Roman"/>
              </a:rPr>
              <a:t>?</a:t>
            </a:r>
          </a:p>
          <a:p>
            <a:pPr algn="just"/>
            <a:r>
              <a:rPr lang="ru-RU" i="1" dirty="0" smtClean="0">
                <a:solidFill>
                  <a:srgbClr val="009A46"/>
                </a:solidFill>
                <a:latin typeface="Times New Roman"/>
              </a:rPr>
              <a:t>3. </a:t>
            </a:r>
            <a:r>
              <a:rPr lang="ru-RU" i="1" dirty="0">
                <a:solidFill>
                  <a:srgbClr val="009A46"/>
                </a:solidFill>
                <a:latin typeface="Times New Roman"/>
              </a:rPr>
              <a:t>Як </a:t>
            </a:r>
            <a:r>
              <a:rPr lang="ru-RU" i="1" dirty="0" err="1">
                <a:solidFill>
                  <a:srgbClr val="009A46"/>
                </a:solidFill>
                <a:latin typeface="Times New Roman"/>
              </a:rPr>
              <a:t>можна</a:t>
            </a:r>
            <a:r>
              <a:rPr lang="ru-RU" i="1" dirty="0">
                <a:solidFill>
                  <a:srgbClr val="009A46"/>
                </a:solidFill>
                <a:latin typeface="Times New Roman"/>
              </a:rPr>
              <a:t> </a:t>
            </a:r>
            <a:r>
              <a:rPr lang="ru-RU" i="1" dirty="0" err="1">
                <a:solidFill>
                  <a:srgbClr val="009A46"/>
                </a:solidFill>
                <a:latin typeface="Times New Roman"/>
              </a:rPr>
              <a:t>визначити</a:t>
            </a:r>
            <a:r>
              <a:rPr lang="ru-RU" i="1" dirty="0">
                <a:solidFill>
                  <a:srgbClr val="009A46"/>
                </a:solidFill>
                <a:latin typeface="Times New Roman"/>
              </a:rPr>
              <a:t> </a:t>
            </a:r>
            <a:r>
              <a:rPr lang="ru-RU" i="1" dirty="0" err="1">
                <a:solidFill>
                  <a:srgbClr val="009A46"/>
                </a:solidFill>
                <a:latin typeface="Times New Roman"/>
              </a:rPr>
              <a:t>поняття</a:t>
            </a:r>
            <a:r>
              <a:rPr lang="ru-RU" i="1" dirty="0">
                <a:solidFill>
                  <a:srgbClr val="009A46"/>
                </a:solidFill>
                <a:latin typeface="Times New Roman"/>
              </a:rPr>
              <a:t> "</a:t>
            </a:r>
            <a:r>
              <a:rPr lang="ru-RU" i="1" dirty="0" err="1">
                <a:solidFill>
                  <a:srgbClr val="009A46"/>
                </a:solidFill>
                <a:latin typeface="Times New Roman"/>
              </a:rPr>
              <a:t>суперечка</a:t>
            </a:r>
            <a:r>
              <a:rPr lang="ru-RU" i="1" dirty="0">
                <a:solidFill>
                  <a:srgbClr val="009A46"/>
                </a:solidFill>
                <a:latin typeface="Times New Roman"/>
              </a:rPr>
              <a:t>":</a:t>
            </a:r>
            <a:endParaRPr lang="ru-RU" dirty="0">
              <a:solidFill>
                <a:srgbClr val="009A46"/>
              </a:solidFill>
              <a:latin typeface="verdana"/>
            </a:endParaRPr>
          </a:p>
          <a:p>
            <a:pPr algn="just"/>
            <a:r>
              <a:rPr lang="ru-RU" sz="1400" b="1" dirty="0">
                <a:solidFill>
                  <a:srgbClr val="000000"/>
                </a:solidFill>
                <a:latin typeface="Calibri"/>
              </a:rPr>
              <a:t>      </a:t>
            </a:r>
            <a:r>
              <a:rPr lang="ru-RU" dirty="0">
                <a:solidFill>
                  <a:srgbClr val="000000"/>
                </a:solidFill>
                <a:latin typeface="Times New Roman"/>
              </a:rPr>
              <a:t> A. </a:t>
            </a:r>
            <a:r>
              <a:rPr lang="ru-RU" dirty="0" err="1">
                <a:solidFill>
                  <a:srgbClr val="000000"/>
                </a:solidFill>
                <a:latin typeface="Times New Roman"/>
              </a:rPr>
              <a:t>Суперечка</a:t>
            </a:r>
            <a:r>
              <a:rPr lang="ru-RU" dirty="0">
                <a:solidFill>
                  <a:srgbClr val="000000"/>
                </a:solidFill>
                <a:latin typeface="Times New Roman"/>
              </a:rPr>
              <a:t> - </a:t>
            </a:r>
            <a:r>
              <a:rPr lang="ru-RU" dirty="0" err="1">
                <a:solidFill>
                  <a:srgbClr val="000000"/>
                </a:solidFill>
                <a:latin typeface="Times New Roman"/>
              </a:rPr>
              <a:t>це</a:t>
            </a:r>
            <a:r>
              <a:rPr lang="ru-RU" dirty="0">
                <a:solidFill>
                  <a:srgbClr val="000000"/>
                </a:solidFill>
                <a:latin typeface="Times New Roman"/>
              </a:rPr>
              <a:t> </a:t>
            </a:r>
            <a:r>
              <a:rPr lang="ru-RU" dirty="0" err="1">
                <a:solidFill>
                  <a:srgbClr val="000000"/>
                </a:solidFill>
                <a:latin typeface="Times New Roman"/>
              </a:rPr>
              <a:t>комунікативна</a:t>
            </a:r>
            <a:r>
              <a:rPr lang="ru-RU" dirty="0">
                <a:solidFill>
                  <a:srgbClr val="000000"/>
                </a:solidFill>
                <a:latin typeface="Times New Roman"/>
              </a:rPr>
              <a:t> </a:t>
            </a:r>
            <a:r>
              <a:rPr lang="ru-RU" dirty="0" err="1">
                <a:solidFill>
                  <a:srgbClr val="000000"/>
                </a:solidFill>
                <a:latin typeface="Times New Roman"/>
              </a:rPr>
              <a:t>ситуація</a:t>
            </a:r>
            <a:r>
              <a:rPr lang="ru-RU" dirty="0">
                <a:solidFill>
                  <a:srgbClr val="000000"/>
                </a:solidFill>
                <a:latin typeface="Times New Roman"/>
              </a:rPr>
              <a:t>, де </a:t>
            </a:r>
            <a:r>
              <a:rPr lang="ru-RU" dirty="0" err="1">
                <a:solidFill>
                  <a:srgbClr val="000000"/>
                </a:solidFill>
                <a:latin typeface="Times New Roman"/>
              </a:rPr>
              <a:t>наявне</a:t>
            </a:r>
            <a:r>
              <a:rPr lang="ru-RU" dirty="0">
                <a:solidFill>
                  <a:srgbClr val="000000"/>
                </a:solidFill>
                <a:latin typeface="Times New Roman"/>
              </a:rPr>
              <a:t> </a:t>
            </a:r>
            <a:r>
              <a:rPr lang="ru-RU" dirty="0" err="1">
                <a:solidFill>
                  <a:srgbClr val="000000"/>
                </a:solidFill>
                <a:latin typeface="Times New Roman"/>
              </a:rPr>
              <a:t>активне</a:t>
            </a:r>
            <a:r>
              <a:rPr lang="ru-RU" dirty="0">
                <a:solidFill>
                  <a:srgbClr val="000000"/>
                </a:solidFill>
                <a:latin typeface="Times New Roman"/>
              </a:rPr>
              <a:t> </a:t>
            </a:r>
            <a:r>
              <a:rPr lang="ru-RU" dirty="0" err="1">
                <a:solidFill>
                  <a:srgbClr val="000000"/>
                </a:solidFill>
                <a:latin typeface="Times New Roman"/>
              </a:rPr>
              <a:t>ставлення</a:t>
            </a:r>
            <a:r>
              <a:rPr lang="ru-RU" dirty="0">
                <a:solidFill>
                  <a:srgbClr val="000000"/>
                </a:solidFill>
                <a:latin typeface="Times New Roman"/>
              </a:rPr>
              <a:t> одного з </a:t>
            </a:r>
            <a:r>
              <a:rPr lang="ru-RU" dirty="0" err="1">
                <a:solidFill>
                  <a:srgbClr val="000000"/>
                </a:solidFill>
                <a:latin typeface="Times New Roman"/>
              </a:rPr>
              <a:t>учасників</a:t>
            </a:r>
            <a:r>
              <a:rPr lang="ru-RU" dirty="0">
                <a:solidFill>
                  <a:srgbClr val="000000"/>
                </a:solidFill>
                <a:latin typeface="Times New Roman"/>
              </a:rPr>
              <a:t> до </a:t>
            </a:r>
            <a:r>
              <a:rPr lang="ru-RU" dirty="0" err="1">
                <a:solidFill>
                  <a:srgbClr val="000000"/>
                </a:solidFill>
                <a:latin typeface="Times New Roman"/>
              </a:rPr>
              <a:t>позиції</a:t>
            </a:r>
            <a:r>
              <a:rPr lang="ru-RU" dirty="0">
                <a:solidFill>
                  <a:srgbClr val="000000"/>
                </a:solidFill>
                <a:latin typeface="Times New Roman"/>
              </a:rPr>
              <a:t> </a:t>
            </a:r>
            <a:r>
              <a:rPr lang="ru-RU" dirty="0" err="1">
                <a:solidFill>
                  <a:srgbClr val="000000"/>
                </a:solidFill>
                <a:latin typeface="Times New Roman"/>
              </a:rPr>
              <a:t>іншого</a:t>
            </a:r>
            <a:r>
              <a:rPr lang="ru-RU" dirty="0">
                <a:solidFill>
                  <a:srgbClr val="000000"/>
                </a:solidFill>
                <a:latin typeface="Times New Roman"/>
              </a:rPr>
              <a:t>, </a:t>
            </a:r>
            <a:r>
              <a:rPr lang="ru-RU" dirty="0" err="1">
                <a:solidFill>
                  <a:srgbClr val="000000"/>
                </a:solidFill>
                <a:latin typeface="Times New Roman"/>
              </a:rPr>
              <a:t>що</a:t>
            </a:r>
            <a:r>
              <a:rPr lang="ru-RU" dirty="0">
                <a:solidFill>
                  <a:srgbClr val="000000"/>
                </a:solidFill>
                <a:latin typeface="Times New Roman"/>
              </a:rPr>
              <a:t> </a:t>
            </a:r>
            <a:r>
              <a:rPr lang="ru-RU" dirty="0" err="1">
                <a:solidFill>
                  <a:srgbClr val="000000"/>
                </a:solidFill>
                <a:latin typeface="Times New Roman"/>
              </a:rPr>
              <a:t>виражається</a:t>
            </a:r>
            <a:r>
              <a:rPr lang="ru-RU" dirty="0">
                <a:solidFill>
                  <a:srgbClr val="000000"/>
                </a:solidFill>
                <a:latin typeface="Times New Roman"/>
              </a:rPr>
              <a:t> в </a:t>
            </a:r>
            <a:r>
              <a:rPr lang="ru-RU" dirty="0" err="1">
                <a:solidFill>
                  <a:srgbClr val="000000"/>
                </a:solidFill>
                <a:latin typeface="Times New Roman"/>
              </a:rPr>
              <a:t>її</a:t>
            </a:r>
            <a:r>
              <a:rPr lang="ru-RU" dirty="0">
                <a:solidFill>
                  <a:srgbClr val="000000"/>
                </a:solidFill>
                <a:latin typeface="Times New Roman"/>
              </a:rPr>
              <a:t> критичному </a:t>
            </a:r>
            <a:r>
              <a:rPr lang="ru-RU" dirty="0" err="1">
                <a:solidFill>
                  <a:srgbClr val="000000"/>
                </a:solidFill>
                <a:latin typeface="Times New Roman"/>
              </a:rPr>
              <a:t>оцінюванні</a:t>
            </a:r>
            <a:r>
              <a:rPr lang="ru-RU" dirty="0">
                <a:solidFill>
                  <a:srgbClr val="000000"/>
                </a:solidFill>
                <a:latin typeface="Times New Roman"/>
              </a:rPr>
              <a:t>.</a:t>
            </a:r>
            <a:endParaRPr lang="ru-RU" dirty="0">
              <a:solidFill>
                <a:srgbClr val="000000"/>
              </a:solidFill>
              <a:latin typeface="verdana"/>
            </a:endParaRPr>
          </a:p>
          <a:p>
            <a:pPr algn="just"/>
            <a:r>
              <a:rPr lang="ru-RU" dirty="0">
                <a:solidFill>
                  <a:srgbClr val="000000"/>
                </a:solidFill>
                <a:latin typeface="Times New Roman"/>
              </a:rPr>
              <a:t>Б. </a:t>
            </a:r>
            <a:r>
              <a:rPr lang="ru-RU" dirty="0" err="1">
                <a:solidFill>
                  <a:srgbClr val="000000"/>
                </a:solidFill>
                <a:latin typeface="Times New Roman"/>
              </a:rPr>
              <a:t>Суперечка</a:t>
            </a:r>
            <a:r>
              <a:rPr lang="ru-RU" dirty="0">
                <a:solidFill>
                  <a:srgbClr val="000000"/>
                </a:solidFill>
                <a:latin typeface="Times New Roman"/>
              </a:rPr>
              <a:t> - </a:t>
            </a:r>
            <a:r>
              <a:rPr lang="ru-RU" dirty="0" err="1">
                <a:solidFill>
                  <a:srgbClr val="000000"/>
                </a:solidFill>
                <a:latin typeface="Times New Roman"/>
              </a:rPr>
              <a:t>це</a:t>
            </a:r>
            <a:r>
              <a:rPr lang="ru-RU" dirty="0">
                <a:solidFill>
                  <a:srgbClr val="000000"/>
                </a:solidFill>
                <a:latin typeface="Times New Roman"/>
              </a:rPr>
              <a:t> </a:t>
            </a:r>
            <a:r>
              <a:rPr lang="ru-RU" dirty="0" err="1">
                <a:solidFill>
                  <a:srgbClr val="000000"/>
                </a:solidFill>
                <a:latin typeface="Times New Roman"/>
              </a:rPr>
              <a:t>комунікативний</a:t>
            </a:r>
            <a:r>
              <a:rPr lang="ru-RU" dirty="0">
                <a:solidFill>
                  <a:srgbClr val="000000"/>
                </a:solidFill>
                <a:latin typeface="Times New Roman"/>
              </a:rPr>
              <a:t> </a:t>
            </a:r>
            <a:r>
              <a:rPr lang="ru-RU" dirty="0" err="1">
                <a:solidFill>
                  <a:srgbClr val="000000"/>
                </a:solidFill>
                <a:latin typeface="Times New Roman"/>
              </a:rPr>
              <a:t>процес</a:t>
            </a:r>
            <a:r>
              <a:rPr lang="ru-RU" dirty="0">
                <a:solidFill>
                  <a:srgbClr val="000000"/>
                </a:solidFill>
                <a:latin typeface="Times New Roman"/>
              </a:rPr>
              <a:t>, у </a:t>
            </a:r>
            <a:r>
              <a:rPr lang="ru-RU" dirty="0" err="1">
                <a:solidFill>
                  <a:srgbClr val="000000"/>
                </a:solidFill>
                <a:latin typeface="Times New Roman"/>
              </a:rPr>
              <a:t>якому</a:t>
            </a:r>
            <a:r>
              <a:rPr lang="ru-RU" dirty="0">
                <a:solidFill>
                  <a:srgbClr val="000000"/>
                </a:solidFill>
                <a:latin typeface="Times New Roman"/>
              </a:rPr>
              <a:t> </a:t>
            </a:r>
            <a:r>
              <a:rPr lang="ru-RU" dirty="0" err="1">
                <a:solidFill>
                  <a:srgbClr val="000000"/>
                </a:solidFill>
                <a:latin typeface="Times New Roman"/>
              </a:rPr>
              <a:t>наявне</a:t>
            </a:r>
            <a:r>
              <a:rPr lang="ru-RU" dirty="0">
                <a:solidFill>
                  <a:srgbClr val="000000"/>
                </a:solidFill>
                <a:latin typeface="Times New Roman"/>
              </a:rPr>
              <a:t> </a:t>
            </a:r>
            <a:r>
              <a:rPr lang="ru-RU" dirty="0" err="1">
                <a:solidFill>
                  <a:srgbClr val="000000"/>
                </a:solidFill>
                <a:latin typeface="Times New Roman"/>
              </a:rPr>
              <a:t>активне</a:t>
            </a:r>
            <a:r>
              <a:rPr lang="ru-RU" dirty="0">
                <a:solidFill>
                  <a:srgbClr val="000000"/>
                </a:solidFill>
                <a:latin typeface="Times New Roman"/>
              </a:rPr>
              <a:t> </a:t>
            </a:r>
            <a:r>
              <a:rPr lang="ru-RU" dirty="0" err="1">
                <a:solidFill>
                  <a:srgbClr val="000000"/>
                </a:solidFill>
                <a:latin typeface="Times New Roman"/>
              </a:rPr>
              <a:t>ставлення</a:t>
            </a:r>
            <a:r>
              <a:rPr lang="ru-RU" dirty="0">
                <a:solidFill>
                  <a:srgbClr val="000000"/>
                </a:solidFill>
                <a:latin typeface="Times New Roman"/>
              </a:rPr>
              <a:t> до точки </a:t>
            </a:r>
            <a:r>
              <a:rPr lang="ru-RU" dirty="0" err="1">
                <a:solidFill>
                  <a:srgbClr val="000000"/>
                </a:solidFill>
                <a:latin typeface="Times New Roman"/>
              </a:rPr>
              <a:t>зору</a:t>
            </a:r>
            <a:r>
              <a:rPr lang="ru-RU" dirty="0">
                <a:solidFill>
                  <a:srgbClr val="000000"/>
                </a:solidFill>
                <a:latin typeface="Times New Roman"/>
              </a:rPr>
              <a:t> </a:t>
            </a:r>
            <a:r>
              <a:rPr lang="ru-RU" dirty="0" err="1">
                <a:solidFill>
                  <a:srgbClr val="000000"/>
                </a:solidFill>
                <a:latin typeface="Times New Roman"/>
              </a:rPr>
              <a:t>співрозмовника</a:t>
            </a:r>
            <a:r>
              <a:rPr lang="ru-RU" dirty="0">
                <a:solidFill>
                  <a:srgbClr val="000000"/>
                </a:solidFill>
                <a:latin typeface="Times New Roman"/>
              </a:rPr>
              <a:t>, </a:t>
            </a:r>
            <a:r>
              <a:rPr lang="ru-RU" dirty="0" err="1">
                <a:solidFill>
                  <a:srgbClr val="000000"/>
                </a:solidFill>
                <a:latin typeface="Times New Roman"/>
              </a:rPr>
              <a:t>що</a:t>
            </a:r>
            <a:r>
              <a:rPr lang="ru-RU" dirty="0">
                <a:solidFill>
                  <a:srgbClr val="000000"/>
                </a:solidFill>
                <a:latin typeface="Times New Roman"/>
              </a:rPr>
              <a:t> </a:t>
            </a:r>
            <a:r>
              <a:rPr lang="ru-RU" dirty="0" err="1">
                <a:solidFill>
                  <a:srgbClr val="000000"/>
                </a:solidFill>
                <a:latin typeface="Times New Roman"/>
              </a:rPr>
              <a:t>виражається</a:t>
            </a:r>
            <a:r>
              <a:rPr lang="ru-RU" dirty="0">
                <a:solidFill>
                  <a:srgbClr val="000000"/>
                </a:solidFill>
                <a:latin typeface="Times New Roman"/>
              </a:rPr>
              <a:t> в </a:t>
            </a:r>
            <a:r>
              <a:rPr lang="ru-RU" dirty="0" err="1">
                <a:solidFill>
                  <a:srgbClr val="000000"/>
                </a:solidFill>
                <a:latin typeface="Times New Roman"/>
              </a:rPr>
              <a:t>її</a:t>
            </a:r>
            <a:r>
              <a:rPr lang="ru-RU" dirty="0">
                <a:solidFill>
                  <a:srgbClr val="000000"/>
                </a:solidFill>
                <a:latin typeface="Times New Roman"/>
              </a:rPr>
              <a:t> критичному </a:t>
            </a:r>
            <a:r>
              <a:rPr lang="ru-RU" dirty="0" err="1">
                <a:solidFill>
                  <a:srgbClr val="000000"/>
                </a:solidFill>
                <a:latin typeface="Times New Roman"/>
              </a:rPr>
              <a:t>оцінюванні</a:t>
            </a:r>
            <a:r>
              <a:rPr lang="ru-RU" dirty="0">
                <a:solidFill>
                  <a:srgbClr val="000000"/>
                </a:solidFill>
                <a:latin typeface="Times New Roman"/>
              </a:rPr>
              <a:t>.</a:t>
            </a:r>
            <a:endParaRPr lang="ru-RU" dirty="0">
              <a:solidFill>
                <a:srgbClr val="000000"/>
              </a:solidFill>
              <a:latin typeface="verdana"/>
            </a:endParaRPr>
          </a:p>
          <a:p>
            <a:pPr algn="just"/>
            <a:r>
              <a:rPr lang="ru-RU" dirty="0">
                <a:solidFill>
                  <a:srgbClr val="000000"/>
                </a:solidFill>
                <a:latin typeface="Times New Roman"/>
              </a:rPr>
              <a:t>B. </a:t>
            </a:r>
            <a:r>
              <a:rPr lang="ru-RU" dirty="0" err="1">
                <a:solidFill>
                  <a:srgbClr val="000000"/>
                </a:solidFill>
                <a:latin typeface="Times New Roman"/>
              </a:rPr>
              <a:t>Суперечка</a:t>
            </a:r>
            <a:r>
              <a:rPr lang="ru-RU" dirty="0">
                <a:solidFill>
                  <a:srgbClr val="000000"/>
                </a:solidFill>
                <a:latin typeface="Times New Roman"/>
              </a:rPr>
              <a:t> - </a:t>
            </a:r>
            <a:r>
              <a:rPr lang="ru-RU" dirty="0" err="1">
                <a:solidFill>
                  <a:srgbClr val="000000"/>
                </a:solidFill>
                <a:latin typeface="Times New Roman"/>
              </a:rPr>
              <a:t>це</a:t>
            </a:r>
            <a:r>
              <a:rPr lang="ru-RU" dirty="0">
                <a:solidFill>
                  <a:srgbClr val="000000"/>
                </a:solidFill>
                <a:latin typeface="Times New Roman"/>
              </a:rPr>
              <a:t> </a:t>
            </a:r>
            <a:r>
              <a:rPr lang="ru-RU" dirty="0" err="1">
                <a:solidFill>
                  <a:srgbClr val="000000"/>
                </a:solidFill>
                <a:latin typeface="Times New Roman"/>
              </a:rPr>
              <a:t>комунікативний</a:t>
            </a:r>
            <a:r>
              <a:rPr lang="ru-RU" dirty="0">
                <a:solidFill>
                  <a:srgbClr val="000000"/>
                </a:solidFill>
                <a:latin typeface="Times New Roman"/>
              </a:rPr>
              <a:t> </a:t>
            </a:r>
            <a:r>
              <a:rPr lang="ru-RU" dirty="0" err="1">
                <a:solidFill>
                  <a:srgbClr val="000000"/>
                </a:solidFill>
                <a:latin typeface="Times New Roman"/>
              </a:rPr>
              <a:t>процес</a:t>
            </a:r>
            <a:r>
              <a:rPr lang="ru-RU" dirty="0">
                <a:solidFill>
                  <a:srgbClr val="000000"/>
                </a:solidFill>
                <a:latin typeface="Times New Roman"/>
              </a:rPr>
              <a:t>, у </a:t>
            </a:r>
            <a:r>
              <a:rPr lang="ru-RU" dirty="0" err="1">
                <a:solidFill>
                  <a:srgbClr val="000000"/>
                </a:solidFill>
                <a:latin typeface="Times New Roman"/>
              </a:rPr>
              <a:t>якому</a:t>
            </a:r>
            <a:r>
              <a:rPr lang="ru-RU" dirty="0">
                <a:solidFill>
                  <a:srgbClr val="000000"/>
                </a:solidFill>
                <a:latin typeface="Times New Roman"/>
              </a:rPr>
              <a:t> одна сторона </a:t>
            </a:r>
            <a:r>
              <a:rPr lang="ru-RU" dirty="0" err="1">
                <a:solidFill>
                  <a:srgbClr val="000000"/>
                </a:solidFill>
                <a:latin typeface="Times New Roman"/>
              </a:rPr>
              <a:t>переконує</a:t>
            </a:r>
            <a:r>
              <a:rPr lang="ru-RU" dirty="0">
                <a:solidFill>
                  <a:srgbClr val="000000"/>
                </a:solidFill>
                <a:latin typeface="Times New Roman"/>
              </a:rPr>
              <a:t> </a:t>
            </a:r>
            <a:r>
              <a:rPr lang="ru-RU" dirty="0" err="1">
                <a:solidFill>
                  <a:srgbClr val="000000"/>
                </a:solidFill>
                <a:latin typeface="Times New Roman"/>
              </a:rPr>
              <a:t>іншу</a:t>
            </a:r>
            <a:r>
              <a:rPr lang="ru-RU" dirty="0">
                <a:solidFill>
                  <a:srgbClr val="000000"/>
                </a:solidFill>
                <a:latin typeface="Times New Roman"/>
              </a:rPr>
              <a:t>?</a:t>
            </a:r>
            <a:endParaRPr lang="ru-RU" dirty="0">
              <a:solidFill>
                <a:srgbClr val="000000"/>
              </a:solidFill>
              <a:latin typeface="verdana"/>
            </a:endParaRPr>
          </a:p>
          <a:p>
            <a:pPr algn="just"/>
            <a:endParaRPr lang="uk-UA" b="0" i="0" dirty="0">
              <a:solidFill>
                <a:srgbClr val="000000"/>
              </a:solidFill>
              <a:effectLst/>
              <a:latin typeface="verdana"/>
            </a:endParaRPr>
          </a:p>
        </p:txBody>
      </p:sp>
    </p:spTree>
    <p:extLst>
      <p:ext uri="{BB962C8B-B14F-4D97-AF65-F5344CB8AC3E}">
        <p14:creationId xmlns:p14="http://schemas.microsoft.com/office/powerpoint/2010/main" val="212317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8172400" cy="4801314"/>
          </a:xfrm>
          <a:prstGeom prst="rect">
            <a:avLst/>
          </a:prstGeom>
        </p:spPr>
        <p:txBody>
          <a:bodyPr wrap="square">
            <a:spAutoFit/>
          </a:bodyPr>
          <a:lstStyle/>
          <a:p>
            <a:pPr lvl="0" algn="just"/>
            <a:endParaRPr lang="ru-RU" b="1" i="1" dirty="0" smtClean="0">
              <a:solidFill>
                <a:srgbClr val="009A46"/>
              </a:solidFill>
              <a:latin typeface="Times New Roman"/>
            </a:endParaRPr>
          </a:p>
          <a:p>
            <a:pPr lvl="0" algn="just"/>
            <a:endParaRPr lang="ru-RU" b="1" i="1" dirty="0">
              <a:solidFill>
                <a:srgbClr val="009A46"/>
              </a:solidFill>
              <a:latin typeface="Times New Roman"/>
            </a:endParaRPr>
          </a:p>
          <a:p>
            <a:pPr lvl="0" algn="just"/>
            <a:endParaRPr lang="ru-RU" b="1" i="1" dirty="0" smtClean="0">
              <a:solidFill>
                <a:srgbClr val="009A46"/>
              </a:solidFill>
              <a:latin typeface="Times New Roman"/>
            </a:endParaRPr>
          </a:p>
          <a:p>
            <a:pPr lvl="0" algn="just"/>
            <a:r>
              <a:rPr lang="ru-RU" b="1" i="1" dirty="0" smtClean="0">
                <a:solidFill>
                  <a:srgbClr val="009A46"/>
                </a:solidFill>
                <a:latin typeface="Times New Roman"/>
              </a:rPr>
              <a:t>4</a:t>
            </a:r>
            <a:r>
              <a:rPr lang="ru-RU" b="1" i="1" dirty="0">
                <a:solidFill>
                  <a:srgbClr val="009A46"/>
                </a:solidFill>
                <a:latin typeface="Times New Roman"/>
              </a:rPr>
              <a:t>. </a:t>
            </a:r>
            <a:r>
              <a:rPr lang="ru-RU" b="1" i="1" dirty="0" err="1">
                <a:solidFill>
                  <a:srgbClr val="009A46"/>
                </a:solidFill>
                <a:latin typeface="Times New Roman"/>
              </a:rPr>
              <a:t>Хто</a:t>
            </a:r>
            <a:r>
              <a:rPr lang="ru-RU" b="1" i="1" dirty="0">
                <a:solidFill>
                  <a:srgbClr val="009A46"/>
                </a:solidFill>
                <a:latin typeface="Times New Roman"/>
              </a:rPr>
              <a:t> є </a:t>
            </a:r>
            <a:r>
              <a:rPr lang="ru-RU" b="1" i="1" dirty="0" err="1">
                <a:solidFill>
                  <a:srgbClr val="009A46"/>
                </a:solidFill>
                <a:latin typeface="Times New Roman"/>
              </a:rPr>
              <a:t>учасниками</a:t>
            </a:r>
            <a:r>
              <a:rPr lang="ru-RU" b="1" i="1" dirty="0">
                <a:solidFill>
                  <a:srgbClr val="009A46"/>
                </a:solidFill>
                <a:latin typeface="Times New Roman"/>
              </a:rPr>
              <a:t> </a:t>
            </a:r>
            <a:r>
              <a:rPr lang="ru-RU" b="1" i="1" dirty="0" err="1">
                <a:solidFill>
                  <a:srgbClr val="009A46"/>
                </a:solidFill>
                <a:latin typeface="Times New Roman"/>
              </a:rPr>
              <a:t>суперечки</a:t>
            </a:r>
            <a:r>
              <a:rPr lang="ru-RU" b="1" i="1" dirty="0">
                <a:solidFill>
                  <a:srgbClr val="009A46"/>
                </a:solidFill>
                <a:latin typeface="Times New Roman"/>
              </a:rPr>
              <a:t>:</a:t>
            </a:r>
            <a:endParaRPr lang="ru-RU" dirty="0">
              <a:solidFill>
                <a:srgbClr val="009A46"/>
              </a:solidFill>
              <a:latin typeface="verdana"/>
            </a:endParaRPr>
          </a:p>
          <a:p>
            <a:pPr lvl="0" algn="just"/>
            <a:r>
              <a:rPr lang="ru-RU" dirty="0">
                <a:solidFill>
                  <a:srgbClr val="000000"/>
                </a:solidFill>
                <a:latin typeface="Times New Roman"/>
              </a:rPr>
              <a:t>A. </a:t>
            </a:r>
            <a:r>
              <a:rPr lang="ru-RU" dirty="0" err="1">
                <a:solidFill>
                  <a:srgbClr val="000000"/>
                </a:solidFill>
                <a:latin typeface="Times New Roman"/>
              </a:rPr>
              <a:t>Пропонент</a:t>
            </a:r>
            <a:r>
              <a:rPr lang="ru-RU" dirty="0">
                <a:solidFill>
                  <a:srgbClr val="000000"/>
                </a:solidFill>
                <a:latin typeface="Times New Roman"/>
              </a:rPr>
              <a:t>, </a:t>
            </a:r>
            <a:r>
              <a:rPr lang="ru-RU" dirty="0" err="1">
                <a:solidFill>
                  <a:srgbClr val="000000"/>
                </a:solidFill>
                <a:latin typeface="Times New Roman"/>
              </a:rPr>
              <a:t>опонент</a:t>
            </a:r>
            <a:r>
              <a:rPr lang="ru-RU" dirty="0">
                <a:solidFill>
                  <a:srgbClr val="000000"/>
                </a:solidFill>
                <a:latin typeface="Times New Roman"/>
              </a:rPr>
              <a:t>, </a:t>
            </a:r>
            <a:r>
              <a:rPr lang="ru-RU" dirty="0" err="1">
                <a:solidFill>
                  <a:srgbClr val="000000"/>
                </a:solidFill>
                <a:latin typeface="Times New Roman"/>
              </a:rPr>
              <a:t>аудиторія</a:t>
            </a:r>
            <a:r>
              <a:rPr lang="ru-RU" dirty="0">
                <a:solidFill>
                  <a:srgbClr val="000000"/>
                </a:solidFill>
                <a:latin typeface="Times New Roman"/>
              </a:rPr>
              <a:t>.</a:t>
            </a:r>
            <a:endParaRPr lang="ru-RU" dirty="0">
              <a:solidFill>
                <a:srgbClr val="000000"/>
              </a:solidFill>
              <a:latin typeface="verdana"/>
            </a:endParaRPr>
          </a:p>
          <a:p>
            <a:pPr lvl="0" algn="just"/>
            <a:r>
              <a:rPr lang="ru-RU" dirty="0">
                <a:solidFill>
                  <a:srgbClr val="000000"/>
                </a:solidFill>
                <a:latin typeface="Times New Roman"/>
              </a:rPr>
              <a:t>Б. </a:t>
            </a:r>
            <a:r>
              <a:rPr lang="ru-RU" dirty="0" err="1">
                <a:solidFill>
                  <a:srgbClr val="000000"/>
                </a:solidFill>
                <a:latin typeface="Times New Roman"/>
              </a:rPr>
              <a:t>Пропонент</a:t>
            </a:r>
            <a:r>
              <a:rPr lang="ru-RU" dirty="0">
                <a:solidFill>
                  <a:srgbClr val="000000"/>
                </a:solidFill>
                <a:latin typeface="Times New Roman"/>
              </a:rPr>
              <a:t>, </a:t>
            </a:r>
            <a:r>
              <a:rPr lang="ru-RU" dirty="0" err="1">
                <a:solidFill>
                  <a:srgbClr val="000000"/>
                </a:solidFill>
                <a:latin typeface="Times New Roman"/>
              </a:rPr>
              <a:t>опонент</a:t>
            </a:r>
            <a:r>
              <a:rPr lang="ru-RU" dirty="0">
                <a:solidFill>
                  <a:srgbClr val="000000"/>
                </a:solidFill>
                <a:latin typeface="Times New Roman"/>
              </a:rPr>
              <a:t>.</a:t>
            </a:r>
            <a:endParaRPr lang="ru-RU" dirty="0">
              <a:solidFill>
                <a:srgbClr val="000000"/>
              </a:solidFill>
              <a:latin typeface="verdana"/>
            </a:endParaRPr>
          </a:p>
          <a:p>
            <a:pPr lvl="0" algn="just"/>
            <a:r>
              <a:rPr lang="ru-RU" dirty="0">
                <a:solidFill>
                  <a:srgbClr val="000000"/>
                </a:solidFill>
                <a:latin typeface="Times New Roman"/>
              </a:rPr>
              <a:t>B. </a:t>
            </a:r>
            <a:r>
              <a:rPr lang="ru-RU" dirty="0" err="1">
                <a:solidFill>
                  <a:srgbClr val="000000"/>
                </a:solidFill>
                <a:latin typeface="Times New Roman"/>
              </a:rPr>
              <a:t>Промовець</a:t>
            </a:r>
            <a:r>
              <a:rPr lang="ru-RU" dirty="0">
                <a:solidFill>
                  <a:srgbClr val="000000"/>
                </a:solidFill>
                <a:latin typeface="Times New Roman"/>
              </a:rPr>
              <a:t>, </a:t>
            </a:r>
            <a:r>
              <a:rPr lang="ru-RU" dirty="0" err="1">
                <a:solidFill>
                  <a:srgbClr val="000000"/>
                </a:solidFill>
                <a:latin typeface="Times New Roman"/>
              </a:rPr>
              <a:t>слухачі</a:t>
            </a:r>
            <a:r>
              <a:rPr lang="ru-RU" dirty="0">
                <a:solidFill>
                  <a:srgbClr val="000000"/>
                </a:solidFill>
                <a:latin typeface="Times New Roman"/>
              </a:rPr>
              <a:t>?</a:t>
            </a:r>
            <a:endParaRPr lang="ru-RU" dirty="0">
              <a:solidFill>
                <a:srgbClr val="000000"/>
              </a:solidFill>
              <a:latin typeface="verdana"/>
            </a:endParaRPr>
          </a:p>
          <a:p>
            <a:pPr algn="just"/>
            <a:endParaRPr lang="uk-UA" b="1" dirty="0" smtClean="0">
              <a:solidFill>
                <a:srgbClr val="009A46"/>
              </a:solidFill>
              <a:latin typeface="Times New Roman"/>
            </a:endParaRPr>
          </a:p>
          <a:p>
            <a:pPr algn="just"/>
            <a:r>
              <a:rPr lang="uk-UA" b="1" dirty="0" smtClean="0">
                <a:solidFill>
                  <a:srgbClr val="009A46"/>
                </a:solidFill>
                <a:latin typeface="Times New Roman"/>
              </a:rPr>
              <a:t>5</a:t>
            </a:r>
            <a:r>
              <a:rPr lang="uk-UA" b="1" dirty="0">
                <a:solidFill>
                  <a:srgbClr val="009A46"/>
                </a:solidFill>
                <a:latin typeface="Times New Roman"/>
              </a:rPr>
              <a:t>. </a:t>
            </a:r>
            <a:r>
              <a:rPr lang="uk-UA" b="1" i="1" dirty="0">
                <a:solidFill>
                  <a:srgbClr val="009A46"/>
                </a:solidFill>
                <a:latin typeface="Times New Roman"/>
              </a:rPr>
              <a:t>Які бувають точки зору:</a:t>
            </a:r>
            <a:endParaRPr lang="uk-UA" dirty="0">
              <a:solidFill>
                <a:srgbClr val="009A46"/>
              </a:solidFill>
              <a:latin typeface="verdana"/>
            </a:endParaRPr>
          </a:p>
          <a:p>
            <a:pPr algn="just"/>
            <a:r>
              <a:rPr lang="en-US" dirty="0">
                <a:solidFill>
                  <a:srgbClr val="000000"/>
                </a:solidFill>
                <a:latin typeface="Times New Roman"/>
              </a:rPr>
              <a:t>A. </a:t>
            </a:r>
            <a:r>
              <a:rPr lang="uk-UA" dirty="0">
                <a:solidFill>
                  <a:srgbClr val="000000"/>
                </a:solidFill>
                <a:latin typeface="Times New Roman"/>
              </a:rPr>
              <a:t>Позитивні, негативні.</a:t>
            </a:r>
            <a:endParaRPr lang="uk-UA" dirty="0">
              <a:solidFill>
                <a:srgbClr val="000000"/>
              </a:solidFill>
              <a:latin typeface="verdana"/>
            </a:endParaRPr>
          </a:p>
          <a:p>
            <a:pPr algn="just"/>
            <a:r>
              <a:rPr lang="uk-UA" dirty="0">
                <a:solidFill>
                  <a:srgbClr val="000000"/>
                </a:solidFill>
                <a:latin typeface="Times New Roman"/>
              </a:rPr>
              <a:t>Б. Позитивні, негативні, нейтральні.</a:t>
            </a:r>
            <a:endParaRPr lang="uk-UA" dirty="0">
              <a:solidFill>
                <a:srgbClr val="000000"/>
              </a:solidFill>
              <a:latin typeface="verdana"/>
            </a:endParaRPr>
          </a:p>
          <a:p>
            <a:pPr algn="just"/>
            <a:r>
              <a:rPr lang="en-US" dirty="0">
                <a:solidFill>
                  <a:srgbClr val="000000"/>
                </a:solidFill>
                <a:latin typeface="Times New Roman"/>
              </a:rPr>
              <a:t>B. </a:t>
            </a:r>
            <a:r>
              <a:rPr lang="uk-UA" dirty="0">
                <a:solidFill>
                  <a:srgbClr val="000000"/>
                </a:solidFill>
                <a:latin typeface="Times New Roman"/>
              </a:rPr>
              <a:t>Повні, неповні?</a:t>
            </a:r>
            <a:endParaRPr lang="uk-UA" dirty="0">
              <a:solidFill>
                <a:srgbClr val="000000"/>
              </a:solidFill>
              <a:latin typeface="verdana"/>
            </a:endParaRPr>
          </a:p>
          <a:p>
            <a:pPr algn="just"/>
            <a:r>
              <a:rPr lang="uk-UA" b="1" i="1" dirty="0">
                <a:solidFill>
                  <a:srgbClr val="009A46"/>
                </a:solidFill>
                <a:latin typeface="Times New Roman"/>
              </a:rPr>
              <a:t>6. Критична дискусія має:</a:t>
            </a:r>
            <a:endParaRPr lang="uk-UA" dirty="0">
              <a:solidFill>
                <a:srgbClr val="009A46"/>
              </a:solidFill>
              <a:latin typeface="verdana"/>
            </a:endParaRPr>
          </a:p>
          <a:p>
            <a:pPr algn="just"/>
            <a:r>
              <a:rPr lang="en-US" dirty="0">
                <a:solidFill>
                  <a:srgbClr val="000000"/>
                </a:solidFill>
                <a:latin typeface="Times New Roman"/>
              </a:rPr>
              <a:t>A. 3 </a:t>
            </a:r>
            <a:r>
              <a:rPr lang="uk-UA" dirty="0">
                <a:solidFill>
                  <a:srgbClr val="000000"/>
                </a:solidFill>
                <a:latin typeface="Times New Roman"/>
              </a:rPr>
              <a:t>стадії.</a:t>
            </a:r>
            <a:endParaRPr lang="uk-UA" dirty="0">
              <a:solidFill>
                <a:srgbClr val="000000"/>
              </a:solidFill>
              <a:latin typeface="verdana"/>
            </a:endParaRPr>
          </a:p>
          <a:p>
            <a:pPr algn="just"/>
            <a:r>
              <a:rPr lang="uk-UA" dirty="0">
                <a:solidFill>
                  <a:srgbClr val="000000"/>
                </a:solidFill>
                <a:latin typeface="Times New Roman"/>
              </a:rPr>
              <a:t>Б. 4 стадії.</a:t>
            </a:r>
            <a:endParaRPr lang="uk-UA" dirty="0">
              <a:solidFill>
                <a:srgbClr val="000000"/>
              </a:solidFill>
              <a:latin typeface="verdana"/>
            </a:endParaRPr>
          </a:p>
          <a:p>
            <a:pPr algn="just"/>
            <a:r>
              <a:rPr lang="en-US" dirty="0">
                <a:solidFill>
                  <a:srgbClr val="000000"/>
                </a:solidFill>
                <a:latin typeface="Times New Roman"/>
              </a:rPr>
              <a:t>B. 5 </a:t>
            </a:r>
            <a:r>
              <a:rPr lang="uk-UA" dirty="0">
                <a:solidFill>
                  <a:srgbClr val="000000"/>
                </a:solidFill>
                <a:latin typeface="Times New Roman"/>
              </a:rPr>
              <a:t>стадій.</a:t>
            </a:r>
            <a:endParaRPr lang="uk-UA" dirty="0">
              <a:solidFill>
                <a:srgbClr val="000000"/>
              </a:solidFill>
              <a:latin typeface="verdana"/>
            </a:endParaRPr>
          </a:p>
          <a:p>
            <a:pPr algn="just"/>
            <a:endParaRPr lang="uk-UA" b="0" i="0" dirty="0">
              <a:solidFill>
                <a:srgbClr val="000000"/>
              </a:solidFill>
              <a:effectLst/>
              <a:latin typeface="verdana"/>
            </a:endParaRPr>
          </a:p>
        </p:txBody>
      </p:sp>
    </p:spTree>
    <p:extLst>
      <p:ext uri="{BB962C8B-B14F-4D97-AF65-F5344CB8AC3E}">
        <p14:creationId xmlns:p14="http://schemas.microsoft.com/office/powerpoint/2010/main" val="189637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6632"/>
            <a:ext cx="7992888" cy="2031325"/>
          </a:xfrm>
          <a:prstGeom prst="rect">
            <a:avLst/>
          </a:prstGeom>
        </p:spPr>
        <p:txBody>
          <a:bodyPr wrap="square">
            <a:spAutoFit/>
          </a:bodyPr>
          <a:lstStyle/>
          <a:p>
            <a:r>
              <a:rPr lang="uk-UA" dirty="0" smtClean="0"/>
              <a:t>— Доживемо, Никоне, віку без спірки, лайки та без клопоту: чи ти що не так зробиш — я тобі промовчу, чи я що не так — ти не гнівайся (Л. </a:t>
            </a:r>
            <a:r>
              <a:rPr lang="uk-UA" dirty="0" err="1" smtClean="0"/>
              <a:t>Яновська</a:t>
            </a:r>
            <a:r>
              <a:rPr lang="uk-UA" dirty="0" smtClean="0"/>
              <a:t>);</a:t>
            </a:r>
          </a:p>
          <a:p>
            <a:r>
              <a:rPr lang="uk-UA" dirty="0" smtClean="0"/>
              <a:t> Гурт жінок Провадив там дискусію жартливу (М. Рильський); </a:t>
            </a:r>
          </a:p>
          <a:p>
            <a:r>
              <a:rPr lang="uk-UA" dirty="0" smtClean="0"/>
              <a:t>— Я, мої любенькі, жадних сварок, жадних </a:t>
            </a:r>
            <a:r>
              <a:rPr lang="uk-UA" dirty="0" err="1" smtClean="0"/>
              <a:t>суперек</a:t>
            </a:r>
            <a:r>
              <a:rPr lang="uk-UA" dirty="0" smtClean="0"/>
              <a:t>, жадних процесів, ані торгів не люблю (І. Франко); </a:t>
            </a:r>
          </a:p>
          <a:p>
            <a:r>
              <a:rPr lang="uk-UA" dirty="0" smtClean="0"/>
              <a:t>Обидва стрільці жваві. От перечка і пішла... Далі Трохим розходився, підійнявся з-за стола (С. Руданський).</a:t>
            </a:r>
            <a:endParaRPr lang="uk-U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2147956"/>
            <a:ext cx="4528914" cy="459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009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64807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1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7272808" cy="1323439"/>
          </a:xfrm>
          <a:prstGeom prst="rect">
            <a:avLst/>
          </a:prstGeom>
        </p:spPr>
        <p:txBody>
          <a:bodyPr wrap="square">
            <a:spAutoFit/>
          </a:bodyPr>
          <a:lstStyle/>
          <a:p>
            <a:pPr algn="ctr"/>
            <a:r>
              <a:rPr lang="uk-UA" sz="2000" b="1" dirty="0"/>
              <a:t>Суперечка</a:t>
            </a:r>
            <a:r>
              <a:rPr lang="uk-UA" sz="2000" dirty="0"/>
              <a:t> — процес обміну протилежними думками. </a:t>
            </a:r>
            <a:endParaRPr lang="uk-UA" sz="2000" dirty="0" smtClean="0"/>
          </a:p>
          <a:p>
            <a:pPr algn="ctr"/>
            <a:r>
              <a:rPr lang="uk-UA" sz="2000" dirty="0" smtClean="0"/>
              <a:t>Цей</a:t>
            </a:r>
            <a:r>
              <a:rPr lang="uk-UA" sz="2000" dirty="0"/>
              <a:t> </a:t>
            </a:r>
            <a:r>
              <a:rPr lang="uk-UA" sz="2000" b="1" dirty="0"/>
              <a:t>вид комунікації</a:t>
            </a:r>
            <a:r>
              <a:rPr lang="uk-UA" sz="2000" dirty="0"/>
              <a:t> передбачає зіткнення думок або позицій. Якщо такого зіткнення немає, то це вже інша форма </a:t>
            </a:r>
            <a:r>
              <a:rPr lang="uk-UA" sz="2000" b="1" dirty="0"/>
              <a:t>комунікації</a:t>
            </a:r>
            <a:r>
              <a:rPr lang="uk-UA" sz="2000" dirty="0"/>
              <a:t>: промова, лекція, проповідь та ін.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71648"/>
            <a:ext cx="7632848" cy="432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34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7704856" cy="6186309"/>
          </a:xfrm>
          <a:prstGeom prst="rect">
            <a:avLst/>
          </a:prstGeom>
        </p:spPr>
        <p:txBody>
          <a:bodyPr wrap="square">
            <a:spAutoFit/>
          </a:bodyPr>
          <a:lstStyle/>
          <a:p>
            <a:r>
              <a:rPr lang="ru-RU" b="1" dirty="0" err="1" smtClean="0"/>
              <a:t>Суперечка</a:t>
            </a:r>
            <a:r>
              <a:rPr lang="ru-RU" b="1" dirty="0" smtClean="0"/>
              <a:t> </a:t>
            </a:r>
            <a:r>
              <a:rPr lang="ru-RU" dirty="0" smtClean="0"/>
              <a:t> — </a:t>
            </a:r>
            <a:r>
              <a:rPr lang="ru-RU" dirty="0" err="1" smtClean="0"/>
              <a:t>це</a:t>
            </a:r>
            <a:r>
              <a:rPr lang="ru-RU" dirty="0" smtClean="0"/>
              <a:t> </a:t>
            </a:r>
            <a:r>
              <a:rPr lang="ru-RU" dirty="0" err="1" smtClean="0"/>
              <a:t>ситуація</a:t>
            </a:r>
            <a:r>
              <a:rPr lang="ru-RU" dirty="0" smtClean="0"/>
              <a:t> </a:t>
            </a:r>
            <a:r>
              <a:rPr lang="ru-RU" dirty="0" err="1" smtClean="0"/>
              <a:t>мовлення</a:t>
            </a:r>
            <a:r>
              <a:rPr lang="ru-RU" dirty="0" smtClean="0"/>
              <a:t>, коли  </a:t>
            </a:r>
            <a:r>
              <a:rPr lang="ru-RU" dirty="0" err="1" smtClean="0"/>
              <a:t>позиція</a:t>
            </a:r>
            <a:r>
              <a:rPr lang="ru-RU" dirty="0" smtClean="0"/>
              <a:t> </a:t>
            </a:r>
            <a:r>
              <a:rPr lang="ru-RU" dirty="0" err="1" smtClean="0"/>
              <a:t>співрозмовника</a:t>
            </a:r>
            <a:r>
              <a:rPr lang="ru-RU" dirty="0" smtClean="0"/>
              <a:t> </a:t>
            </a:r>
            <a:r>
              <a:rPr lang="ru-RU" dirty="0" err="1" smtClean="0"/>
              <a:t>зазнає</a:t>
            </a:r>
            <a:r>
              <a:rPr lang="ru-RU" dirty="0" smtClean="0"/>
              <a:t>  </a:t>
            </a:r>
            <a:r>
              <a:rPr lang="ru-RU" dirty="0" err="1" smtClean="0"/>
              <a:t>критичної</a:t>
            </a:r>
            <a:r>
              <a:rPr lang="ru-RU" dirty="0" smtClean="0"/>
              <a:t> </a:t>
            </a:r>
            <a:r>
              <a:rPr lang="ru-RU" dirty="0" err="1" smtClean="0"/>
              <a:t>оцінки</a:t>
            </a:r>
            <a:r>
              <a:rPr lang="ru-RU" dirty="0" smtClean="0"/>
              <a:t>. </a:t>
            </a:r>
            <a:r>
              <a:rPr lang="ru-RU" dirty="0" err="1" smtClean="0"/>
              <a:t>Під</a:t>
            </a:r>
            <a:r>
              <a:rPr lang="ru-RU" dirty="0" smtClean="0"/>
              <a:t> час </a:t>
            </a:r>
            <a:r>
              <a:rPr lang="ru-RU" dirty="0" err="1" smtClean="0"/>
              <a:t>суперечки</a:t>
            </a:r>
            <a:r>
              <a:rPr lang="ru-RU" dirty="0" smtClean="0"/>
              <a:t> </a:t>
            </a:r>
            <a:r>
              <a:rPr lang="ru-RU" dirty="0" err="1" smtClean="0"/>
              <a:t>виникає</a:t>
            </a:r>
            <a:r>
              <a:rPr lang="ru-RU" dirty="0" smtClean="0"/>
              <a:t> драматична </a:t>
            </a:r>
            <a:r>
              <a:rPr lang="ru-RU" dirty="0" err="1" smtClean="0"/>
              <a:t>ситуація</a:t>
            </a:r>
            <a:r>
              <a:rPr lang="ru-RU" dirty="0" smtClean="0"/>
              <a:t> </a:t>
            </a:r>
            <a:r>
              <a:rPr lang="ru-RU" dirty="0" err="1" smtClean="0"/>
              <a:t>напруження</a:t>
            </a:r>
            <a:r>
              <a:rPr lang="ru-RU" dirty="0" smtClean="0"/>
              <a:t> в </a:t>
            </a:r>
            <a:r>
              <a:rPr lang="ru-RU" dirty="0" err="1" smtClean="0"/>
              <a:t>спілкуванні</a:t>
            </a:r>
            <a:r>
              <a:rPr lang="ru-RU" dirty="0" smtClean="0"/>
              <a:t>, </a:t>
            </a:r>
            <a:r>
              <a:rPr lang="ru-RU" dirty="0" err="1" smtClean="0"/>
              <a:t>зумовлена</a:t>
            </a:r>
            <a:r>
              <a:rPr lang="ru-RU" dirty="0" smtClean="0"/>
              <a:t> </a:t>
            </a:r>
            <a:r>
              <a:rPr lang="ru-RU" dirty="0" err="1" smtClean="0"/>
              <a:t>розбіжностями</a:t>
            </a:r>
            <a:r>
              <a:rPr lang="ru-RU" dirty="0" smtClean="0"/>
              <a:t> </a:t>
            </a:r>
            <a:r>
              <a:rPr lang="ru-RU" dirty="0" err="1" smtClean="0"/>
              <a:t>поглядів</a:t>
            </a:r>
            <a:r>
              <a:rPr lang="ru-RU" dirty="0" smtClean="0"/>
              <a:t> </a:t>
            </a:r>
            <a:r>
              <a:rPr lang="ru-RU" dirty="0" err="1" smtClean="0"/>
              <a:t>або</a:t>
            </a:r>
            <a:r>
              <a:rPr lang="ru-RU" dirty="0" smtClean="0"/>
              <a:t> </a:t>
            </a:r>
            <a:r>
              <a:rPr lang="ru-RU" dirty="0" err="1" smtClean="0"/>
              <a:t>інтересів</a:t>
            </a:r>
            <a:r>
              <a:rPr lang="ru-RU" dirty="0" smtClean="0"/>
              <a:t> </a:t>
            </a:r>
            <a:r>
              <a:rPr lang="ru-RU" dirty="0" err="1" smtClean="0"/>
              <a:t>мовців</a:t>
            </a:r>
            <a:r>
              <a:rPr lang="ru-RU" dirty="0" smtClean="0"/>
              <a:t>, </a:t>
            </a:r>
            <a:r>
              <a:rPr lang="ru-RU" dirty="0" err="1" smtClean="0"/>
              <a:t>словесне</a:t>
            </a:r>
            <a:r>
              <a:rPr lang="ru-RU" dirty="0" smtClean="0"/>
              <a:t> </a:t>
            </a:r>
            <a:r>
              <a:rPr lang="ru-RU" dirty="0" err="1" smtClean="0"/>
              <a:t>змагання</a:t>
            </a:r>
            <a:r>
              <a:rPr lang="ru-RU" dirty="0" smtClean="0"/>
              <a:t>, яке </a:t>
            </a:r>
            <a:r>
              <a:rPr lang="ru-RU" dirty="0" err="1" smtClean="0"/>
              <a:t>може</a:t>
            </a:r>
            <a:r>
              <a:rPr lang="ru-RU" dirty="0" smtClean="0"/>
              <a:t> </a:t>
            </a:r>
            <a:r>
              <a:rPr lang="ru-RU" dirty="0" err="1" smtClean="0"/>
              <a:t>призвести</a:t>
            </a:r>
            <a:r>
              <a:rPr lang="ru-RU" dirty="0" smtClean="0"/>
              <a:t> до </a:t>
            </a:r>
            <a:r>
              <a:rPr lang="ru-RU" dirty="0" err="1" smtClean="0"/>
              <a:t>конфлікту</a:t>
            </a:r>
            <a:r>
              <a:rPr lang="ru-RU" dirty="0" smtClean="0"/>
              <a:t>.</a:t>
            </a:r>
          </a:p>
          <a:p>
            <a:r>
              <a:rPr lang="ru-RU" dirty="0" err="1" smtClean="0"/>
              <a:t>Суперечки</a:t>
            </a:r>
            <a:r>
              <a:rPr lang="ru-RU" dirty="0" smtClean="0"/>
              <a:t> </a:t>
            </a:r>
            <a:r>
              <a:rPr lang="ru-RU" dirty="0" err="1" smtClean="0"/>
              <a:t>відбуваються</a:t>
            </a:r>
            <a:r>
              <a:rPr lang="ru-RU" dirty="0" smtClean="0"/>
              <a:t> з </a:t>
            </a:r>
            <a:r>
              <a:rPr lang="ru-RU" dirty="0" err="1" smtClean="0"/>
              <a:t>багатьох</a:t>
            </a:r>
            <a:r>
              <a:rPr lang="ru-RU" dirty="0" smtClean="0"/>
              <a:t> причин — </a:t>
            </a:r>
            <a:r>
              <a:rPr lang="ru-RU" dirty="0" err="1" smtClean="0"/>
              <a:t>заради</a:t>
            </a:r>
            <a:r>
              <a:rPr lang="ru-RU" dirty="0" smtClean="0"/>
              <a:t> </a:t>
            </a:r>
            <a:r>
              <a:rPr lang="ru-RU" dirty="0" err="1" smtClean="0"/>
              <a:t>істини</a:t>
            </a:r>
            <a:r>
              <a:rPr lang="ru-RU" dirty="0" smtClean="0"/>
              <a:t>, </a:t>
            </a:r>
            <a:r>
              <a:rPr lang="ru-RU" dirty="0" err="1" smtClean="0"/>
              <a:t>заради</a:t>
            </a:r>
            <a:r>
              <a:rPr lang="ru-RU" dirty="0" smtClean="0"/>
              <a:t> перемоги над </a:t>
            </a:r>
            <a:r>
              <a:rPr lang="ru-RU" dirty="0" err="1" smtClean="0"/>
              <a:t>співрозмовником</a:t>
            </a:r>
            <a:r>
              <a:rPr lang="ru-RU" dirty="0" smtClean="0"/>
              <a:t>, </a:t>
            </a:r>
            <a:r>
              <a:rPr lang="ru-RU" dirty="0" err="1" smtClean="0"/>
              <a:t>заради</a:t>
            </a:r>
            <a:r>
              <a:rPr lang="ru-RU" dirty="0" smtClean="0"/>
              <a:t> </a:t>
            </a:r>
            <a:r>
              <a:rPr lang="ru-RU" dirty="0" err="1" smtClean="0"/>
              <a:t>слухачів</a:t>
            </a:r>
            <a:r>
              <a:rPr lang="ru-RU" dirty="0" smtClean="0"/>
              <a:t>, </a:t>
            </a:r>
            <a:r>
              <a:rPr lang="ru-RU" dirty="0" err="1" smtClean="0"/>
              <a:t>заради</a:t>
            </a:r>
            <a:r>
              <a:rPr lang="ru-RU" dirty="0" smtClean="0"/>
              <a:t> </a:t>
            </a:r>
            <a:r>
              <a:rPr lang="ru-RU" dirty="0" err="1" smtClean="0"/>
              <a:t>власне</a:t>
            </a:r>
            <a:r>
              <a:rPr lang="ru-RU" dirty="0" smtClean="0"/>
              <a:t> </a:t>
            </a:r>
            <a:r>
              <a:rPr lang="ru-RU" dirty="0" err="1" smtClean="0"/>
              <a:t>суперечки</a:t>
            </a:r>
            <a:r>
              <a:rPr lang="ru-RU" dirty="0" smtClean="0"/>
              <a:t>.</a:t>
            </a:r>
          </a:p>
          <a:p>
            <a:r>
              <a:rPr lang="ru-RU" b="1" i="0" dirty="0" err="1" smtClean="0">
                <a:solidFill>
                  <a:srgbClr val="000000"/>
                </a:solidFill>
                <a:effectLst/>
                <a:latin typeface="Arial"/>
              </a:rPr>
              <a:t>Суперечка</a:t>
            </a:r>
            <a:r>
              <a:rPr lang="ru-RU" b="1" i="0" dirty="0" smtClean="0">
                <a:solidFill>
                  <a:srgbClr val="000000"/>
                </a:solidFill>
                <a:effectLst/>
                <a:latin typeface="Arial"/>
              </a:rPr>
              <a:t> </a:t>
            </a:r>
            <a:r>
              <a:rPr lang="ru-RU" b="1" i="0" dirty="0" err="1" smtClean="0">
                <a:solidFill>
                  <a:srgbClr val="000000"/>
                </a:solidFill>
                <a:effectLst/>
                <a:latin typeface="Arial"/>
              </a:rPr>
              <a:t>заради</a:t>
            </a:r>
            <a:r>
              <a:rPr lang="ru-RU" b="1" i="0" dirty="0" smtClean="0">
                <a:solidFill>
                  <a:srgbClr val="000000"/>
                </a:solidFill>
                <a:effectLst/>
                <a:latin typeface="Arial"/>
              </a:rPr>
              <a:t> перемоги (</a:t>
            </a:r>
            <a:r>
              <a:rPr lang="ru-RU" b="1" i="0" dirty="0" err="1" smtClean="0">
                <a:solidFill>
                  <a:srgbClr val="000000"/>
                </a:solidFill>
                <a:effectLst/>
                <a:latin typeface="Arial"/>
              </a:rPr>
              <a:t>еристична</a:t>
            </a:r>
            <a:r>
              <a:rPr lang="ru-RU" b="1" i="0" dirty="0" smtClean="0">
                <a:solidFill>
                  <a:srgbClr val="000000"/>
                </a:solidFill>
                <a:effectLst/>
                <a:latin typeface="Arial"/>
              </a:rPr>
              <a:t> </a:t>
            </a:r>
            <a:r>
              <a:rPr lang="ru-RU" b="1" i="0" dirty="0" err="1" smtClean="0">
                <a:solidFill>
                  <a:srgbClr val="000000"/>
                </a:solidFill>
                <a:effectLst/>
                <a:latin typeface="Arial"/>
              </a:rPr>
              <a:t>суперечка</a:t>
            </a:r>
            <a:r>
              <a:rPr lang="ru-RU" b="1" i="0" dirty="0" smtClean="0">
                <a:solidFill>
                  <a:srgbClr val="000000"/>
                </a:solidFill>
                <a:effectLst/>
                <a:latin typeface="Arial"/>
              </a:rPr>
              <a:t>) </a:t>
            </a:r>
            <a:endParaRPr lang="ru-RU" b="0" i="0" dirty="0" smtClean="0">
              <a:solidFill>
                <a:srgbClr val="000000"/>
              </a:solidFill>
              <a:effectLst/>
              <a:latin typeface="Arial"/>
            </a:endParaRPr>
          </a:p>
          <a:p>
            <a:r>
              <a:rPr lang="ru-RU" b="0" i="0" dirty="0" smtClean="0">
                <a:solidFill>
                  <a:srgbClr val="000000"/>
                </a:solidFill>
                <a:effectLst/>
                <a:latin typeface="Arial"/>
              </a:rPr>
              <a:t>Метою </a:t>
            </a:r>
            <a:r>
              <a:rPr lang="ru-RU" b="0" i="0" dirty="0" err="1" smtClean="0">
                <a:solidFill>
                  <a:srgbClr val="000000"/>
                </a:solidFill>
                <a:effectLst/>
                <a:latin typeface="Arial"/>
              </a:rPr>
              <a:t>цього</a:t>
            </a:r>
            <a:r>
              <a:rPr lang="ru-RU" b="0" i="0" dirty="0" smtClean="0">
                <a:solidFill>
                  <a:srgbClr val="000000"/>
                </a:solidFill>
                <a:effectLst/>
                <a:latin typeface="Arial"/>
              </a:rPr>
              <a:t> виду </a:t>
            </a:r>
            <a:r>
              <a:rPr lang="ru-RU" b="0" i="0" dirty="0" err="1" smtClean="0">
                <a:solidFill>
                  <a:srgbClr val="000000"/>
                </a:solidFill>
                <a:effectLst/>
                <a:latin typeface="Arial"/>
              </a:rPr>
              <a:t>суперечки</a:t>
            </a:r>
            <a:r>
              <a:rPr lang="ru-RU" b="0" i="0" dirty="0" smtClean="0">
                <a:solidFill>
                  <a:srgbClr val="000000"/>
                </a:solidFill>
                <a:effectLst/>
                <a:latin typeface="Arial"/>
              </a:rPr>
              <a:t> є </a:t>
            </a:r>
            <a:r>
              <a:rPr lang="ru-RU" b="0" i="0" dirty="0" err="1" smtClean="0">
                <a:solidFill>
                  <a:srgbClr val="000000"/>
                </a:solidFill>
                <a:effectLst/>
                <a:latin typeface="Arial"/>
              </a:rPr>
              <a:t>перемога</a:t>
            </a:r>
            <a:r>
              <a:rPr lang="ru-RU" b="0" i="0" dirty="0" smtClean="0">
                <a:solidFill>
                  <a:srgbClr val="000000"/>
                </a:solidFill>
                <a:effectLst/>
                <a:latin typeface="Arial"/>
              </a:rPr>
              <a:t> над супротивником за будь-яку </a:t>
            </a:r>
            <a:r>
              <a:rPr lang="ru-RU" b="0" i="0" dirty="0" err="1" smtClean="0">
                <a:solidFill>
                  <a:srgbClr val="000000"/>
                </a:solidFill>
                <a:effectLst/>
                <a:latin typeface="Arial"/>
              </a:rPr>
              <a:t>ціну</a:t>
            </a:r>
            <a:r>
              <a:rPr lang="ru-RU" b="0" i="0" dirty="0" smtClean="0">
                <a:solidFill>
                  <a:srgbClr val="000000"/>
                </a:solidFill>
                <a:effectLst/>
                <a:latin typeface="Arial"/>
              </a:rPr>
              <a:t>. При </a:t>
            </a:r>
            <a:r>
              <a:rPr lang="ru-RU" b="0" i="0" dirty="0" err="1" smtClean="0">
                <a:solidFill>
                  <a:srgbClr val="000000"/>
                </a:solidFill>
                <a:effectLst/>
                <a:latin typeface="Arial"/>
              </a:rPr>
              <a:t>цьому</a:t>
            </a:r>
            <a:r>
              <a:rPr lang="ru-RU" b="0" i="0" dirty="0" smtClean="0">
                <a:solidFill>
                  <a:srgbClr val="000000"/>
                </a:solidFill>
                <a:effectLst/>
                <a:latin typeface="Arial"/>
              </a:rPr>
              <a:t>, </a:t>
            </a:r>
            <a:r>
              <a:rPr lang="ru-RU" b="0" i="0" dirty="0" err="1" smtClean="0">
                <a:solidFill>
                  <a:srgbClr val="000000"/>
                </a:solidFill>
                <a:effectLst/>
                <a:latin typeface="Arial"/>
              </a:rPr>
              <a:t>щоб</a:t>
            </a:r>
            <a:r>
              <a:rPr lang="ru-RU" b="0" i="0" dirty="0" smtClean="0">
                <a:solidFill>
                  <a:srgbClr val="000000"/>
                </a:solidFill>
                <a:effectLst/>
                <a:latin typeface="Arial"/>
              </a:rPr>
              <a:t> "</a:t>
            </a:r>
            <a:r>
              <a:rPr lang="ru-RU" b="0" i="0" dirty="0" err="1" smtClean="0">
                <a:solidFill>
                  <a:srgbClr val="000000"/>
                </a:solidFill>
                <a:effectLst/>
                <a:latin typeface="Arial"/>
              </a:rPr>
              <a:t>взяти</a:t>
            </a:r>
            <a:r>
              <a:rPr lang="ru-RU" b="0" i="0" dirty="0" smtClean="0">
                <a:solidFill>
                  <a:srgbClr val="000000"/>
                </a:solidFill>
                <a:effectLst/>
                <a:latin typeface="Arial"/>
              </a:rPr>
              <a:t> гору" над супротивником, </a:t>
            </a:r>
            <a:r>
              <a:rPr lang="ru-RU" b="0" i="0" dirty="0" err="1" smtClean="0">
                <a:solidFill>
                  <a:srgbClr val="000000"/>
                </a:solidFill>
                <a:effectLst/>
                <a:latin typeface="Arial"/>
              </a:rPr>
              <a:t>вдаються</a:t>
            </a:r>
            <a:r>
              <a:rPr lang="ru-RU" b="0" i="0" dirty="0" smtClean="0">
                <a:solidFill>
                  <a:srgbClr val="000000"/>
                </a:solidFill>
                <a:effectLst/>
                <a:latin typeface="Arial"/>
              </a:rPr>
              <a:t> до будь-</a:t>
            </a:r>
            <a:r>
              <a:rPr lang="ru-RU" b="0" i="0" dirty="0" err="1" smtClean="0">
                <a:solidFill>
                  <a:srgbClr val="000000"/>
                </a:solidFill>
                <a:effectLst/>
                <a:latin typeface="Arial"/>
              </a:rPr>
              <a:t>яких</a:t>
            </a:r>
            <a:r>
              <a:rPr lang="ru-RU" b="0" i="0" dirty="0" smtClean="0">
                <a:solidFill>
                  <a:srgbClr val="000000"/>
                </a:solidFill>
                <a:effectLst/>
                <a:latin typeface="Arial"/>
              </a:rPr>
              <a:t> </a:t>
            </a:r>
            <a:r>
              <a:rPr lang="ru-RU" b="0" i="0" dirty="0" err="1" smtClean="0">
                <a:solidFill>
                  <a:srgbClr val="000000"/>
                </a:solidFill>
                <a:effectLst/>
                <a:latin typeface="Arial"/>
              </a:rPr>
              <a:t>методів</a:t>
            </a:r>
            <a:r>
              <a:rPr lang="ru-RU" b="0" i="0" dirty="0" smtClean="0">
                <a:solidFill>
                  <a:srgbClr val="000000"/>
                </a:solidFill>
                <a:effectLst/>
                <a:latin typeface="Arial"/>
              </a:rPr>
              <a:t>, </a:t>
            </a:r>
            <a:r>
              <a:rPr lang="ru-RU" b="0" i="0" dirty="0" err="1" smtClean="0">
                <a:solidFill>
                  <a:srgbClr val="000000"/>
                </a:solidFill>
                <a:effectLst/>
                <a:latin typeface="Arial"/>
              </a:rPr>
              <a:t>навіть</a:t>
            </a:r>
            <a:r>
              <a:rPr lang="ru-RU" b="0" i="0" dirty="0" smtClean="0">
                <a:solidFill>
                  <a:srgbClr val="000000"/>
                </a:solidFill>
                <a:effectLst/>
                <a:latin typeface="Arial"/>
              </a:rPr>
              <a:t> тих, </a:t>
            </a:r>
            <a:r>
              <a:rPr lang="ru-RU" b="0" i="0" dirty="0" err="1" smtClean="0">
                <a:solidFill>
                  <a:srgbClr val="000000"/>
                </a:solidFill>
                <a:effectLst/>
                <a:latin typeface="Arial"/>
              </a:rPr>
              <a:t>які</a:t>
            </a:r>
            <a:r>
              <a:rPr lang="ru-RU" b="0" i="0" dirty="0" smtClean="0">
                <a:solidFill>
                  <a:srgbClr val="000000"/>
                </a:solidFill>
                <a:effectLst/>
                <a:latin typeface="Arial"/>
              </a:rPr>
              <a:t> </a:t>
            </a:r>
            <a:r>
              <a:rPr lang="ru-RU" b="0" i="0" dirty="0" err="1" smtClean="0">
                <a:solidFill>
                  <a:srgbClr val="000000"/>
                </a:solidFill>
                <a:effectLst/>
                <a:latin typeface="Arial"/>
              </a:rPr>
              <a:t>суперечать</a:t>
            </a:r>
            <a:r>
              <a:rPr lang="ru-RU" b="0" i="0" dirty="0" smtClean="0">
                <a:solidFill>
                  <a:srgbClr val="000000"/>
                </a:solidFill>
                <a:effectLst/>
                <a:latin typeface="Arial"/>
              </a:rPr>
              <a:t> </a:t>
            </a:r>
            <a:r>
              <a:rPr lang="ru-RU" b="0" i="0" dirty="0" err="1" smtClean="0">
                <a:solidFill>
                  <a:srgbClr val="000000"/>
                </a:solidFill>
                <a:effectLst/>
                <a:latin typeface="Arial"/>
              </a:rPr>
              <a:t>вимогам</a:t>
            </a:r>
            <a:r>
              <a:rPr lang="ru-RU" b="0" i="0" dirty="0" smtClean="0">
                <a:solidFill>
                  <a:srgbClr val="000000"/>
                </a:solidFill>
                <a:effectLst/>
                <a:latin typeface="Arial"/>
              </a:rPr>
              <a:t> </a:t>
            </a:r>
            <a:r>
              <a:rPr lang="ru-RU" b="0" i="0" dirty="0" err="1" smtClean="0">
                <a:solidFill>
                  <a:srgbClr val="000000"/>
                </a:solidFill>
                <a:effectLst/>
                <a:latin typeface="Arial"/>
              </a:rPr>
              <a:t>законів</a:t>
            </a:r>
            <a:r>
              <a:rPr lang="ru-RU" b="0" i="0" dirty="0" smtClean="0">
                <a:solidFill>
                  <a:srgbClr val="000000"/>
                </a:solidFill>
                <a:effectLst/>
                <a:latin typeface="Arial"/>
              </a:rPr>
              <a:t> </a:t>
            </a:r>
            <a:r>
              <a:rPr lang="ru-RU" b="0" i="0" dirty="0" err="1" smtClean="0">
                <a:solidFill>
                  <a:srgbClr val="000000"/>
                </a:solidFill>
                <a:effectLst/>
                <a:latin typeface="Arial"/>
              </a:rPr>
              <a:t>логіки</a:t>
            </a:r>
            <a:r>
              <a:rPr lang="ru-RU" b="0" i="0" dirty="0" smtClean="0">
                <a:solidFill>
                  <a:srgbClr val="000000"/>
                </a:solidFill>
                <a:effectLst/>
                <a:latin typeface="Arial"/>
              </a:rPr>
              <a:t> та норм </a:t>
            </a:r>
            <a:r>
              <a:rPr lang="ru-RU" b="0" i="0" dirty="0" err="1" smtClean="0">
                <a:solidFill>
                  <a:srgbClr val="000000"/>
                </a:solidFill>
                <a:effectLst/>
                <a:latin typeface="Arial"/>
              </a:rPr>
              <a:t>моралі</a:t>
            </a:r>
            <a:r>
              <a:rPr lang="ru-RU" b="0" i="0" dirty="0" smtClean="0">
                <a:solidFill>
                  <a:srgbClr val="000000"/>
                </a:solidFill>
                <a:effectLst/>
                <a:latin typeface="Arial"/>
              </a:rPr>
              <a:t>.</a:t>
            </a:r>
          </a:p>
          <a:p>
            <a:r>
              <a:rPr lang="ru-RU" b="1" i="0" dirty="0" err="1" smtClean="0">
                <a:solidFill>
                  <a:srgbClr val="000000"/>
                </a:solidFill>
                <a:effectLst/>
                <a:latin typeface="Arial"/>
              </a:rPr>
              <a:t>Еристика</a:t>
            </a:r>
            <a:r>
              <a:rPr lang="ru-RU" b="1" i="0" dirty="0" smtClean="0">
                <a:solidFill>
                  <a:srgbClr val="000000"/>
                </a:solidFill>
                <a:effectLst/>
                <a:latin typeface="Arial"/>
              </a:rPr>
              <a:t> (</a:t>
            </a:r>
            <a:r>
              <a:rPr lang="ru-RU" b="1" i="0" dirty="0" err="1" smtClean="0">
                <a:solidFill>
                  <a:srgbClr val="000000"/>
                </a:solidFill>
                <a:effectLst/>
                <a:latin typeface="Arial"/>
              </a:rPr>
              <a:t>грєц</a:t>
            </a:r>
            <a:r>
              <a:rPr lang="ru-RU" b="1" i="0" dirty="0" smtClean="0">
                <a:solidFill>
                  <a:srgbClr val="000000"/>
                </a:solidFill>
                <a:effectLst/>
                <a:latin typeface="Arial"/>
              </a:rPr>
              <a:t>. </a:t>
            </a:r>
            <a:r>
              <a:rPr lang="ru-RU" b="1" i="0" dirty="0" err="1" smtClean="0">
                <a:solidFill>
                  <a:srgbClr val="000000"/>
                </a:solidFill>
                <a:effectLst/>
                <a:latin typeface="Arial"/>
              </a:rPr>
              <a:t>eris</a:t>
            </a:r>
            <a:r>
              <a:rPr lang="ru-RU" b="1" i="0" dirty="0" smtClean="0">
                <a:solidFill>
                  <a:srgbClr val="000000"/>
                </a:solidFill>
                <a:effectLst/>
                <a:latin typeface="Arial"/>
              </a:rPr>
              <a:t> - </a:t>
            </a:r>
            <a:r>
              <a:rPr lang="ru-RU" b="1" i="0" dirty="0" err="1" smtClean="0">
                <a:solidFill>
                  <a:srgbClr val="000000"/>
                </a:solidFill>
                <a:effectLst/>
                <a:latin typeface="Arial"/>
              </a:rPr>
              <a:t>суперечка</a:t>
            </a:r>
            <a:r>
              <a:rPr lang="ru-RU" b="1" i="0" dirty="0" smtClean="0">
                <a:solidFill>
                  <a:srgbClr val="000000"/>
                </a:solidFill>
                <a:effectLst/>
                <a:latin typeface="Arial"/>
              </a:rPr>
              <a:t>)</a:t>
            </a:r>
            <a:r>
              <a:rPr lang="ru-RU" b="0" i="0" dirty="0" smtClean="0">
                <a:solidFill>
                  <a:srgbClr val="000000"/>
                </a:solidFill>
                <a:effectLst/>
                <a:latin typeface="Arial"/>
              </a:rPr>
              <a:t> - </a:t>
            </a:r>
            <a:r>
              <a:rPr lang="ru-RU" b="0" i="0" dirty="0" err="1" smtClean="0">
                <a:solidFill>
                  <a:srgbClr val="000000"/>
                </a:solidFill>
                <a:effectLst/>
                <a:latin typeface="Arial"/>
              </a:rPr>
              <a:t>мистецтво</a:t>
            </a:r>
            <a:r>
              <a:rPr lang="ru-RU" b="0" i="0" dirty="0" smtClean="0">
                <a:solidFill>
                  <a:srgbClr val="000000"/>
                </a:solidFill>
                <a:effectLst/>
                <a:latin typeface="Arial"/>
              </a:rPr>
              <a:t> </a:t>
            </a:r>
            <a:r>
              <a:rPr lang="ru-RU" b="0" i="0" dirty="0" err="1" smtClean="0">
                <a:solidFill>
                  <a:srgbClr val="000000"/>
                </a:solidFill>
                <a:effectLst/>
                <a:latin typeface="Arial"/>
              </a:rPr>
              <a:t>ведення</a:t>
            </a:r>
            <a:r>
              <a:rPr lang="ru-RU" b="0" i="0" dirty="0" smtClean="0">
                <a:solidFill>
                  <a:srgbClr val="000000"/>
                </a:solidFill>
                <a:effectLst/>
                <a:latin typeface="Arial"/>
              </a:rPr>
              <a:t> </a:t>
            </a:r>
            <a:r>
              <a:rPr lang="ru-RU" b="0" i="0" dirty="0" err="1" smtClean="0">
                <a:solidFill>
                  <a:srgbClr val="000000"/>
                </a:solidFill>
                <a:effectLst/>
                <a:latin typeface="Arial"/>
              </a:rPr>
              <a:t>суперечки</a:t>
            </a:r>
            <a:r>
              <a:rPr lang="ru-RU" b="0" i="0" dirty="0" smtClean="0">
                <a:solidFill>
                  <a:srgbClr val="000000"/>
                </a:solidFill>
                <a:effectLst/>
                <a:latin typeface="Arial"/>
              </a:rPr>
              <a:t>, </a:t>
            </a:r>
            <a:r>
              <a:rPr lang="ru-RU" b="0" i="0" dirty="0" err="1" smtClean="0">
                <a:solidFill>
                  <a:srgbClr val="000000"/>
                </a:solidFill>
                <a:effectLst/>
                <a:latin typeface="Arial"/>
              </a:rPr>
              <a:t>тобто</a:t>
            </a:r>
            <a:r>
              <a:rPr lang="ru-RU" b="0" i="0" dirty="0" smtClean="0">
                <a:solidFill>
                  <a:srgbClr val="000000"/>
                </a:solidFill>
                <a:effectLst/>
                <a:latin typeface="Arial"/>
              </a:rPr>
              <a:t> </a:t>
            </a:r>
            <a:r>
              <a:rPr lang="ru-RU" b="0" i="0" dirty="0" err="1" smtClean="0">
                <a:solidFill>
                  <a:srgbClr val="000000"/>
                </a:solidFill>
                <a:effectLst/>
                <a:latin typeface="Arial"/>
              </a:rPr>
              <a:t>вміння</a:t>
            </a:r>
            <a:r>
              <a:rPr lang="ru-RU" b="0" i="0" dirty="0" smtClean="0">
                <a:solidFill>
                  <a:srgbClr val="000000"/>
                </a:solidFill>
                <a:effectLst/>
                <a:latin typeface="Arial"/>
              </a:rPr>
              <a:t> </a:t>
            </a:r>
            <a:r>
              <a:rPr lang="ru-RU" b="0" i="0" dirty="0" err="1" smtClean="0">
                <a:solidFill>
                  <a:srgbClr val="000000"/>
                </a:solidFill>
                <a:effectLst/>
                <a:latin typeface="Arial"/>
              </a:rPr>
              <a:t>переконувати</a:t>
            </a:r>
            <a:r>
              <a:rPr lang="ru-RU" b="0" i="0" dirty="0" smtClean="0">
                <a:solidFill>
                  <a:srgbClr val="000000"/>
                </a:solidFill>
                <a:effectLst/>
                <a:latin typeface="Arial"/>
              </a:rPr>
              <a:t> </a:t>
            </a:r>
            <a:r>
              <a:rPr lang="ru-RU" b="0" i="0" dirty="0" err="1" smtClean="0">
                <a:solidFill>
                  <a:srgbClr val="000000"/>
                </a:solidFill>
                <a:effectLst/>
                <a:latin typeface="Arial"/>
              </a:rPr>
              <a:t>інших</a:t>
            </a:r>
            <a:r>
              <a:rPr lang="ru-RU" b="0" i="0" dirty="0" smtClean="0">
                <a:solidFill>
                  <a:srgbClr val="000000"/>
                </a:solidFill>
                <a:effectLst/>
                <a:latin typeface="Arial"/>
              </a:rPr>
              <a:t> в </a:t>
            </a:r>
            <a:r>
              <a:rPr lang="ru-RU" b="0" i="0" dirty="0" err="1" smtClean="0">
                <a:solidFill>
                  <a:srgbClr val="000000"/>
                </a:solidFill>
                <a:effectLst/>
                <a:latin typeface="Arial"/>
              </a:rPr>
              <a:t>істинності</a:t>
            </a:r>
            <a:r>
              <a:rPr lang="ru-RU" b="0" i="0" dirty="0" smtClean="0">
                <a:solidFill>
                  <a:srgbClr val="000000"/>
                </a:solidFill>
                <a:effectLst/>
                <a:latin typeface="Arial"/>
              </a:rPr>
              <a:t> </a:t>
            </a:r>
            <a:r>
              <a:rPr lang="ru-RU" b="0" i="0" dirty="0" err="1" smtClean="0">
                <a:solidFill>
                  <a:srgbClr val="000000"/>
                </a:solidFill>
                <a:effectLst/>
                <a:latin typeface="Arial"/>
              </a:rPr>
              <a:t>висловлюваних</a:t>
            </a:r>
            <a:r>
              <a:rPr lang="ru-RU" b="0" i="0" dirty="0" smtClean="0">
                <a:solidFill>
                  <a:srgbClr val="000000"/>
                </a:solidFill>
                <a:effectLst/>
                <a:latin typeface="Arial"/>
              </a:rPr>
              <a:t> </a:t>
            </a:r>
            <a:r>
              <a:rPr lang="ru-RU" b="0" i="0" dirty="0" err="1" smtClean="0">
                <a:solidFill>
                  <a:srgbClr val="000000"/>
                </a:solidFill>
                <a:effectLst/>
                <a:latin typeface="Arial"/>
              </a:rPr>
              <a:t>поглядів</a:t>
            </a:r>
            <a:r>
              <a:rPr lang="ru-RU" b="0" i="0" dirty="0" smtClean="0">
                <a:solidFill>
                  <a:srgbClr val="000000"/>
                </a:solidFill>
                <a:effectLst/>
                <a:latin typeface="Arial"/>
              </a:rPr>
              <a:t> і </a:t>
            </a:r>
            <a:r>
              <a:rPr lang="ru-RU" b="0" i="0" dirty="0" err="1" smtClean="0">
                <a:solidFill>
                  <a:srgbClr val="000000"/>
                </a:solidFill>
                <a:effectLst/>
                <a:latin typeface="Arial"/>
              </a:rPr>
              <a:t>необхідності</a:t>
            </a:r>
            <a:r>
              <a:rPr lang="ru-RU" b="0" i="0" dirty="0" smtClean="0">
                <a:solidFill>
                  <a:srgbClr val="000000"/>
                </a:solidFill>
                <a:effectLst/>
                <a:latin typeface="Arial"/>
              </a:rPr>
              <a:t> </a:t>
            </a:r>
            <a:r>
              <a:rPr lang="ru-RU" b="0" i="0" dirty="0" err="1" smtClean="0">
                <a:solidFill>
                  <a:srgbClr val="000000"/>
                </a:solidFill>
                <a:effectLst/>
                <a:latin typeface="Arial"/>
              </a:rPr>
              <a:t>жити</a:t>
            </a:r>
            <a:r>
              <a:rPr lang="ru-RU" b="0" i="0" dirty="0" smtClean="0">
                <a:solidFill>
                  <a:srgbClr val="000000"/>
                </a:solidFill>
                <a:effectLst/>
                <a:latin typeface="Arial"/>
              </a:rPr>
              <a:t> й </a:t>
            </a:r>
            <a:r>
              <a:rPr lang="ru-RU" b="0" i="0" dirty="0" err="1" smtClean="0">
                <a:solidFill>
                  <a:srgbClr val="000000"/>
                </a:solidFill>
                <a:effectLst/>
                <a:latin typeface="Arial"/>
              </a:rPr>
              <a:t>діяти</a:t>
            </a:r>
            <a:r>
              <a:rPr lang="ru-RU" b="0" i="0" dirty="0" smtClean="0">
                <a:solidFill>
                  <a:srgbClr val="000000"/>
                </a:solidFill>
                <a:effectLst/>
                <a:latin typeface="Arial"/>
              </a:rPr>
              <a:t> </a:t>
            </a:r>
            <a:r>
              <a:rPr lang="ru-RU" b="0" i="0" dirty="0" err="1" smtClean="0">
                <a:solidFill>
                  <a:srgbClr val="000000"/>
                </a:solidFill>
                <a:effectLst/>
                <a:latin typeface="Arial"/>
              </a:rPr>
              <a:t>згідно</a:t>
            </a:r>
            <a:r>
              <a:rPr lang="ru-RU" b="0" i="0" dirty="0" smtClean="0">
                <a:solidFill>
                  <a:srgbClr val="000000"/>
                </a:solidFill>
                <a:effectLst/>
                <a:latin typeface="Arial"/>
              </a:rPr>
              <a:t> з </a:t>
            </a:r>
            <a:r>
              <a:rPr lang="ru-RU" b="0" i="0" dirty="0" err="1" smtClean="0">
                <a:solidFill>
                  <a:srgbClr val="000000"/>
                </a:solidFill>
                <a:effectLst/>
                <a:latin typeface="Arial"/>
              </a:rPr>
              <a:t>певними</a:t>
            </a:r>
            <a:r>
              <a:rPr lang="ru-RU" b="0" i="0" dirty="0" smtClean="0">
                <a:solidFill>
                  <a:srgbClr val="000000"/>
                </a:solidFill>
                <a:effectLst/>
                <a:latin typeface="Arial"/>
              </a:rPr>
              <a:t> </a:t>
            </a:r>
            <a:r>
              <a:rPr lang="ru-RU" b="0" i="0" dirty="0" err="1" smtClean="0">
                <a:solidFill>
                  <a:srgbClr val="000000"/>
                </a:solidFill>
                <a:effectLst/>
                <a:latin typeface="Arial"/>
              </a:rPr>
              <a:t>традиціями</a:t>
            </a:r>
            <a:r>
              <a:rPr lang="ru-RU" b="0" i="0" dirty="0" smtClean="0">
                <a:solidFill>
                  <a:srgbClr val="000000"/>
                </a:solidFill>
                <a:effectLst/>
                <a:latin typeface="Arial"/>
              </a:rPr>
              <a:t> та нормами </a:t>
            </a:r>
            <a:r>
              <a:rPr lang="ru-RU" b="0" i="0" dirty="0" err="1" smtClean="0">
                <a:solidFill>
                  <a:srgbClr val="000000"/>
                </a:solidFill>
                <a:effectLst/>
                <a:latin typeface="Arial"/>
              </a:rPr>
              <a:t>моралі</a:t>
            </a:r>
            <a:r>
              <a:rPr lang="ru-RU" b="0" i="0" dirty="0" smtClean="0">
                <a:solidFill>
                  <a:srgbClr val="000000"/>
                </a:solidFill>
                <a:effectLst/>
                <a:latin typeface="Arial"/>
              </a:rPr>
              <a:t>.</a:t>
            </a:r>
          </a:p>
          <a:p>
            <a:r>
              <a:rPr lang="ru-RU" b="0" i="0" dirty="0" smtClean="0">
                <a:solidFill>
                  <a:srgbClr val="000000"/>
                </a:solidFill>
                <a:effectLst/>
                <a:latin typeface="Arial"/>
              </a:rPr>
              <a:t>Великого </a:t>
            </a:r>
            <a:r>
              <a:rPr lang="ru-RU" b="0" i="0" dirty="0" err="1" smtClean="0">
                <a:solidFill>
                  <a:srgbClr val="000000"/>
                </a:solidFill>
                <a:effectLst/>
                <a:latin typeface="Arial"/>
              </a:rPr>
              <a:t>поширення</a:t>
            </a:r>
            <a:r>
              <a:rPr lang="ru-RU" b="0" i="0" dirty="0" smtClean="0">
                <a:solidFill>
                  <a:srgbClr val="000000"/>
                </a:solidFill>
                <a:effectLst/>
                <a:latin typeface="Arial"/>
              </a:rPr>
              <a:t> </a:t>
            </a:r>
            <a:r>
              <a:rPr lang="ru-RU" b="0" i="0" dirty="0" err="1" smtClean="0">
                <a:solidFill>
                  <a:srgbClr val="000000"/>
                </a:solidFill>
                <a:effectLst/>
                <a:latin typeface="Arial"/>
              </a:rPr>
              <a:t>набула</a:t>
            </a:r>
            <a:r>
              <a:rPr lang="ru-RU" b="0" i="0" dirty="0" smtClean="0">
                <a:solidFill>
                  <a:srgbClr val="000000"/>
                </a:solidFill>
                <a:effectLst/>
                <a:latin typeface="Arial"/>
              </a:rPr>
              <a:t> в </a:t>
            </a:r>
            <a:r>
              <a:rPr lang="ru-RU" b="0" i="0" dirty="0" err="1" smtClean="0">
                <a:solidFill>
                  <a:srgbClr val="000000"/>
                </a:solidFill>
                <a:effectLst/>
                <a:latin typeface="Arial"/>
              </a:rPr>
              <a:t>період</a:t>
            </a:r>
            <a:r>
              <a:rPr lang="ru-RU" b="0" i="0" dirty="0" smtClean="0">
                <a:solidFill>
                  <a:srgbClr val="000000"/>
                </a:solidFill>
                <a:effectLst/>
                <a:latin typeface="Arial"/>
              </a:rPr>
              <a:t> </a:t>
            </a:r>
            <a:r>
              <a:rPr lang="ru-RU" b="0" i="0" dirty="0" err="1" smtClean="0">
                <a:solidFill>
                  <a:srgbClr val="000000"/>
                </a:solidFill>
                <a:effectLst/>
                <a:latin typeface="Arial"/>
              </a:rPr>
              <a:t>розквіту</a:t>
            </a:r>
            <a:r>
              <a:rPr lang="ru-RU" b="0" i="0" dirty="0" smtClean="0">
                <a:solidFill>
                  <a:srgbClr val="000000"/>
                </a:solidFill>
                <a:effectLst/>
                <a:latin typeface="Arial"/>
              </a:rPr>
              <a:t> </a:t>
            </a:r>
            <a:r>
              <a:rPr lang="ru-RU" b="0" i="0" dirty="0" err="1" smtClean="0">
                <a:solidFill>
                  <a:srgbClr val="000000"/>
                </a:solidFill>
                <a:effectLst/>
                <a:latin typeface="Arial"/>
              </a:rPr>
              <a:t>Давньої</a:t>
            </a:r>
            <a:r>
              <a:rPr lang="ru-RU" b="0" i="0" dirty="0" smtClean="0">
                <a:solidFill>
                  <a:srgbClr val="000000"/>
                </a:solidFill>
                <a:effectLst/>
                <a:latin typeface="Arial"/>
              </a:rPr>
              <a:t> </a:t>
            </a:r>
            <a:r>
              <a:rPr lang="ru-RU" b="0" i="0" dirty="0" err="1" smtClean="0">
                <a:solidFill>
                  <a:srgbClr val="000000"/>
                </a:solidFill>
                <a:effectLst/>
                <a:latin typeface="Arial"/>
              </a:rPr>
              <a:t>Греції</a:t>
            </a:r>
            <a:r>
              <a:rPr lang="ru-RU" b="0" i="0" dirty="0" smtClean="0">
                <a:solidFill>
                  <a:srgbClr val="000000"/>
                </a:solidFill>
                <a:effectLst/>
                <a:latin typeface="Arial"/>
              </a:rPr>
              <a:t>, але </a:t>
            </a:r>
            <a:r>
              <a:rPr lang="ru-RU" b="0" i="0" dirty="0" err="1" smtClean="0">
                <a:solidFill>
                  <a:srgbClr val="000000"/>
                </a:solidFill>
                <a:effectLst/>
                <a:latin typeface="Arial"/>
              </a:rPr>
              <a:t>поступово</a:t>
            </a:r>
            <a:r>
              <a:rPr lang="ru-RU" b="0" i="0" dirty="0" smtClean="0">
                <a:solidFill>
                  <a:srgbClr val="000000"/>
                </a:solidFill>
                <a:effectLst/>
                <a:latin typeface="Arial"/>
              </a:rPr>
              <a:t> </a:t>
            </a:r>
            <a:r>
              <a:rPr lang="ru-RU" b="0" i="0" dirty="0" err="1" smtClean="0">
                <a:solidFill>
                  <a:srgbClr val="000000"/>
                </a:solidFill>
                <a:effectLst/>
                <a:latin typeface="Arial"/>
              </a:rPr>
              <a:t>виродилась</a:t>
            </a:r>
            <a:r>
              <a:rPr lang="ru-RU" b="0" i="0" dirty="0" smtClean="0">
                <a:solidFill>
                  <a:srgbClr val="000000"/>
                </a:solidFill>
                <a:effectLst/>
                <a:latin typeface="Arial"/>
              </a:rPr>
              <a:t> і </a:t>
            </a:r>
            <a:r>
              <a:rPr lang="ru-RU" b="0" i="0" dirty="0" err="1" smtClean="0">
                <a:solidFill>
                  <a:srgbClr val="000000"/>
                </a:solidFill>
                <a:effectLst/>
                <a:latin typeface="Arial"/>
              </a:rPr>
              <a:t>перетворилася</a:t>
            </a:r>
            <a:r>
              <a:rPr lang="ru-RU" b="0" i="0" dirty="0" smtClean="0">
                <a:solidFill>
                  <a:srgbClr val="000000"/>
                </a:solidFill>
                <a:effectLst/>
                <a:latin typeface="Arial"/>
              </a:rPr>
              <a:t> на </a:t>
            </a:r>
            <a:r>
              <a:rPr lang="ru-RU" b="0" i="0" dirty="0" err="1" smtClean="0">
                <a:solidFill>
                  <a:srgbClr val="000000"/>
                </a:solidFill>
                <a:effectLst/>
                <a:latin typeface="Arial"/>
              </a:rPr>
              <a:t>вчення</a:t>
            </a:r>
            <a:r>
              <a:rPr lang="ru-RU" b="0" i="0" dirty="0" smtClean="0">
                <a:solidFill>
                  <a:srgbClr val="000000"/>
                </a:solidFill>
                <a:effectLst/>
                <a:latin typeface="Arial"/>
              </a:rPr>
              <a:t>, основною метою </a:t>
            </a:r>
            <a:r>
              <a:rPr lang="ru-RU" b="0" i="0" dirty="0" err="1" smtClean="0">
                <a:solidFill>
                  <a:srgbClr val="000000"/>
                </a:solidFill>
                <a:effectLst/>
                <a:latin typeface="Arial"/>
              </a:rPr>
              <a:t>якого</a:t>
            </a:r>
            <a:r>
              <a:rPr lang="ru-RU" b="0" i="0" dirty="0" smtClean="0">
                <a:solidFill>
                  <a:srgbClr val="000000"/>
                </a:solidFill>
                <a:effectLst/>
                <a:latin typeface="Arial"/>
              </a:rPr>
              <a:t> стало </a:t>
            </a:r>
            <a:r>
              <a:rPr lang="ru-RU" b="0" i="0" dirty="0" err="1" smtClean="0">
                <a:solidFill>
                  <a:srgbClr val="000000"/>
                </a:solidFill>
                <a:effectLst/>
                <a:latin typeface="Arial"/>
              </a:rPr>
              <a:t>навчання</a:t>
            </a:r>
            <a:r>
              <a:rPr lang="ru-RU" b="0" i="0" dirty="0" smtClean="0">
                <a:solidFill>
                  <a:srgbClr val="000000"/>
                </a:solidFill>
                <a:effectLst/>
                <a:latin typeface="Arial"/>
              </a:rPr>
              <a:t> того, як </a:t>
            </a:r>
            <a:r>
              <a:rPr lang="ru-RU" b="0" i="0" dirty="0" err="1" smtClean="0">
                <a:solidFill>
                  <a:srgbClr val="000000"/>
                </a:solidFill>
                <a:effectLst/>
                <a:latin typeface="Arial"/>
              </a:rPr>
              <a:t>виграти</a:t>
            </a:r>
            <a:r>
              <a:rPr lang="ru-RU" b="0" i="0" dirty="0" smtClean="0">
                <a:solidFill>
                  <a:srgbClr val="000000"/>
                </a:solidFill>
                <a:effectLst/>
                <a:latin typeface="Arial"/>
              </a:rPr>
              <a:t> </a:t>
            </a:r>
            <a:r>
              <a:rPr lang="ru-RU" b="0" i="0" dirty="0" err="1" smtClean="0">
                <a:solidFill>
                  <a:srgbClr val="000000"/>
                </a:solidFill>
                <a:effectLst/>
                <a:latin typeface="Arial"/>
              </a:rPr>
              <a:t>суперечку</a:t>
            </a:r>
            <a:r>
              <a:rPr lang="ru-RU" b="0" i="0" dirty="0" smtClean="0">
                <a:solidFill>
                  <a:srgbClr val="000000"/>
                </a:solidFill>
                <a:effectLst/>
                <a:latin typeface="Arial"/>
              </a:rPr>
              <a:t> за будь-яку </a:t>
            </a:r>
            <a:r>
              <a:rPr lang="ru-RU" b="0" i="0" dirty="0" err="1" smtClean="0">
                <a:solidFill>
                  <a:srgbClr val="000000"/>
                </a:solidFill>
                <a:effectLst/>
                <a:latin typeface="Arial"/>
              </a:rPr>
              <a:t>ціну</a:t>
            </a:r>
            <a:r>
              <a:rPr lang="ru-RU" b="0" i="0" dirty="0" smtClean="0">
                <a:solidFill>
                  <a:srgbClr val="000000"/>
                </a:solidFill>
                <a:effectLst/>
                <a:latin typeface="Arial"/>
              </a:rPr>
              <a:t>, не </a:t>
            </a:r>
            <a:r>
              <a:rPr lang="ru-RU" b="0" i="0" dirty="0" err="1" smtClean="0">
                <a:solidFill>
                  <a:srgbClr val="000000"/>
                </a:solidFill>
                <a:effectLst/>
                <a:latin typeface="Arial"/>
              </a:rPr>
              <a:t>гребуючи</a:t>
            </a:r>
            <a:r>
              <a:rPr lang="ru-RU" b="0" i="0" dirty="0" smtClean="0">
                <a:solidFill>
                  <a:srgbClr val="000000"/>
                </a:solidFill>
                <a:effectLst/>
                <a:latin typeface="Arial"/>
              </a:rPr>
              <a:t> </a:t>
            </a:r>
            <a:r>
              <a:rPr lang="ru-RU" b="0" i="0" dirty="0" err="1" smtClean="0">
                <a:solidFill>
                  <a:srgbClr val="000000"/>
                </a:solidFill>
                <a:effectLst/>
                <a:latin typeface="Arial"/>
              </a:rPr>
              <a:t>ніякими</a:t>
            </a:r>
            <a:r>
              <a:rPr lang="ru-RU" b="0" i="0" dirty="0" smtClean="0">
                <a:solidFill>
                  <a:srgbClr val="000000"/>
                </a:solidFill>
                <a:effectLst/>
                <a:latin typeface="Arial"/>
              </a:rPr>
              <a:t> </a:t>
            </a:r>
            <a:r>
              <a:rPr lang="ru-RU" b="0" i="0" dirty="0" err="1" smtClean="0">
                <a:solidFill>
                  <a:srgbClr val="000000"/>
                </a:solidFill>
                <a:effectLst/>
                <a:latin typeface="Arial"/>
              </a:rPr>
              <a:t>засобами</a:t>
            </a:r>
            <a:r>
              <a:rPr lang="ru-RU" b="0" i="0" dirty="0" smtClean="0">
                <a:solidFill>
                  <a:srgbClr val="000000"/>
                </a:solidFill>
                <a:effectLst/>
                <a:latin typeface="Arial"/>
              </a:rPr>
              <a:t>. До </a:t>
            </a:r>
            <a:r>
              <a:rPr lang="ru-RU" b="0" i="0" dirty="0" err="1" smtClean="0">
                <a:solidFill>
                  <a:srgbClr val="000000"/>
                </a:solidFill>
                <a:effectLst/>
                <a:latin typeface="Arial"/>
              </a:rPr>
              <a:t>речі</a:t>
            </a:r>
            <a:r>
              <a:rPr lang="ru-RU" b="0" i="0" dirty="0" smtClean="0">
                <a:solidFill>
                  <a:srgbClr val="000000"/>
                </a:solidFill>
                <a:effectLst/>
                <a:latin typeface="Arial"/>
              </a:rPr>
              <a:t>, </a:t>
            </a:r>
            <a:r>
              <a:rPr lang="ru-RU" b="0" i="0" dirty="0" err="1" smtClean="0">
                <a:solidFill>
                  <a:srgbClr val="000000"/>
                </a:solidFill>
                <a:effectLst/>
                <a:latin typeface="Arial"/>
              </a:rPr>
              <a:t>ще</a:t>
            </a:r>
            <a:r>
              <a:rPr lang="ru-RU" b="0" i="0" dirty="0" smtClean="0">
                <a:solidFill>
                  <a:srgbClr val="000000"/>
                </a:solidFill>
                <a:effectLst/>
                <a:latin typeface="Arial"/>
              </a:rPr>
              <a:t> в </a:t>
            </a:r>
            <a:r>
              <a:rPr lang="ru-RU" b="0" i="0" dirty="0" err="1" smtClean="0">
                <a:solidFill>
                  <a:srgbClr val="000000"/>
                </a:solidFill>
                <a:effectLst/>
                <a:latin typeface="Arial"/>
              </a:rPr>
              <a:t>ті</a:t>
            </a:r>
            <a:r>
              <a:rPr lang="ru-RU" b="0" i="0" dirty="0" smtClean="0">
                <a:solidFill>
                  <a:srgbClr val="000000"/>
                </a:solidFill>
                <a:effectLst/>
                <a:latin typeface="Arial"/>
              </a:rPr>
              <a:t> </a:t>
            </a:r>
            <a:r>
              <a:rPr lang="ru-RU" b="0" i="0" dirty="0" err="1" smtClean="0">
                <a:solidFill>
                  <a:srgbClr val="000000"/>
                </a:solidFill>
                <a:effectLst/>
                <a:latin typeface="Arial"/>
              </a:rPr>
              <a:t>далекі</a:t>
            </a:r>
            <a:r>
              <a:rPr lang="ru-RU" b="0" i="0" dirty="0" smtClean="0">
                <a:solidFill>
                  <a:srgbClr val="000000"/>
                </a:solidFill>
                <a:effectLst/>
                <a:latin typeface="Arial"/>
              </a:rPr>
              <a:t> </a:t>
            </a:r>
            <a:r>
              <a:rPr lang="ru-RU" b="0" i="0" dirty="0" err="1" smtClean="0">
                <a:solidFill>
                  <a:srgbClr val="000000"/>
                </a:solidFill>
                <a:effectLst/>
                <a:latin typeface="Arial"/>
              </a:rPr>
              <a:t>часи</a:t>
            </a:r>
            <a:r>
              <a:rPr lang="ru-RU" b="0" i="0" dirty="0" smtClean="0">
                <a:solidFill>
                  <a:srgbClr val="000000"/>
                </a:solidFill>
                <a:effectLst/>
                <a:latin typeface="Arial"/>
              </a:rPr>
              <a:t> </a:t>
            </a:r>
            <a:r>
              <a:rPr lang="ru-RU" b="0" i="0" dirty="0" err="1" smtClean="0">
                <a:solidFill>
                  <a:srgbClr val="000000"/>
                </a:solidFill>
                <a:effectLst/>
                <a:latin typeface="Arial"/>
              </a:rPr>
              <a:t>виникли</a:t>
            </a:r>
            <a:r>
              <a:rPr lang="ru-RU" b="0" i="0" dirty="0" smtClean="0">
                <a:solidFill>
                  <a:srgbClr val="000000"/>
                </a:solidFill>
                <a:effectLst/>
                <a:latin typeface="Arial"/>
              </a:rPr>
              <a:t> </a:t>
            </a:r>
            <a:r>
              <a:rPr lang="ru-RU" b="0" i="0" dirty="0" err="1" smtClean="0">
                <a:solidFill>
                  <a:srgbClr val="000000"/>
                </a:solidFill>
                <a:effectLst/>
                <a:latin typeface="Arial"/>
              </a:rPr>
              <a:t>перші</a:t>
            </a:r>
            <a:r>
              <a:rPr lang="ru-RU" b="0" i="0" dirty="0" smtClean="0">
                <a:solidFill>
                  <a:srgbClr val="000000"/>
                </a:solidFill>
                <a:effectLst/>
                <a:latin typeface="Arial"/>
              </a:rPr>
              <a:t> </a:t>
            </a:r>
            <a:r>
              <a:rPr lang="ru-RU" b="0" i="0" dirty="0" err="1" smtClean="0">
                <a:solidFill>
                  <a:srgbClr val="000000"/>
                </a:solidFill>
                <a:effectLst/>
                <a:latin typeface="Arial"/>
              </a:rPr>
              <a:t>сумніви</a:t>
            </a:r>
            <a:r>
              <a:rPr lang="ru-RU" b="0" i="0" dirty="0" smtClean="0">
                <a:solidFill>
                  <a:srgbClr val="000000"/>
                </a:solidFill>
                <a:effectLst/>
                <a:latin typeface="Arial"/>
              </a:rPr>
              <a:t> в </a:t>
            </a:r>
            <a:r>
              <a:rPr lang="ru-RU" b="0" i="0" dirty="0" err="1" smtClean="0">
                <a:solidFill>
                  <a:srgbClr val="000000"/>
                </a:solidFill>
                <a:effectLst/>
                <a:latin typeface="Arial"/>
              </a:rPr>
              <a:t>цінності</a:t>
            </a:r>
            <a:r>
              <a:rPr lang="ru-RU" b="0" i="0" dirty="0" smtClean="0">
                <a:solidFill>
                  <a:srgbClr val="000000"/>
                </a:solidFill>
                <a:effectLst/>
                <a:latin typeface="Arial"/>
              </a:rPr>
              <a:t> </a:t>
            </a:r>
            <a:r>
              <a:rPr lang="ru-RU" b="0" i="0" dirty="0" err="1" smtClean="0">
                <a:solidFill>
                  <a:srgbClr val="000000"/>
                </a:solidFill>
                <a:effectLst/>
                <a:latin typeface="Arial"/>
              </a:rPr>
              <a:t>суперечки</a:t>
            </a:r>
            <a:r>
              <a:rPr lang="ru-RU" b="0" i="0" dirty="0" smtClean="0">
                <a:solidFill>
                  <a:srgbClr val="000000"/>
                </a:solidFill>
                <a:effectLst/>
                <a:latin typeface="Arial"/>
              </a:rPr>
              <a:t> як </a:t>
            </a:r>
            <a:r>
              <a:rPr lang="ru-RU" b="0" i="0" dirty="0" err="1" smtClean="0">
                <a:solidFill>
                  <a:srgbClr val="000000"/>
                </a:solidFill>
                <a:effectLst/>
                <a:latin typeface="Arial"/>
              </a:rPr>
              <a:t>форми</a:t>
            </a:r>
            <a:r>
              <a:rPr lang="ru-RU" b="0" i="0" dirty="0" smtClean="0">
                <a:solidFill>
                  <a:srgbClr val="000000"/>
                </a:solidFill>
                <a:effectLst/>
                <a:latin typeface="Arial"/>
              </a:rPr>
              <a:t> </a:t>
            </a:r>
            <a:r>
              <a:rPr lang="ru-RU" b="0" i="0" dirty="0" err="1" smtClean="0">
                <a:solidFill>
                  <a:srgbClr val="000000"/>
                </a:solidFill>
                <a:effectLst/>
                <a:latin typeface="Arial"/>
              </a:rPr>
              <a:t>спілкування</a:t>
            </a:r>
            <a:r>
              <a:rPr lang="ru-RU" b="0" i="0" dirty="0" smtClean="0">
                <a:solidFill>
                  <a:srgbClr val="000000"/>
                </a:solidFill>
                <a:effectLst/>
                <a:latin typeface="Arial"/>
              </a:rPr>
              <a:t>.</a:t>
            </a:r>
          </a:p>
          <a:p>
            <a:r>
              <a:rPr lang="ru-RU" dirty="0" smtClean="0"/>
              <a:t/>
            </a:r>
            <a:br>
              <a:rPr lang="ru-RU" dirty="0" smtClean="0"/>
            </a:br>
            <a:endParaRPr lang="uk-UA" dirty="0"/>
          </a:p>
        </p:txBody>
      </p:sp>
    </p:spTree>
    <p:extLst>
      <p:ext uri="{BB962C8B-B14F-4D97-AF65-F5344CB8AC3E}">
        <p14:creationId xmlns:p14="http://schemas.microsoft.com/office/powerpoint/2010/main" val="214553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8064896" cy="6186309"/>
          </a:xfrm>
          <a:prstGeom prst="rect">
            <a:avLst/>
          </a:prstGeom>
        </p:spPr>
        <p:txBody>
          <a:bodyPr wrap="square">
            <a:spAutoFit/>
          </a:bodyPr>
          <a:lstStyle/>
          <a:p>
            <a:r>
              <a:rPr lang="uk-UA" b="1" i="0" dirty="0" smtClean="0">
                <a:solidFill>
                  <a:srgbClr val="000000"/>
                </a:solidFill>
                <a:effectLst/>
                <a:latin typeface="Arial"/>
              </a:rPr>
              <a:t>Суперечка заради переконання</a:t>
            </a:r>
            <a:endParaRPr lang="uk-UA" b="0" i="0" dirty="0" smtClean="0">
              <a:solidFill>
                <a:srgbClr val="000000"/>
              </a:solidFill>
              <a:effectLst/>
              <a:latin typeface="Arial"/>
            </a:endParaRPr>
          </a:p>
          <a:p>
            <a:r>
              <a:rPr lang="uk-UA" b="0" i="0" dirty="0" smtClean="0">
                <a:solidFill>
                  <a:srgbClr val="000000"/>
                </a:solidFill>
                <a:effectLst/>
                <a:latin typeface="Arial"/>
              </a:rPr>
              <a:t>Розпочинаючи суперечку цього типу, </a:t>
            </a:r>
            <a:r>
              <a:rPr lang="uk-UA" b="0" i="0" dirty="0" err="1" smtClean="0">
                <a:solidFill>
                  <a:srgbClr val="000000"/>
                </a:solidFill>
                <a:effectLst/>
                <a:latin typeface="Arial"/>
              </a:rPr>
              <a:t>пропонент</a:t>
            </a:r>
            <a:r>
              <a:rPr lang="uk-UA" b="0" i="0" dirty="0" smtClean="0">
                <a:solidFill>
                  <a:srgbClr val="000000"/>
                </a:solidFill>
                <a:effectLst/>
                <a:latin typeface="Arial"/>
              </a:rPr>
              <a:t> ставить за мету нав'язати свої переконання (або ідеї своєї політичної партії, релігійної чи іншої організації) іншим людям. При цьому його не хвилюють (чи мало хвилюють) проблема істини та права кожної людини мати свої погляди. Такі суперечки в нашу епоху лише зрідка мають приватний характер: </a:t>
            </a:r>
            <a:r>
              <a:rPr lang="uk-UA" b="0" i="0" dirty="0" err="1" smtClean="0">
                <a:solidFill>
                  <a:srgbClr val="000000"/>
                </a:solidFill>
                <a:effectLst/>
                <a:latin typeface="Arial"/>
              </a:rPr>
              <a:t>пропонент</a:t>
            </a:r>
            <a:r>
              <a:rPr lang="uk-UA" b="0" i="0" dirty="0" smtClean="0">
                <a:solidFill>
                  <a:srgbClr val="000000"/>
                </a:solidFill>
                <a:effectLst/>
                <a:latin typeface="Arial"/>
              </a:rPr>
              <a:t>, як правило, виконує роль пропагандиста ідей відповідних організацій. Є серед них ентузіасти, але більшість виконує цю "роботу" з певним інтересом.</a:t>
            </a:r>
          </a:p>
          <a:p>
            <a:r>
              <a:rPr lang="uk-UA" dirty="0" smtClean="0"/>
              <a:t/>
            </a:r>
            <a:br>
              <a:rPr lang="uk-UA" dirty="0" smtClean="0"/>
            </a:br>
            <a:r>
              <a:rPr lang="ru-RU" b="1" i="0" dirty="0" err="1" smtClean="0">
                <a:solidFill>
                  <a:srgbClr val="000000"/>
                </a:solidFill>
                <a:effectLst/>
                <a:latin typeface="Arial"/>
              </a:rPr>
              <a:t>Суперечка</a:t>
            </a:r>
            <a:r>
              <a:rPr lang="ru-RU" b="1" i="0" dirty="0" smtClean="0">
                <a:solidFill>
                  <a:srgbClr val="000000"/>
                </a:solidFill>
                <a:effectLst/>
                <a:latin typeface="Arial"/>
              </a:rPr>
              <a:t> </a:t>
            </a:r>
            <a:r>
              <a:rPr lang="ru-RU" b="1" i="0" dirty="0" err="1" smtClean="0">
                <a:solidFill>
                  <a:srgbClr val="000000"/>
                </a:solidFill>
                <a:effectLst/>
                <a:latin typeface="Arial"/>
              </a:rPr>
              <a:t>заради</a:t>
            </a:r>
            <a:r>
              <a:rPr lang="ru-RU" b="1" i="0" dirty="0" smtClean="0">
                <a:solidFill>
                  <a:srgbClr val="000000"/>
                </a:solidFill>
                <a:effectLst/>
                <a:latin typeface="Arial"/>
              </a:rPr>
              <a:t> </a:t>
            </a:r>
            <a:r>
              <a:rPr lang="ru-RU" b="1" i="0" dirty="0" err="1" smtClean="0">
                <a:solidFill>
                  <a:srgbClr val="000000"/>
                </a:solidFill>
                <a:effectLst/>
                <a:latin typeface="Arial"/>
              </a:rPr>
              <a:t>суперечки</a:t>
            </a:r>
            <a:endParaRPr lang="ru-RU" b="0" i="0" dirty="0" smtClean="0">
              <a:solidFill>
                <a:srgbClr val="000000"/>
              </a:solidFill>
              <a:effectLst/>
              <a:latin typeface="Arial"/>
            </a:endParaRPr>
          </a:p>
          <a:p>
            <a:r>
              <a:rPr lang="ru-RU" b="0" i="0" dirty="0" err="1" smtClean="0">
                <a:solidFill>
                  <a:srgbClr val="000000"/>
                </a:solidFill>
                <a:effectLst/>
                <a:latin typeface="Arial"/>
              </a:rPr>
              <a:t>Учасники</a:t>
            </a:r>
            <a:r>
              <a:rPr lang="ru-RU" b="0" i="0" dirty="0" smtClean="0">
                <a:solidFill>
                  <a:srgbClr val="000000"/>
                </a:solidFill>
                <a:effectLst/>
                <a:latin typeface="Arial"/>
              </a:rPr>
              <a:t> </a:t>
            </a:r>
            <a:r>
              <a:rPr lang="ru-RU" b="0" i="0" dirty="0" err="1" smtClean="0">
                <a:solidFill>
                  <a:srgbClr val="000000"/>
                </a:solidFill>
                <a:effectLst/>
                <a:latin typeface="Arial"/>
              </a:rPr>
              <a:t>її</a:t>
            </a:r>
            <a:r>
              <a:rPr lang="ru-RU" b="0" i="0" dirty="0" smtClean="0">
                <a:solidFill>
                  <a:srgbClr val="000000"/>
                </a:solidFill>
                <a:effectLst/>
                <a:latin typeface="Arial"/>
              </a:rPr>
              <a:t> </a:t>
            </a:r>
            <a:r>
              <a:rPr lang="ru-RU" b="0" i="0" dirty="0" err="1" smtClean="0">
                <a:solidFill>
                  <a:srgbClr val="000000"/>
                </a:solidFill>
                <a:effectLst/>
                <a:latin typeface="Arial"/>
              </a:rPr>
              <a:t>знаходять</a:t>
            </a:r>
            <a:r>
              <a:rPr lang="ru-RU" b="0" i="0" dirty="0" smtClean="0">
                <a:solidFill>
                  <a:srgbClr val="000000"/>
                </a:solidFill>
                <a:effectLst/>
                <a:latin typeface="Arial"/>
              </a:rPr>
              <a:t> </a:t>
            </a:r>
            <a:r>
              <a:rPr lang="ru-RU" b="0" i="0" dirty="0" err="1" smtClean="0">
                <a:solidFill>
                  <a:srgbClr val="000000"/>
                </a:solidFill>
                <a:effectLst/>
                <a:latin typeface="Arial"/>
              </a:rPr>
              <a:t>насолоду</a:t>
            </a:r>
            <a:r>
              <a:rPr lang="ru-RU" b="0" i="0" dirty="0" smtClean="0">
                <a:solidFill>
                  <a:srgbClr val="000000"/>
                </a:solidFill>
                <a:effectLst/>
                <a:latin typeface="Arial"/>
              </a:rPr>
              <a:t> в самому </a:t>
            </a:r>
            <a:r>
              <a:rPr lang="ru-RU" b="0" i="0" dirty="0" err="1" smtClean="0">
                <a:solidFill>
                  <a:srgbClr val="000000"/>
                </a:solidFill>
                <a:effectLst/>
                <a:latin typeface="Arial"/>
              </a:rPr>
              <a:t>процесі</a:t>
            </a:r>
            <a:r>
              <a:rPr lang="ru-RU" b="0" i="0" dirty="0" smtClean="0">
                <a:solidFill>
                  <a:srgbClr val="000000"/>
                </a:solidFill>
                <a:effectLst/>
                <a:latin typeface="Arial"/>
              </a:rPr>
              <a:t> </a:t>
            </a:r>
            <a:r>
              <a:rPr lang="ru-RU" b="0" i="0" dirty="0" err="1" smtClean="0">
                <a:solidFill>
                  <a:srgbClr val="000000"/>
                </a:solidFill>
                <a:effectLst/>
                <a:latin typeface="Arial"/>
              </a:rPr>
              <a:t>протиставлення</a:t>
            </a:r>
            <a:r>
              <a:rPr lang="ru-RU" b="0" i="0" dirty="0" smtClean="0">
                <a:solidFill>
                  <a:srgbClr val="000000"/>
                </a:solidFill>
                <a:effectLst/>
                <a:latin typeface="Arial"/>
              </a:rPr>
              <a:t> </a:t>
            </a:r>
            <a:r>
              <a:rPr lang="ru-RU" b="0" i="0" dirty="0" err="1" smtClean="0">
                <a:solidFill>
                  <a:srgbClr val="000000"/>
                </a:solidFill>
                <a:effectLst/>
                <a:latin typeface="Arial"/>
              </a:rPr>
              <a:t>протилежних</a:t>
            </a:r>
            <a:r>
              <a:rPr lang="ru-RU" b="0" i="0" dirty="0" smtClean="0">
                <a:solidFill>
                  <a:srgbClr val="000000"/>
                </a:solidFill>
                <a:effectLst/>
                <a:latin typeface="Arial"/>
              </a:rPr>
              <a:t> думок, </a:t>
            </a:r>
            <a:r>
              <a:rPr lang="ru-RU" b="0" i="0" dirty="0" err="1" smtClean="0">
                <a:solidFill>
                  <a:srgbClr val="000000"/>
                </a:solidFill>
                <a:effectLst/>
                <a:latin typeface="Arial"/>
              </a:rPr>
              <a:t>пошукові</a:t>
            </a:r>
            <a:r>
              <a:rPr lang="ru-RU" b="0" i="0" dirty="0" smtClean="0">
                <a:solidFill>
                  <a:srgbClr val="000000"/>
                </a:solidFill>
                <a:effectLst/>
                <a:latin typeface="Arial"/>
              </a:rPr>
              <a:t> </a:t>
            </a:r>
            <a:r>
              <a:rPr lang="ru-RU" b="0" i="0" dirty="0" err="1" smtClean="0">
                <a:solidFill>
                  <a:srgbClr val="000000"/>
                </a:solidFill>
                <a:effectLst/>
                <a:latin typeface="Arial"/>
              </a:rPr>
              <a:t>переконливих</a:t>
            </a:r>
            <a:r>
              <a:rPr lang="ru-RU" b="0" i="0" dirty="0" smtClean="0">
                <a:solidFill>
                  <a:srgbClr val="000000"/>
                </a:solidFill>
                <a:effectLst/>
                <a:latin typeface="Arial"/>
              </a:rPr>
              <a:t> </a:t>
            </a:r>
            <a:r>
              <a:rPr lang="ru-RU" b="0" i="0" dirty="0" err="1" smtClean="0">
                <a:solidFill>
                  <a:srgbClr val="000000"/>
                </a:solidFill>
                <a:effectLst/>
                <a:latin typeface="Arial"/>
              </a:rPr>
              <a:t>аргументів</a:t>
            </a:r>
            <a:r>
              <a:rPr lang="ru-RU" b="0" i="0" dirty="0" smtClean="0">
                <a:solidFill>
                  <a:srgbClr val="000000"/>
                </a:solidFill>
                <a:effectLst/>
                <a:latin typeface="Arial"/>
              </a:rPr>
              <a:t>, </a:t>
            </a:r>
            <a:r>
              <a:rPr lang="ru-RU" b="0" i="0" dirty="0" err="1" smtClean="0">
                <a:solidFill>
                  <a:srgbClr val="000000"/>
                </a:solidFill>
                <a:effectLst/>
                <a:latin typeface="Arial"/>
              </a:rPr>
              <a:t>побудові</a:t>
            </a:r>
            <a:r>
              <a:rPr lang="ru-RU" b="0" i="0" dirty="0" smtClean="0">
                <a:solidFill>
                  <a:srgbClr val="000000"/>
                </a:solidFill>
                <a:effectLst/>
                <a:latin typeface="Arial"/>
              </a:rPr>
              <a:t> </a:t>
            </a:r>
            <a:r>
              <a:rPr lang="ru-RU" b="0" i="0" dirty="0" err="1" smtClean="0">
                <a:solidFill>
                  <a:srgbClr val="000000"/>
                </a:solidFill>
                <a:effectLst/>
                <a:latin typeface="Arial"/>
              </a:rPr>
              <a:t>відповідних</a:t>
            </a:r>
            <a:r>
              <a:rPr lang="ru-RU" b="0" i="0" dirty="0" smtClean="0">
                <a:solidFill>
                  <a:srgbClr val="000000"/>
                </a:solidFill>
                <a:effectLst/>
                <a:latin typeface="Arial"/>
              </a:rPr>
              <a:t> </a:t>
            </a:r>
            <a:r>
              <a:rPr lang="ru-RU" b="0" i="0" dirty="0" err="1" smtClean="0">
                <a:solidFill>
                  <a:srgbClr val="000000"/>
                </a:solidFill>
                <a:effectLst/>
                <a:latin typeface="Arial"/>
              </a:rPr>
              <a:t>міркувань</a:t>
            </a:r>
            <a:r>
              <a:rPr lang="ru-RU" b="0" i="0" dirty="0" smtClean="0">
                <a:solidFill>
                  <a:srgbClr val="000000"/>
                </a:solidFill>
                <a:effectLst/>
                <a:latin typeface="Arial"/>
              </a:rPr>
              <a:t> з метою </a:t>
            </a:r>
            <a:r>
              <a:rPr lang="ru-RU" b="0" i="0" dirty="0" err="1" smtClean="0">
                <a:solidFill>
                  <a:srgbClr val="000000"/>
                </a:solidFill>
                <a:effectLst/>
                <a:latin typeface="Arial"/>
              </a:rPr>
              <a:t>обґрунтування</a:t>
            </a:r>
            <a:r>
              <a:rPr lang="ru-RU" b="0" i="0" dirty="0" smtClean="0">
                <a:solidFill>
                  <a:srgbClr val="000000"/>
                </a:solidFill>
                <a:effectLst/>
                <a:latin typeface="Arial"/>
              </a:rPr>
              <a:t> </a:t>
            </a:r>
            <a:r>
              <a:rPr lang="ru-RU" b="0" i="0" dirty="0" err="1" smtClean="0">
                <a:solidFill>
                  <a:srgbClr val="000000"/>
                </a:solidFill>
                <a:effectLst/>
                <a:latin typeface="Arial"/>
              </a:rPr>
              <a:t>проголошених</a:t>
            </a:r>
            <a:r>
              <a:rPr lang="ru-RU" b="0" i="0" dirty="0" smtClean="0">
                <a:solidFill>
                  <a:srgbClr val="000000"/>
                </a:solidFill>
                <a:effectLst/>
                <a:latin typeface="Arial"/>
              </a:rPr>
              <a:t> </a:t>
            </a:r>
            <a:r>
              <a:rPr lang="ru-RU" b="0" i="0" dirty="0" err="1" smtClean="0">
                <a:solidFill>
                  <a:srgbClr val="000000"/>
                </a:solidFill>
                <a:effectLst/>
                <a:latin typeface="Arial"/>
              </a:rPr>
              <a:t>положень</a:t>
            </a:r>
            <a:r>
              <a:rPr lang="ru-RU" b="0" i="0" dirty="0" smtClean="0">
                <a:solidFill>
                  <a:srgbClr val="000000"/>
                </a:solidFill>
                <a:effectLst/>
                <a:latin typeface="Arial"/>
              </a:rPr>
              <a:t> </a:t>
            </a:r>
            <a:r>
              <a:rPr lang="ru-RU" b="0" i="0" dirty="0" err="1" smtClean="0">
                <a:solidFill>
                  <a:srgbClr val="000000"/>
                </a:solidFill>
                <a:effectLst/>
                <a:latin typeface="Arial"/>
              </a:rPr>
              <a:t>чи</a:t>
            </a:r>
            <a:r>
              <a:rPr lang="ru-RU" b="0" i="0" dirty="0" smtClean="0">
                <a:solidFill>
                  <a:srgbClr val="000000"/>
                </a:solidFill>
                <a:effectLst/>
                <a:latin typeface="Arial"/>
              </a:rPr>
              <a:t> </a:t>
            </a:r>
            <a:r>
              <a:rPr lang="ru-RU" b="0" i="0" dirty="0" err="1" smtClean="0">
                <a:solidFill>
                  <a:srgbClr val="000000"/>
                </a:solidFill>
                <a:effectLst/>
                <a:latin typeface="Arial"/>
              </a:rPr>
              <a:t>спростування</a:t>
            </a:r>
            <a:r>
              <a:rPr lang="ru-RU" b="0" i="0" dirty="0" smtClean="0">
                <a:solidFill>
                  <a:srgbClr val="000000"/>
                </a:solidFill>
                <a:effectLst/>
                <a:latin typeface="Arial"/>
              </a:rPr>
              <a:t> думок </a:t>
            </a:r>
            <a:r>
              <a:rPr lang="ru-RU" b="0" i="0" dirty="0" err="1" smtClean="0">
                <a:solidFill>
                  <a:srgbClr val="000000"/>
                </a:solidFill>
                <a:effectLst/>
                <a:latin typeface="Arial"/>
              </a:rPr>
              <a:t>опонента</a:t>
            </a:r>
            <a:r>
              <a:rPr lang="ru-RU" b="0" i="0" dirty="0" smtClean="0">
                <a:solidFill>
                  <a:srgbClr val="000000"/>
                </a:solidFill>
                <a:effectLst/>
                <a:latin typeface="Arial"/>
              </a:rPr>
              <a:t>. Вони не </a:t>
            </a:r>
            <a:r>
              <a:rPr lang="ru-RU" b="0" i="0" dirty="0" err="1" smtClean="0">
                <a:solidFill>
                  <a:srgbClr val="000000"/>
                </a:solidFill>
                <a:effectLst/>
                <a:latin typeface="Arial"/>
              </a:rPr>
              <a:t>цікавляться</a:t>
            </a:r>
            <a:r>
              <a:rPr lang="ru-RU" b="0" i="0" dirty="0" smtClean="0">
                <a:solidFill>
                  <a:srgbClr val="000000"/>
                </a:solidFill>
                <a:effectLst/>
                <a:latin typeface="Arial"/>
              </a:rPr>
              <a:t> </a:t>
            </a:r>
            <a:r>
              <a:rPr lang="ru-RU" b="0" i="0" dirty="0" err="1" smtClean="0">
                <a:solidFill>
                  <a:srgbClr val="000000"/>
                </a:solidFill>
                <a:effectLst/>
                <a:latin typeface="Arial"/>
              </a:rPr>
              <a:t>висновками</a:t>
            </a:r>
            <a:r>
              <a:rPr lang="ru-RU" b="0" i="0" dirty="0" smtClean="0">
                <a:solidFill>
                  <a:srgbClr val="000000"/>
                </a:solidFill>
                <a:effectLst/>
                <a:latin typeface="Arial"/>
              </a:rPr>
              <a:t>, до </a:t>
            </a:r>
            <a:r>
              <a:rPr lang="ru-RU" b="0" i="0" dirty="0" err="1" smtClean="0">
                <a:solidFill>
                  <a:srgbClr val="000000"/>
                </a:solidFill>
                <a:effectLst/>
                <a:latin typeface="Arial"/>
              </a:rPr>
              <a:t>яких</a:t>
            </a:r>
            <a:r>
              <a:rPr lang="ru-RU" b="0" i="0" dirty="0" smtClean="0">
                <a:solidFill>
                  <a:srgbClr val="000000"/>
                </a:solidFill>
                <a:effectLst/>
                <a:latin typeface="Arial"/>
              </a:rPr>
              <a:t> </a:t>
            </a:r>
            <a:r>
              <a:rPr lang="ru-RU" b="0" i="0" dirty="0" err="1" smtClean="0">
                <a:solidFill>
                  <a:srgbClr val="000000"/>
                </a:solidFill>
                <a:effectLst/>
                <a:latin typeface="Arial"/>
              </a:rPr>
              <a:t>доходять</a:t>
            </a:r>
            <a:r>
              <a:rPr lang="ru-RU" b="0" i="0" dirty="0" smtClean="0">
                <a:solidFill>
                  <a:srgbClr val="000000"/>
                </a:solidFill>
                <a:effectLst/>
                <a:latin typeface="Arial"/>
              </a:rPr>
              <a:t>, і </a:t>
            </a:r>
            <a:r>
              <a:rPr lang="ru-RU" b="0" i="0" dirty="0" err="1" smtClean="0">
                <a:solidFill>
                  <a:srgbClr val="000000"/>
                </a:solidFill>
                <a:effectLst/>
                <a:latin typeface="Arial"/>
              </a:rPr>
              <a:t>цінують</a:t>
            </a:r>
            <a:r>
              <a:rPr lang="ru-RU" b="0" i="0" dirty="0" smtClean="0">
                <a:solidFill>
                  <a:srgbClr val="000000"/>
                </a:solidFill>
                <a:effectLst/>
                <a:latin typeface="Arial"/>
              </a:rPr>
              <a:t> над усе сам стан </a:t>
            </a:r>
            <a:r>
              <a:rPr lang="ru-RU" b="0" i="0" dirty="0" err="1" smtClean="0">
                <a:solidFill>
                  <a:srgbClr val="000000"/>
                </a:solidFill>
                <a:effectLst/>
                <a:latin typeface="Arial"/>
              </a:rPr>
              <a:t>перебування</a:t>
            </a:r>
            <a:r>
              <a:rPr lang="ru-RU" b="0" i="0" dirty="0" smtClean="0">
                <a:solidFill>
                  <a:srgbClr val="000000"/>
                </a:solidFill>
                <a:effectLst/>
                <a:latin typeface="Arial"/>
              </a:rPr>
              <a:t> в </a:t>
            </a:r>
            <a:r>
              <a:rPr lang="ru-RU" b="0" i="0" dirty="0" err="1" smtClean="0">
                <a:solidFill>
                  <a:srgbClr val="000000"/>
                </a:solidFill>
                <a:effectLst/>
                <a:latin typeface="Arial"/>
              </a:rPr>
              <a:t>суперечці</a:t>
            </a:r>
            <a:r>
              <a:rPr lang="ru-RU" b="0" i="0" dirty="0" smtClean="0">
                <a:solidFill>
                  <a:srgbClr val="000000"/>
                </a:solidFill>
                <a:effectLst/>
                <a:latin typeface="Arial"/>
              </a:rPr>
              <a:t>.</a:t>
            </a:r>
          </a:p>
          <a:p>
            <a:r>
              <a:rPr lang="ru-RU" b="0" i="0" dirty="0" smtClean="0">
                <a:solidFill>
                  <a:srgbClr val="000000"/>
                </a:solidFill>
                <a:effectLst/>
                <a:latin typeface="Arial"/>
              </a:rPr>
              <a:t>З точки </a:t>
            </a:r>
            <a:r>
              <a:rPr lang="ru-RU" b="0" i="0" dirty="0" err="1" smtClean="0">
                <a:solidFill>
                  <a:srgbClr val="000000"/>
                </a:solidFill>
                <a:effectLst/>
                <a:latin typeface="Arial"/>
              </a:rPr>
              <a:t>зору</a:t>
            </a:r>
            <a:r>
              <a:rPr lang="ru-RU" b="0" i="0" dirty="0" smtClean="0">
                <a:solidFill>
                  <a:srgbClr val="000000"/>
                </a:solidFill>
                <a:effectLst/>
                <a:latin typeface="Arial"/>
              </a:rPr>
              <a:t> </a:t>
            </a:r>
            <a:r>
              <a:rPr lang="ru-RU" b="0" i="0" dirty="0" err="1" smtClean="0">
                <a:solidFill>
                  <a:srgbClr val="000000"/>
                </a:solidFill>
                <a:effectLst/>
                <a:latin typeface="Arial"/>
              </a:rPr>
              <a:t>потрібності</a:t>
            </a:r>
            <a:r>
              <a:rPr lang="ru-RU" b="0" i="0" dirty="0" smtClean="0">
                <a:solidFill>
                  <a:srgbClr val="000000"/>
                </a:solidFill>
                <a:effectLst/>
                <a:latin typeface="Arial"/>
              </a:rPr>
              <a:t> </a:t>
            </a:r>
            <a:r>
              <a:rPr lang="ru-RU" b="0" i="0" dirty="0" err="1" smtClean="0">
                <a:solidFill>
                  <a:srgbClr val="000000"/>
                </a:solidFill>
                <a:effectLst/>
                <a:latin typeface="Arial"/>
              </a:rPr>
              <a:t>чи</a:t>
            </a:r>
            <a:r>
              <a:rPr lang="ru-RU" b="0" i="0" dirty="0" smtClean="0">
                <a:solidFill>
                  <a:srgbClr val="000000"/>
                </a:solidFill>
                <a:effectLst/>
                <a:latin typeface="Arial"/>
              </a:rPr>
              <a:t> </a:t>
            </a:r>
            <a:r>
              <a:rPr lang="ru-RU" b="0" i="0" dirty="0" err="1" smtClean="0">
                <a:solidFill>
                  <a:srgbClr val="000000"/>
                </a:solidFill>
                <a:effectLst/>
                <a:latin typeface="Arial"/>
              </a:rPr>
              <a:t>непотрібності</a:t>
            </a:r>
            <a:r>
              <a:rPr lang="ru-RU" b="0" i="0" dirty="0" smtClean="0">
                <a:solidFill>
                  <a:srgbClr val="000000"/>
                </a:solidFill>
                <a:effectLst/>
                <a:latin typeface="Arial"/>
              </a:rPr>
              <a:t> </a:t>
            </a:r>
            <a:r>
              <a:rPr lang="ru-RU" b="0" i="0" dirty="0" err="1" smtClean="0">
                <a:solidFill>
                  <a:srgbClr val="000000"/>
                </a:solidFill>
                <a:effectLst/>
                <a:latin typeface="Arial"/>
              </a:rPr>
              <a:t>суперечки</a:t>
            </a:r>
            <a:r>
              <a:rPr lang="ru-RU" b="0" i="0" dirty="0" smtClean="0">
                <a:solidFill>
                  <a:srgbClr val="000000"/>
                </a:solidFill>
                <a:effectLst/>
                <a:latin typeface="Arial"/>
              </a:rPr>
              <a:t>, </a:t>
            </a:r>
            <a:r>
              <a:rPr lang="ru-RU" b="0" i="0" dirty="0" err="1" smtClean="0">
                <a:solidFill>
                  <a:srgbClr val="000000"/>
                </a:solidFill>
                <a:effectLst/>
                <a:latin typeface="Arial"/>
              </a:rPr>
              <a:t>цей</a:t>
            </a:r>
            <a:r>
              <a:rPr lang="ru-RU" b="0" i="0" dirty="0" smtClean="0">
                <a:solidFill>
                  <a:srgbClr val="000000"/>
                </a:solidFill>
                <a:effectLst/>
                <a:latin typeface="Arial"/>
              </a:rPr>
              <a:t> </a:t>
            </a:r>
            <a:r>
              <a:rPr lang="ru-RU" b="0" i="0" dirty="0" err="1" smtClean="0">
                <a:solidFill>
                  <a:srgbClr val="000000"/>
                </a:solidFill>
                <a:effectLst/>
                <a:latin typeface="Arial"/>
              </a:rPr>
              <a:t>її</a:t>
            </a:r>
            <a:r>
              <a:rPr lang="ru-RU" b="0" i="0" dirty="0" smtClean="0">
                <a:solidFill>
                  <a:srgbClr val="000000"/>
                </a:solidFill>
                <a:effectLst/>
                <a:latin typeface="Arial"/>
              </a:rPr>
              <a:t> </a:t>
            </a:r>
            <a:r>
              <a:rPr lang="ru-RU" b="0" i="0" dirty="0" err="1" smtClean="0">
                <a:solidFill>
                  <a:srgbClr val="000000"/>
                </a:solidFill>
                <a:effectLst/>
                <a:latin typeface="Arial"/>
              </a:rPr>
              <a:t>різновид</a:t>
            </a:r>
            <a:r>
              <a:rPr lang="ru-RU" b="0" i="0" dirty="0" smtClean="0">
                <a:solidFill>
                  <a:srgbClr val="000000"/>
                </a:solidFill>
                <a:effectLst/>
                <a:latin typeface="Arial"/>
              </a:rPr>
              <a:t> є </a:t>
            </a:r>
            <a:r>
              <a:rPr lang="ru-RU" b="0" i="0" dirty="0" err="1" smtClean="0">
                <a:solidFill>
                  <a:srgbClr val="000000"/>
                </a:solidFill>
                <a:effectLst/>
                <a:latin typeface="Arial"/>
              </a:rPr>
              <a:t>найвразливіпіим</a:t>
            </a:r>
            <a:r>
              <a:rPr lang="ru-RU" b="0" i="0" dirty="0" smtClean="0">
                <a:solidFill>
                  <a:srgbClr val="000000"/>
                </a:solidFill>
                <a:effectLst/>
                <a:latin typeface="Arial"/>
              </a:rPr>
              <a:t>. </a:t>
            </a:r>
            <a:r>
              <a:rPr lang="ru-RU" b="0" i="0" dirty="0" err="1" smtClean="0">
                <a:solidFill>
                  <a:srgbClr val="000000"/>
                </a:solidFill>
                <a:effectLst/>
                <a:latin typeface="Arial"/>
              </a:rPr>
              <a:t>Проте</a:t>
            </a:r>
            <a:r>
              <a:rPr lang="ru-RU" b="0" i="0" dirty="0" smtClean="0">
                <a:solidFill>
                  <a:srgbClr val="000000"/>
                </a:solidFill>
                <a:effectLst/>
                <a:latin typeface="Arial"/>
              </a:rPr>
              <a:t>, як </a:t>
            </a:r>
            <a:r>
              <a:rPr lang="ru-RU" b="0" i="0" dirty="0" err="1" smtClean="0">
                <a:solidFill>
                  <a:srgbClr val="000000"/>
                </a:solidFill>
                <a:effectLst/>
                <a:latin typeface="Arial"/>
              </a:rPr>
              <a:t>своєрідна</a:t>
            </a:r>
            <a:r>
              <a:rPr lang="ru-RU" b="0" i="0" dirty="0" smtClean="0">
                <a:solidFill>
                  <a:srgbClr val="000000"/>
                </a:solidFill>
                <a:effectLst/>
                <a:latin typeface="Arial"/>
              </a:rPr>
              <a:t> "</a:t>
            </a:r>
            <a:r>
              <a:rPr lang="ru-RU" b="0" i="0" dirty="0" err="1" smtClean="0">
                <a:solidFill>
                  <a:srgbClr val="000000"/>
                </a:solidFill>
                <a:effectLst/>
                <a:latin typeface="Arial"/>
              </a:rPr>
              <a:t>гімнастика</a:t>
            </a:r>
            <a:r>
              <a:rPr lang="ru-RU" b="0" i="0" dirty="0" smtClean="0">
                <a:solidFill>
                  <a:srgbClr val="000000"/>
                </a:solidFill>
                <a:effectLst/>
                <a:latin typeface="Arial"/>
              </a:rPr>
              <a:t> </a:t>
            </a:r>
            <a:r>
              <a:rPr lang="ru-RU" b="0" i="0" dirty="0" err="1" smtClean="0">
                <a:solidFill>
                  <a:srgbClr val="000000"/>
                </a:solidFill>
                <a:effectLst/>
                <a:latin typeface="Arial"/>
              </a:rPr>
              <a:t>мислення</a:t>
            </a:r>
            <a:r>
              <a:rPr lang="ru-RU" b="0" i="0" dirty="0" smtClean="0">
                <a:solidFill>
                  <a:srgbClr val="000000"/>
                </a:solidFill>
                <a:effectLst/>
                <a:latin typeface="Arial"/>
              </a:rPr>
              <a:t>", "</a:t>
            </a:r>
            <a:r>
              <a:rPr lang="ru-RU" b="0" i="0" dirty="0" err="1" smtClean="0">
                <a:solidFill>
                  <a:srgbClr val="000000"/>
                </a:solidFill>
                <a:effectLst/>
                <a:latin typeface="Arial"/>
              </a:rPr>
              <a:t>гра</a:t>
            </a:r>
            <a:r>
              <a:rPr lang="ru-RU" b="0" i="0" dirty="0" smtClean="0">
                <a:solidFill>
                  <a:srgbClr val="000000"/>
                </a:solidFill>
                <a:effectLst/>
                <a:latin typeface="Arial"/>
              </a:rPr>
              <a:t> </a:t>
            </a:r>
            <a:r>
              <a:rPr lang="ru-RU" b="0" i="0" dirty="0" err="1" smtClean="0">
                <a:solidFill>
                  <a:srgbClr val="000000"/>
                </a:solidFill>
                <a:effectLst/>
                <a:latin typeface="Arial"/>
              </a:rPr>
              <a:t>інтелекту</a:t>
            </a:r>
            <a:r>
              <a:rPr lang="ru-RU" b="0" i="0" dirty="0" smtClean="0">
                <a:solidFill>
                  <a:srgbClr val="000000"/>
                </a:solidFill>
                <a:effectLst/>
                <a:latin typeface="Arial"/>
              </a:rPr>
              <a:t>", </a:t>
            </a:r>
            <a:r>
              <a:rPr lang="ru-RU" b="0" i="0" dirty="0" err="1" smtClean="0">
                <a:solidFill>
                  <a:srgbClr val="000000"/>
                </a:solidFill>
                <a:effectLst/>
                <a:latin typeface="Arial"/>
              </a:rPr>
              <a:t>суперечка</a:t>
            </a:r>
            <a:r>
              <a:rPr lang="ru-RU" b="0" i="0" dirty="0" smtClean="0">
                <a:solidFill>
                  <a:srgbClr val="000000"/>
                </a:solidFill>
                <a:effectLst/>
                <a:latin typeface="Arial"/>
              </a:rPr>
              <a:t> </a:t>
            </a:r>
            <a:r>
              <a:rPr lang="ru-RU" b="0" i="0" dirty="0" err="1" smtClean="0">
                <a:solidFill>
                  <a:srgbClr val="000000"/>
                </a:solidFill>
                <a:effectLst/>
                <a:latin typeface="Arial"/>
              </a:rPr>
              <a:t>заради</a:t>
            </a:r>
            <a:r>
              <a:rPr lang="ru-RU" b="0" i="0" dirty="0" smtClean="0">
                <a:solidFill>
                  <a:srgbClr val="000000"/>
                </a:solidFill>
                <a:effectLst/>
                <a:latin typeface="Arial"/>
              </a:rPr>
              <a:t> </a:t>
            </a:r>
            <a:r>
              <a:rPr lang="ru-RU" b="0" i="0" dirty="0" err="1" smtClean="0">
                <a:solidFill>
                  <a:srgbClr val="000000"/>
                </a:solidFill>
                <a:effectLst/>
                <a:latin typeface="Arial"/>
              </a:rPr>
              <a:t>суперечки</a:t>
            </a:r>
            <a:r>
              <a:rPr lang="ru-RU" b="0" i="0" dirty="0" smtClean="0">
                <a:solidFill>
                  <a:srgbClr val="000000"/>
                </a:solidFill>
                <a:effectLst/>
                <a:latin typeface="Arial"/>
              </a:rPr>
              <a:t> </a:t>
            </a:r>
            <a:r>
              <a:rPr lang="ru-RU" b="0" i="0" dirty="0" err="1" smtClean="0">
                <a:solidFill>
                  <a:srgbClr val="000000"/>
                </a:solidFill>
                <a:effectLst/>
                <a:latin typeface="Arial"/>
              </a:rPr>
              <a:t>готує</a:t>
            </a:r>
            <a:r>
              <a:rPr lang="ru-RU" b="0" i="0" dirty="0" smtClean="0">
                <a:solidFill>
                  <a:srgbClr val="000000"/>
                </a:solidFill>
                <a:effectLst/>
                <a:latin typeface="Arial"/>
              </a:rPr>
              <a:t> </a:t>
            </a:r>
            <a:r>
              <a:rPr lang="ru-RU" b="0" i="0" dirty="0" err="1" smtClean="0">
                <a:solidFill>
                  <a:srgbClr val="000000"/>
                </a:solidFill>
                <a:effectLst/>
                <a:latin typeface="Arial"/>
              </a:rPr>
              <a:t>людину</a:t>
            </a:r>
            <a:r>
              <a:rPr lang="ru-RU" b="0" i="0" dirty="0" smtClean="0">
                <a:solidFill>
                  <a:srgbClr val="000000"/>
                </a:solidFill>
                <a:effectLst/>
                <a:latin typeface="Arial"/>
              </a:rPr>
              <a:t> до </a:t>
            </a:r>
            <a:r>
              <a:rPr lang="ru-RU" b="0" i="0" dirty="0" err="1" smtClean="0">
                <a:solidFill>
                  <a:srgbClr val="000000"/>
                </a:solidFill>
                <a:effectLst/>
                <a:latin typeface="Arial"/>
              </a:rPr>
              <a:t>життя</a:t>
            </a:r>
            <a:r>
              <a:rPr lang="ru-RU" b="0" i="0" dirty="0" smtClean="0">
                <a:solidFill>
                  <a:srgbClr val="000000"/>
                </a:solidFill>
                <a:effectLst/>
                <a:latin typeface="Arial"/>
              </a:rPr>
              <a:t>, </a:t>
            </a:r>
            <a:r>
              <a:rPr lang="ru-RU" b="0" i="0" dirty="0" err="1" smtClean="0">
                <a:solidFill>
                  <a:srgbClr val="000000"/>
                </a:solidFill>
                <a:effectLst/>
                <a:latin typeface="Arial"/>
              </a:rPr>
              <a:t>зокрема</a:t>
            </a:r>
            <a:r>
              <a:rPr lang="ru-RU" b="0" i="0" dirty="0" smtClean="0">
                <a:solidFill>
                  <a:srgbClr val="000000"/>
                </a:solidFill>
                <a:effectLst/>
                <a:latin typeface="Arial"/>
              </a:rPr>
              <a:t> до тих </a:t>
            </a:r>
            <a:r>
              <a:rPr lang="ru-RU" b="0" i="0" dirty="0" err="1" smtClean="0">
                <a:solidFill>
                  <a:srgbClr val="000000"/>
                </a:solidFill>
                <a:effectLst/>
                <a:latin typeface="Arial"/>
              </a:rPr>
              <a:t>ситуацій</a:t>
            </a:r>
            <a:r>
              <a:rPr lang="ru-RU" b="0" i="0" dirty="0" smtClean="0">
                <a:solidFill>
                  <a:srgbClr val="000000"/>
                </a:solidFill>
                <a:effectLst/>
                <a:latin typeface="Arial"/>
              </a:rPr>
              <a:t>, коли доводиться </a:t>
            </a:r>
            <a:r>
              <a:rPr lang="ru-RU" b="0" i="0" dirty="0" err="1" smtClean="0">
                <a:solidFill>
                  <a:srgbClr val="000000"/>
                </a:solidFill>
                <a:effectLst/>
                <a:latin typeface="Arial"/>
              </a:rPr>
              <a:t>захищати</a:t>
            </a:r>
            <a:r>
              <a:rPr lang="ru-RU" b="0" i="0" dirty="0" smtClean="0">
                <a:solidFill>
                  <a:srgbClr val="000000"/>
                </a:solidFill>
                <a:effectLst/>
                <a:latin typeface="Arial"/>
              </a:rPr>
              <a:t> </a:t>
            </a:r>
            <a:r>
              <a:rPr lang="ru-RU" b="0" i="0" dirty="0" err="1" smtClean="0">
                <a:solidFill>
                  <a:srgbClr val="000000"/>
                </a:solidFill>
                <a:effectLst/>
                <a:latin typeface="Arial"/>
              </a:rPr>
              <a:t>свої</a:t>
            </a:r>
            <a:r>
              <a:rPr lang="ru-RU" b="0" i="0" dirty="0" smtClean="0">
                <a:solidFill>
                  <a:srgbClr val="000000"/>
                </a:solidFill>
                <a:effectLst/>
                <a:latin typeface="Arial"/>
              </a:rPr>
              <a:t> погляди і </a:t>
            </a:r>
            <a:r>
              <a:rPr lang="ru-RU" b="0" i="0" dirty="0" err="1" smtClean="0">
                <a:solidFill>
                  <a:srgbClr val="000000"/>
                </a:solidFill>
                <a:effectLst/>
                <a:latin typeface="Arial"/>
              </a:rPr>
              <a:t>спростовувати</a:t>
            </a:r>
            <a:r>
              <a:rPr lang="ru-RU" b="0" i="0" dirty="0" smtClean="0">
                <a:solidFill>
                  <a:srgbClr val="000000"/>
                </a:solidFill>
                <a:effectLst/>
                <a:latin typeface="Arial"/>
              </a:rPr>
              <a:t> </a:t>
            </a:r>
            <a:r>
              <a:rPr lang="ru-RU" b="0" i="0" dirty="0" err="1" smtClean="0">
                <a:solidFill>
                  <a:srgbClr val="000000"/>
                </a:solidFill>
                <a:effectLst/>
                <a:latin typeface="Arial"/>
              </a:rPr>
              <a:t>хибні</a:t>
            </a:r>
            <a:r>
              <a:rPr lang="ru-RU" b="0" i="0" dirty="0" smtClean="0">
                <a:solidFill>
                  <a:srgbClr val="000000"/>
                </a:solidFill>
                <a:effectLst/>
                <a:latin typeface="Arial"/>
              </a:rPr>
              <a:t> думки, </a:t>
            </a:r>
            <a:r>
              <a:rPr lang="ru-RU" b="0" i="0" dirty="0" err="1" smtClean="0">
                <a:solidFill>
                  <a:srgbClr val="000000"/>
                </a:solidFill>
                <a:effectLst/>
                <a:latin typeface="Arial"/>
              </a:rPr>
              <a:t>які</a:t>
            </a:r>
            <a:r>
              <a:rPr lang="ru-RU" b="0" i="0" dirty="0" smtClean="0">
                <a:solidFill>
                  <a:srgbClr val="000000"/>
                </a:solidFill>
                <a:effectLst/>
                <a:latin typeface="Arial"/>
              </a:rPr>
              <a:t> нам </a:t>
            </a:r>
            <a:r>
              <a:rPr lang="ru-RU" b="0" i="0" dirty="0" err="1" smtClean="0">
                <a:solidFill>
                  <a:srgbClr val="000000"/>
                </a:solidFill>
                <a:effectLst/>
                <a:latin typeface="Arial"/>
              </a:rPr>
              <a:t>нерідко</a:t>
            </a:r>
            <a:r>
              <a:rPr lang="ru-RU" b="0" i="0" dirty="0" smtClean="0">
                <a:solidFill>
                  <a:srgbClr val="000000"/>
                </a:solidFill>
                <a:effectLst/>
                <a:latin typeface="Arial"/>
              </a:rPr>
              <a:t> </a:t>
            </a:r>
            <a:r>
              <a:rPr lang="ru-RU" b="0" i="0" dirty="0" err="1" smtClean="0">
                <a:solidFill>
                  <a:srgbClr val="000000"/>
                </a:solidFill>
                <a:effectLst/>
                <a:latin typeface="Arial"/>
              </a:rPr>
              <a:t>нав'язують</a:t>
            </a:r>
            <a:r>
              <a:rPr lang="ru-RU" b="0" i="0" dirty="0" smtClean="0">
                <a:solidFill>
                  <a:srgbClr val="000000"/>
                </a:solidFill>
                <a:effectLst/>
                <a:latin typeface="Arial"/>
              </a:rPr>
              <a:t> у </a:t>
            </a:r>
            <a:r>
              <a:rPr lang="ru-RU" b="0" i="0" dirty="0" err="1" smtClean="0">
                <a:solidFill>
                  <a:srgbClr val="000000"/>
                </a:solidFill>
                <a:effectLst/>
                <a:latin typeface="Arial"/>
              </a:rPr>
              <a:t>процесі</a:t>
            </a:r>
            <a:r>
              <a:rPr lang="ru-RU" b="0" i="0" dirty="0" smtClean="0">
                <a:solidFill>
                  <a:srgbClr val="000000"/>
                </a:solidFill>
                <a:effectLst/>
                <a:latin typeface="Arial"/>
              </a:rPr>
              <a:t> </a:t>
            </a:r>
            <a:r>
              <a:rPr lang="ru-RU" b="0" i="0" dirty="0" err="1" smtClean="0">
                <a:solidFill>
                  <a:srgbClr val="000000"/>
                </a:solidFill>
                <a:effectLst/>
                <a:latin typeface="Arial"/>
              </a:rPr>
              <a:t>спілкування</a:t>
            </a:r>
            <a:r>
              <a:rPr lang="ru-RU" b="0" i="0" dirty="0" smtClean="0">
                <a:solidFill>
                  <a:srgbClr val="000000"/>
                </a:solidFill>
                <a:effectLst/>
                <a:latin typeface="Arial"/>
              </a:rPr>
              <a:t>.</a:t>
            </a:r>
          </a:p>
          <a:p>
            <a:endParaRPr lang="uk-UA" dirty="0"/>
          </a:p>
        </p:txBody>
      </p:sp>
    </p:spTree>
    <p:extLst>
      <p:ext uri="{BB962C8B-B14F-4D97-AF65-F5344CB8AC3E}">
        <p14:creationId xmlns:p14="http://schemas.microsoft.com/office/powerpoint/2010/main" val="297969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6632"/>
            <a:ext cx="7992888" cy="5632311"/>
          </a:xfrm>
          <a:prstGeom prst="rect">
            <a:avLst/>
          </a:prstGeom>
        </p:spPr>
        <p:txBody>
          <a:bodyPr wrap="square">
            <a:spAutoFit/>
          </a:bodyPr>
          <a:lstStyle/>
          <a:p>
            <a:r>
              <a:rPr lang="uk-UA" b="1" i="0" dirty="0" smtClean="0">
                <a:solidFill>
                  <a:srgbClr val="000000"/>
                </a:solidFill>
                <a:effectLst/>
                <a:latin typeface="Arial"/>
              </a:rPr>
              <a:t>Внутрішня суперечка</a:t>
            </a:r>
            <a:endParaRPr lang="uk-UA" b="0" i="0" dirty="0" smtClean="0">
              <a:solidFill>
                <a:srgbClr val="000000"/>
              </a:solidFill>
              <a:effectLst/>
              <a:latin typeface="Arial"/>
            </a:endParaRPr>
          </a:p>
          <a:p>
            <a:r>
              <a:rPr lang="uk-UA" b="0" i="0" dirty="0" smtClean="0">
                <a:solidFill>
                  <a:srgbClr val="000000"/>
                </a:solidFill>
                <a:effectLst/>
                <a:latin typeface="Arial"/>
              </a:rPr>
              <a:t>Супротивники суперечки не можуть ігнорувати тієї істини, що становлення особистості в кінцевому підсумку є результатом внутрішньої духовної боротьби, суперечки із собою. Яким би сильним і всеохоплюючим не був вплив зовнішніх сил на людину (її погляди, мораль, естетичні смаки), поки ці сили не одержать відгуку в її свідомості, не трансформуються у внутрішні чинники саморозвитку, до тих пір вони не можуть відігравати істотної ролі в житті людини, особливо якщо вона непересічна.</a:t>
            </a:r>
          </a:p>
          <a:p>
            <a:r>
              <a:rPr lang="uk-UA" b="0" i="0" dirty="0" smtClean="0">
                <a:solidFill>
                  <a:srgbClr val="000000"/>
                </a:solidFill>
                <a:effectLst/>
                <a:latin typeface="Arial"/>
              </a:rPr>
              <a:t>Необхідною рисою творчої особистості є критичне ставлення до пропонованих їй думок, до дійсності, насамперед - самокритичність. Остання виявляється в здатності людини час від часу піддавати сумніву свій спосіб життя, знання, що потрапили до її свідомості, і навіть свої ідеали. Ця здатність вельми не проста, оскільки перед людиною світ виступає як пізнаний. Тому ми вважаємо дійсним світом те, що закріплено в нашій свідомості. І вище цього (суто психологічно) не можемо піднятися. Те, що представлено в нашій свідомості, для нас існує, а все інше - ні. Те, що з якихось причин викликає у нас почуття симпатії чи любові, вважається позитивним, а все інше - індиферентним (байдужим) чи негативним.</a:t>
            </a:r>
            <a:endParaRPr lang="uk-UA" b="0" i="0" dirty="0">
              <a:solidFill>
                <a:srgbClr val="000000"/>
              </a:solidFill>
              <a:effectLst/>
              <a:latin typeface="Arial"/>
            </a:endParaRPr>
          </a:p>
        </p:txBody>
      </p:sp>
    </p:spTree>
    <p:extLst>
      <p:ext uri="{BB962C8B-B14F-4D97-AF65-F5344CB8AC3E}">
        <p14:creationId xmlns:p14="http://schemas.microsoft.com/office/powerpoint/2010/main" val="180907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92088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132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186</TotalTime>
  <Words>2668</Words>
  <Application>Microsoft Office PowerPoint</Application>
  <PresentationFormat>Экран (4:3)</PresentationFormat>
  <Paragraphs>223</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Солнцестояние</vt:lpstr>
      <vt:lpstr>Суперечка як вид комунікації.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19</cp:revision>
  <dcterms:created xsi:type="dcterms:W3CDTF">2022-05-27T11:32:48Z</dcterms:created>
  <dcterms:modified xsi:type="dcterms:W3CDTF">2022-05-29T12:20:22Z</dcterms:modified>
</cp:coreProperties>
</file>