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5" r:id="rId9"/>
    <p:sldId id="262" r:id="rId10"/>
    <p:sldId id="263" r:id="rId11"/>
    <p:sldId id="264" r:id="rId12"/>
    <p:sldId id="288" r:id="rId13"/>
    <p:sldId id="265" r:id="rId14"/>
    <p:sldId id="266" r:id="rId15"/>
    <p:sldId id="287" r:id="rId16"/>
    <p:sldId id="267" r:id="rId17"/>
    <p:sldId id="268" r:id="rId18"/>
    <p:sldId id="269" r:id="rId19"/>
    <p:sldId id="273" r:id="rId20"/>
    <p:sldId id="270" r:id="rId21"/>
    <p:sldId id="271" r:id="rId22"/>
    <p:sldId id="275" r:id="rId23"/>
    <p:sldId id="277" r:id="rId24"/>
    <p:sldId id="276" r:id="rId25"/>
    <p:sldId id="278" r:id="rId26"/>
    <p:sldId id="279" r:id="rId27"/>
    <p:sldId id="274" r:id="rId28"/>
    <p:sldId id="272" r:id="rId29"/>
    <p:sldId id="280" r:id="rId30"/>
    <p:sldId id="281" r:id="rId31"/>
    <p:sldId id="282" r:id="rId32"/>
    <p:sldId id="283" r:id="rId33"/>
    <p:sldId id="286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FF"/>
    <a:srgbClr val="9966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9286-922B-4511-9BE8-BC48AC7CFB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8576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ПРАКТИЧНА РИТОРИКА</a:t>
            </a:r>
            <a:r>
              <a:rPr lang="uk-UA" b="1" dirty="0" smtClean="0"/>
              <a:t>. </a:t>
            </a:r>
            <a:br>
              <a:rPr lang="uk-UA" b="1" dirty="0" smtClean="0"/>
            </a:br>
            <a:r>
              <a:rPr lang="uk-UA" b="1" dirty="0" smtClean="0">
                <a:solidFill>
                  <a:srgbClr val="9933FF"/>
                </a:solidFill>
              </a:rPr>
              <a:t>Аудиторія. Види слухання</a:t>
            </a:r>
            <a:r>
              <a:rPr lang="uk-UA" b="1" dirty="0" smtClean="0"/>
              <a:t>. </a:t>
            </a:r>
            <a:r>
              <a:rPr lang="uk-UA" b="1" dirty="0" smtClean="0">
                <a:solidFill>
                  <a:srgbClr val="6600FF"/>
                </a:solidFill>
              </a:rPr>
              <a:t>Моделювання аудиторії. Контакт з аудиторією. Прийоми налагодження контакту.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10 клас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929198"/>
            <a:ext cx="1971644" cy="823906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Підготувала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Бездольна С.В.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У свою </a:t>
            </a:r>
            <a:r>
              <a:rPr lang="ru-RU" b="1" dirty="0" err="1"/>
              <a:t>чергу</a:t>
            </a:r>
            <a:r>
              <a:rPr lang="ru-RU" b="1" dirty="0"/>
              <a:t> слухачу </a:t>
            </a:r>
            <a:r>
              <a:rPr lang="ru-RU" b="1" dirty="0" err="1"/>
              <a:t>необхідне</a:t>
            </a:r>
            <a:r>
              <a:rPr lang="ru-RU" b="1" dirty="0"/>
              <a:t> </a:t>
            </a:r>
            <a:r>
              <a:rPr lang="ru-RU" b="1" dirty="0" err="1"/>
              <a:t>володіння</a:t>
            </a:r>
            <a:r>
              <a:rPr lang="ru-RU" b="1" dirty="0"/>
              <a:t> </a:t>
            </a:r>
            <a:r>
              <a:rPr lang="ru-RU" b="1" dirty="0" err="1"/>
              <a:t>певними</a:t>
            </a:r>
            <a:r>
              <a:rPr lang="ru-RU" b="1" dirty="0"/>
              <a:t> </a:t>
            </a:r>
            <a:r>
              <a:rPr lang="ru-RU" b="1" dirty="0" err="1"/>
              <a:t>навичками</a:t>
            </a:r>
            <a:r>
              <a:rPr lang="ru-RU" b="1" dirty="0"/>
              <a:t> </a:t>
            </a:r>
            <a:r>
              <a:rPr lang="ru-RU" b="1" dirty="0" err="1"/>
              <a:t>роботи</a:t>
            </a:r>
            <a:r>
              <a:rPr lang="ru-RU" b="1" dirty="0"/>
              <a:t> з </a:t>
            </a:r>
            <a:r>
              <a:rPr lang="ru-RU" b="1" dirty="0" err="1"/>
              <a:t>інформацією</a:t>
            </a:r>
            <a:r>
              <a:rPr lang="ru-RU" b="1" dirty="0" smtClean="0"/>
              <a:t>:</a:t>
            </a:r>
          </a:p>
          <a:p>
            <a:r>
              <a:rPr lang="ru-RU" b="1" dirty="0"/>
              <a:t> </a:t>
            </a:r>
            <a:r>
              <a:rPr lang="ru-RU" b="1" dirty="0" err="1"/>
              <a:t>пошук</a:t>
            </a:r>
            <a:r>
              <a:rPr lang="ru-RU" b="1" dirty="0"/>
              <a:t> 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фраз,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узагальнюють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;  </a:t>
            </a:r>
            <a:endParaRPr lang="ru-RU" b="1" dirty="0" smtClean="0"/>
          </a:p>
          <a:p>
            <a:r>
              <a:rPr lang="ru-RU" b="1" dirty="0" err="1" smtClean="0"/>
              <a:t>володіння</a:t>
            </a:r>
            <a:r>
              <a:rPr lang="ru-RU" b="1" dirty="0" smtClean="0"/>
              <a:t> </a:t>
            </a:r>
            <a:r>
              <a:rPr lang="ru-RU" b="1" dirty="0" err="1"/>
              <a:t>різноманітними</a:t>
            </a:r>
            <a:r>
              <a:rPr lang="ru-RU" b="1" dirty="0"/>
              <a:t> </a:t>
            </a:r>
            <a:r>
              <a:rPr lang="ru-RU" b="1" dirty="0" err="1"/>
              <a:t>мнемонічними</a:t>
            </a:r>
            <a:r>
              <a:rPr lang="ru-RU" b="1" dirty="0"/>
              <a:t> </a:t>
            </a:r>
            <a:r>
              <a:rPr lang="ru-RU" b="1" dirty="0" err="1"/>
              <a:t>техніками</a:t>
            </a:r>
            <a:r>
              <a:rPr lang="ru-RU" b="1" dirty="0"/>
              <a:t> (</a:t>
            </a:r>
            <a:r>
              <a:rPr lang="ru-RU" b="1" dirty="0" err="1"/>
              <a:t>конспектування</a:t>
            </a:r>
            <a:r>
              <a:rPr lang="ru-RU" b="1" dirty="0"/>
              <a:t>,  </a:t>
            </a:r>
            <a:r>
              <a:rPr lang="ru-RU" b="1" dirty="0" err="1"/>
              <a:t>перефразування</a:t>
            </a:r>
            <a:r>
              <a:rPr lang="ru-RU" b="1" dirty="0"/>
              <a:t> </a:t>
            </a:r>
            <a:r>
              <a:rPr lang="ru-RU" b="1" dirty="0" err="1"/>
              <a:t>почутого</a:t>
            </a:r>
            <a:r>
              <a:rPr lang="ru-RU" b="1" dirty="0"/>
              <a:t>, </a:t>
            </a:r>
            <a:r>
              <a:rPr lang="ru-RU" b="1" dirty="0" err="1"/>
              <a:t>візуалізація</a:t>
            </a:r>
            <a:r>
              <a:rPr lang="ru-RU" b="1" dirty="0"/>
              <a:t>); </a:t>
            </a:r>
            <a:endParaRPr lang="ru-RU" b="1" dirty="0" smtClean="0"/>
          </a:p>
          <a:p>
            <a:r>
              <a:rPr lang="ru-RU" b="1" dirty="0" smtClean="0"/>
              <a:t>уміння</a:t>
            </a:r>
            <a:r>
              <a:rPr lang="ru-RU" b="1" dirty="0"/>
              <a:t> </a:t>
            </a:r>
            <a:r>
              <a:rPr lang="ru-RU" b="1" dirty="0" err="1"/>
              <a:t>розпізнавати</a:t>
            </a:r>
            <a:r>
              <a:rPr lang="ru-RU" b="1" dirty="0"/>
              <a:t> </a:t>
            </a:r>
            <a:r>
              <a:rPr lang="ru-RU" b="1" dirty="0" err="1"/>
              <a:t>помилки</a:t>
            </a:r>
            <a:r>
              <a:rPr lang="ru-RU" b="1" dirty="0"/>
              <a:t> в аргументах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твердженнях</a:t>
            </a:r>
            <a:r>
              <a:rPr lang="ru-RU" b="1" dirty="0"/>
              <a:t> </a:t>
            </a:r>
            <a:r>
              <a:rPr lang="ru-RU" b="1" dirty="0" err="1"/>
              <a:t>мовця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Важливим</a:t>
            </a:r>
            <a:r>
              <a:rPr lang="ru-RU" dirty="0"/>
              <a:t> для </a:t>
            </a:r>
            <a:r>
              <a:rPr lang="ru-RU" dirty="0" err="1"/>
              <a:t>слухання</a:t>
            </a:r>
            <a:r>
              <a:rPr lang="ru-RU" dirty="0"/>
              <a:t> 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 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емоціями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/>
              <a:t>страху, горя,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 </a:t>
            </a:r>
            <a:r>
              <a:rPr lang="ru-RU" dirty="0" err="1"/>
              <a:t>спотворювати</a:t>
            </a:r>
            <a:r>
              <a:rPr lang="ru-RU" dirty="0"/>
              <a:t>, </a:t>
            </a:r>
            <a:r>
              <a:rPr lang="ru-RU" dirty="0" err="1"/>
              <a:t>викривляти</a:t>
            </a:r>
            <a:r>
              <a:rPr lang="ru-RU" dirty="0"/>
              <a:t>, </a:t>
            </a:r>
            <a:r>
              <a:rPr lang="ru-RU" dirty="0" err="1"/>
              <a:t>перебільшувати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применшувати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почутого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лухання - Практична риторика - Підручник Українська мова 10 клас (рівень  стандарту) - Шевчук С. В. - Перун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6600FF"/>
                </a:solidFill>
              </a:rPr>
              <a:t>Моделювання</a:t>
            </a:r>
            <a:r>
              <a:rPr lang="ru-RU" b="1" dirty="0">
                <a:solidFill>
                  <a:srgbClr val="6600FF"/>
                </a:solidFill>
              </a:rPr>
              <a:t> </a:t>
            </a:r>
            <a:r>
              <a:rPr lang="ru-RU" b="1" dirty="0" err="1">
                <a:solidFill>
                  <a:srgbClr val="6600FF"/>
                </a:solidFill>
              </a:rPr>
              <a:t>аудиторії</a:t>
            </a:r>
            <a:endParaRPr lang="ru-RU" b="1" dirty="0">
              <a:solidFill>
                <a:srgbClr val="66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Виступ</a:t>
            </a:r>
            <a:r>
              <a:rPr lang="ru-RU" b="1" dirty="0"/>
              <a:t> оратора перед </a:t>
            </a:r>
            <a:r>
              <a:rPr lang="ru-RU" b="1" dirty="0" err="1"/>
              <a:t>публікою</a:t>
            </a:r>
            <a:r>
              <a:rPr lang="ru-RU" b="1" dirty="0"/>
              <a:t> </a:t>
            </a:r>
            <a:r>
              <a:rPr lang="ru-RU" b="1" dirty="0" err="1"/>
              <a:t>нагадує</a:t>
            </a:r>
            <a:r>
              <a:rPr lang="ru-RU" b="1" dirty="0"/>
              <a:t> </a:t>
            </a:r>
            <a:r>
              <a:rPr lang="ru-RU" b="1" dirty="0" err="1"/>
              <a:t>плавання</a:t>
            </a:r>
            <a:r>
              <a:rPr lang="ru-RU" b="1" dirty="0"/>
              <a:t> корабля у </a:t>
            </a:r>
            <a:r>
              <a:rPr lang="ru-RU" b="1" dirty="0" err="1"/>
              <a:t>відкритому</a:t>
            </a:r>
            <a:r>
              <a:rPr lang="ru-RU" b="1" dirty="0"/>
              <a:t> </a:t>
            </a:r>
            <a:r>
              <a:rPr lang="ru-RU" b="1" dirty="0" err="1"/>
              <a:t>морі</a:t>
            </a:r>
            <a:r>
              <a:rPr lang="ru-RU" b="1" dirty="0"/>
              <a:t>, де </a:t>
            </a:r>
            <a:r>
              <a:rPr lang="ru-RU" b="1" dirty="0" err="1"/>
              <a:t>мовець</a:t>
            </a:r>
            <a:r>
              <a:rPr lang="ru-RU" b="1" dirty="0"/>
              <a:t> 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капітаном</a:t>
            </a:r>
            <a:r>
              <a:rPr lang="ru-RU" b="1" dirty="0"/>
              <a:t> судна, а </a:t>
            </a:r>
            <a:r>
              <a:rPr lang="ru-RU" b="1" dirty="0" err="1"/>
              <a:t>слухачі</a:t>
            </a:r>
            <a:r>
              <a:rPr lang="ru-RU" b="1" dirty="0"/>
              <a:t> — </a:t>
            </a:r>
            <a:r>
              <a:rPr lang="ru-RU" b="1" dirty="0" err="1"/>
              <a:t>стихією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Залежно</a:t>
            </a:r>
            <a:r>
              <a:rPr lang="ru-RU" b="1" dirty="0"/>
              <a:t> від уміння  </a:t>
            </a:r>
            <a:r>
              <a:rPr lang="ru-RU" b="1" dirty="0" err="1"/>
              <a:t>керманича</a:t>
            </a:r>
            <a:r>
              <a:rPr lang="ru-RU" b="1" dirty="0"/>
              <a:t> </a:t>
            </a:r>
            <a:r>
              <a:rPr lang="ru-RU" b="1" dirty="0" err="1"/>
              <a:t>працювати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, часто </a:t>
            </a:r>
            <a:r>
              <a:rPr lang="ru-RU" b="1" dirty="0" err="1"/>
              <a:t>стресових</a:t>
            </a:r>
            <a:r>
              <a:rPr lang="ru-RU" b="1" dirty="0"/>
              <a:t> </a:t>
            </a:r>
            <a:r>
              <a:rPr lang="ru-RU" b="1" dirty="0" err="1"/>
              <a:t>ситуаціях</a:t>
            </a:r>
            <a:r>
              <a:rPr lang="ru-RU" b="1" dirty="0"/>
              <a:t> </a:t>
            </a:r>
            <a:r>
              <a:rPr lang="ru-RU" b="1" dirty="0" err="1"/>
              <a:t>корабель-промова</a:t>
            </a:r>
            <a:r>
              <a:rPr lang="ru-RU" b="1" dirty="0"/>
              <a:t> 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досягне</a:t>
            </a:r>
            <a:r>
              <a:rPr lang="ru-RU" b="1" dirty="0"/>
              <a:t> </a:t>
            </a:r>
            <a:r>
              <a:rPr lang="ru-RU" b="1" dirty="0" err="1"/>
              <a:t>своєї</a:t>
            </a:r>
            <a:r>
              <a:rPr lang="ru-RU" b="1" dirty="0"/>
              <a:t> мети </a:t>
            </a:r>
            <a:r>
              <a:rPr lang="ru-RU" b="1" dirty="0" err="1"/>
              <a:t>й</a:t>
            </a:r>
            <a:r>
              <a:rPr lang="ru-RU" b="1" dirty="0"/>
              <a:t> «</a:t>
            </a:r>
            <a:r>
              <a:rPr lang="ru-RU" b="1" dirty="0" err="1"/>
              <a:t>підкорить</a:t>
            </a:r>
            <a:r>
              <a:rPr lang="ru-RU" b="1" dirty="0"/>
              <a:t>» </a:t>
            </a:r>
            <a:r>
              <a:rPr lang="ru-RU" b="1" dirty="0" err="1"/>
              <a:t>аудиторію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розіб'ється</a:t>
            </a:r>
            <a:r>
              <a:rPr lang="ru-RU" b="1" dirty="0"/>
              <a:t> на «</a:t>
            </a:r>
            <a:r>
              <a:rPr lang="ru-RU" b="1" dirty="0" err="1"/>
              <a:t>підводних</a:t>
            </a:r>
            <a:r>
              <a:rPr lang="ru-RU" b="1" dirty="0"/>
              <a:t> рифах» </a:t>
            </a:r>
            <a:r>
              <a:rPr lang="ru-RU" b="1" dirty="0" err="1"/>
              <a:t>запитань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реплік</a:t>
            </a:r>
            <a:r>
              <a:rPr lang="ru-RU" b="1" dirty="0"/>
              <a:t> від </a:t>
            </a:r>
            <a:r>
              <a:rPr lang="ru-RU" b="1" dirty="0" err="1"/>
              <a:t>слухачів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001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чинників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задіяти</a:t>
            </a:r>
            <a:r>
              <a:rPr lang="ru-RU" sz="2800" dirty="0"/>
              <a:t> для </a:t>
            </a:r>
            <a:r>
              <a:rPr lang="ru-RU" sz="2800" dirty="0" err="1"/>
              <a:t>підкорення</a:t>
            </a:r>
            <a:r>
              <a:rPr lang="ru-RU" sz="2800" dirty="0"/>
              <a:t> </a:t>
            </a:r>
            <a:r>
              <a:rPr lang="ru-RU" sz="2800" dirty="0" err="1"/>
              <a:t>аудиторії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Умовно</a:t>
            </a:r>
            <a:r>
              <a:rPr lang="ru-RU" sz="2800" dirty="0" smtClean="0"/>
              <a:t> </a:t>
            </a:r>
            <a:r>
              <a:rPr lang="ru-RU" sz="2800" b="1" dirty="0" err="1"/>
              <a:t>виокремлюють</a:t>
            </a:r>
            <a:r>
              <a:rPr lang="ru-RU" sz="2800" b="1" dirty="0"/>
              <a:t> </a:t>
            </a:r>
            <a:r>
              <a:rPr lang="ru-RU" sz="2800" b="1" dirty="0" err="1"/>
              <a:t>такі</a:t>
            </a:r>
            <a:r>
              <a:rPr lang="ru-RU" sz="2800" b="1" dirty="0"/>
              <a:t> </a:t>
            </a:r>
            <a:r>
              <a:rPr lang="ru-RU" sz="2800" b="1" dirty="0" err="1"/>
              <a:t>аудиторії</a:t>
            </a:r>
            <a:r>
              <a:rPr lang="ru-RU" sz="2800" dirty="0" smtClean="0"/>
              <a:t>:</a:t>
            </a:r>
          </a:p>
          <a:p>
            <a:r>
              <a:rPr lang="ru-RU" sz="2800" dirty="0"/>
              <a:t> </a:t>
            </a:r>
            <a:r>
              <a:rPr lang="ru-RU" sz="2800" dirty="0" smtClean="0"/>
              <a:t>- </a:t>
            </a:r>
            <a:r>
              <a:rPr lang="ru-RU" sz="2800" i="1" dirty="0" err="1" smtClean="0"/>
              <a:t>прихильна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smtClean="0"/>
              <a:t> - </a:t>
            </a:r>
            <a:r>
              <a:rPr lang="ru-RU" sz="2800" i="1" dirty="0" err="1" smtClean="0"/>
              <a:t>байдужа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smtClean="0"/>
              <a:t> - ворожа</a:t>
            </a:r>
            <a:r>
              <a:rPr lang="ru-RU" sz="2800" i="1" dirty="0"/>
              <a:t> (</a:t>
            </a:r>
            <a:r>
              <a:rPr lang="ru-RU" sz="2800" i="1" dirty="0" err="1"/>
              <a:t>навіть</a:t>
            </a:r>
            <a:r>
              <a:rPr lang="ru-RU" sz="2800" i="1" dirty="0"/>
              <a:t> </a:t>
            </a:r>
            <a:r>
              <a:rPr lang="ru-RU" sz="2800" i="1" dirty="0" err="1"/>
              <a:t>агресивна</a:t>
            </a:r>
            <a:r>
              <a:rPr lang="ru-RU" sz="2800" i="1" dirty="0"/>
              <a:t>) </a:t>
            </a:r>
            <a:r>
              <a:rPr lang="ru-RU" sz="2800" i="1" dirty="0" err="1" smtClean="0"/>
              <a:t>і</a:t>
            </a:r>
            <a:endParaRPr lang="ru-RU" sz="2800" i="1" dirty="0" smtClean="0"/>
          </a:p>
          <a:p>
            <a:pPr algn="just"/>
            <a:r>
              <a:rPr lang="ru-RU" sz="2800" i="1" dirty="0" smtClean="0"/>
              <a:t> -</a:t>
            </a:r>
            <a:r>
              <a:rPr lang="ru-RU" sz="2800" i="1" dirty="0" err="1" smtClean="0"/>
              <a:t>комбінована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поєднує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три </a:t>
            </a:r>
            <a:r>
              <a:rPr lang="ru-RU" sz="2800" dirty="0" err="1"/>
              <a:t>типи</a:t>
            </a:r>
            <a:r>
              <a:rPr lang="ru-RU" sz="2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400" dirty="0" smtClean="0"/>
              <a:t>Оратор</a:t>
            </a:r>
            <a:r>
              <a:rPr lang="ru-RU" sz="2400" dirty="0"/>
              <a:t> 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, як не </a:t>
            </a:r>
            <a:r>
              <a:rPr lang="ru-RU" sz="2400" dirty="0" err="1"/>
              <a:t>втратити</a:t>
            </a:r>
            <a:r>
              <a:rPr lang="ru-RU" sz="2400" dirty="0"/>
              <a:t> </a:t>
            </a:r>
            <a:r>
              <a:rPr lang="ru-RU" sz="2400" dirty="0" err="1"/>
              <a:t>прихильних</a:t>
            </a:r>
            <a:r>
              <a:rPr lang="ru-RU" sz="2400" dirty="0"/>
              <a:t>, </a:t>
            </a:r>
            <a:r>
              <a:rPr lang="ru-RU" sz="2400" dirty="0" err="1"/>
              <a:t>зацікавити</a:t>
            </a:r>
            <a:r>
              <a:rPr lang="ru-RU" sz="2400" dirty="0"/>
              <a:t> </a:t>
            </a:r>
            <a:r>
              <a:rPr lang="ru-RU" sz="2400" dirty="0" err="1"/>
              <a:t>байдужих</a:t>
            </a:r>
            <a:r>
              <a:rPr lang="ru-RU" sz="2400" dirty="0"/>
              <a:t> 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заспокоїти</a:t>
            </a:r>
            <a:r>
              <a:rPr lang="ru-RU" sz="2400" dirty="0"/>
              <a:t> </a:t>
            </a:r>
            <a:r>
              <a:rPr lang="ru-RU" sz="2400" dirty="0" err="1"/>
              <a:t>агресивних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  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 </a:t>
            </a:r>
            <a:r>
              <a:rPr lang="ru-RU" sz="2400" dirty="0" err="1"/>
              <a:t>красномовним</a:t>
            </a:r>
            <a:r>
              <a:rPr lang="ru-RU" sz="2400" dirty="0"/>
              <a:t>, </a:t>
            </a:r>
            <a:r>
              <a:rPr lang="ru-RU" sz="2400" dirty="0" err="1"/>
              <a:t>освіченим</a:t>
            </a:r>
            <a:r>
              <a:rPr lang="ru-RU" sz="2400" dirty="0"/>
              <a:t>, </a:t>
            </a:r>
            <a:r>
              <a:rPr lang="ru-RU" sz="2400" dirty="0" err="1"/>
              <a:t>гострим</a:t>
            </a:r>
            <a:r>
              <a:rPr lang="ru-RU" sz="2400" dirty="0"/>
              <a:t> на слово,  </a:t>
            </a:r>
            <a:r>
              <a:rPr lang="ru-RU" sz="2400" dirty="0" err="1"/>
              <a:t>зібраним</a:t>
            </a:r>
            <a:r>
              <a:rPr lang="ru-RU" sz="2400" dirty="0"/>
              <a:t>, </a:t>
            </a:r>
            <a:r>
              <a:rPr lang="ru-RU" sz="2400" dirty="0" err="1"/>
              <a:t>уміти</a:t>
            </a:r>
            <a:r>
              <a:rPr lang="ru-RU" sz="2400" dirty="0"/>
              <a:t> так </a:t>
            </a:r>
            <a:r>
              <a:rPr lang="ru-RU" sz="2400" dirty="0" err="1"/>
              <a:t>відбити</a:t>
            </a:r>
            <a:r>
              <a:rPr lang="ru-RU" sz="2400" dirty="0"/>
              <a:t> </a:t>
            </a:r>
            <a:r>
              <a:rPr lang="ru-RU" sz="2400" dirty="0" err="1"/>
              <a:t>напад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не </a:t>
            </a:r>
            <a:r>
              <a:rPr lang="ru-RU" sz="2400" dirty="0" err="1"/>
              <a:t>розбурхати</a:t>
            </a:r>
            <a:r>
              <a:rPr lang="ru-RU" sz="2400" dirty="0"/>
              <a:t> </a:t>
            </a:r>
            <a:r>
              <a:rPr lang="ru-RU" sz="2400" dirty="0" err="1"/>
              <a:t>аудиторію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    Для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необхідне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 </a:t>
            </a:r>
            <a:r>
              <a:rPr lang="ru-RU" sz="2400" dirty="0" err="1"/>
              <a:t>психології</a:t>
            </a:r>
            <a:r>
              <a:rPr lang="ru-RU" sz="2400" dirty="0"/>
              <a:t>, </a:t>
            </a:r>
            <a:r>
              <a:rPr lang="ru-RU" sz="2400" dirty="0" err="1"/>
              <a:t>конфліктології</a:t>
            </a:r>
            <a:r>
              <a:rPr lang="ru-RU" sz="2400" dirty="0"/>
              <a:t>, риторики,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ерудиція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21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Запам'ятай</a:t>
            </a:r>
            <a:r>
              <a:rPr lang="ru-RU" b="1" dirty="0"/>
              <a:t>: </a:t>
            </a:r>
            <a:endParaRPr lang="ru-RU" b="1" dirty="0" smtClean="0"/>
          </a:p>
          <a:p>
            <a:r>
              <a:rPr lang="ru-RU" dirty="0" smtClean="0"/>
              <a:t>ненависть </a:t>
            </a:r>
            <a:r>
              <a:rPr lang="ru-RU" dirty="0" err="1"/>
              <a:t>приборкують</a:t>
            </a:r>
            <a:r>
              <a:rPr lang="ru-RU" dirty="0"/>
              <a:t> </a:t>
            </a:r>
            <a:r>
              <a:rPr lang="ru-RU" dirty="0" err="1"/>
              <a:t>доброзичливістю</a:t>
            </a:r>
            <a:r>
              <a:rPr lang="ru-RU" dirty="0"/>
              <a:t>, а </a:t>
            </a:r>
            <a:r>
              <a:rPr lang="ru-RU" dirty="0" err="1"/>
              <a:t>озлоблення</a:t>
            </a:r>
            <a:r>
              <a:rPr lang="ru-RU" dirty="0"/>
              <a:t> — </a:t>
            </a:r>
            <a:r>
              <a:rPr lang="ru-RU" dirty="0" err="1"/>
              <a:t>співчуттям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 err="1" smtClean="0"/>
              <a:t>жарти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бути </a:t>
            </a:r>
            <a:r>
              <a:rPr lang="ru-RU" dirty="0" err="1"/>
              <a:t>доречними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— </a:t>
            </a:r>
            <a:r>
              <a:rPr lang="ru-RU" dirty="0" err="1"/>
              <a:t>помірною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 err="1" smtClean="0"/>
              <a:t>менше</a:t>
            </a:r>
            <a:r>
              <a:rPr lang="ru-RU" dirty="0"/>
              <a:t> </a:t>
            </a:r>
            <a:r>
              <a:rPr lang="ru-RU" dirty="0" err="1"/>
              <a:t>теорії</a:t>
            </a:r>
            <a:r>
              <a:rPr lang="ru-RU" dirty="0"/>
              <a:t> — </a:t>
            </a:r>
            <a:r>
              <a:rPr lang="ru-RU" dirty="0" err="1"/>
              <a:t>більше</a:t>
            </a:r>
            <a:r>
              <a:rPr lang="ru-RU" dirty="0"/>
              <a:t> </a:t>
            </a:r>
            <a:r>
              <a:rPr lang="ru-RU" dirty="0" err="1"/>
              <a:t>фактів</a:t>
            </a:r>
            <a:r>
              <a:rPr lang="ru-RU" dirty="0"/>
              <a:t>,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</a:t>
            </a:r>
            <a:r>
              <a:rPr lang="ru-RU" sz="3200" b="1" dirty="0" err="1" smtClean="0">
                <a:solidFill>
                  <a:srgbClr val="6600FF"/>
                </a:solidFill>
              </a:rPr>
              <a:t>Моделювання</a:t>
            </a:r>
            <a:r>
              <a:rPr lang="ru-RU" sz="3200" b="1" dirty="0">
                <a:solidFill>
                  <a:srgbClr val="6600FF"/>
                </a:solidFill>
              </a:rPr>
              <a:t>  </a:t>
            </a:r>
            <a:r>
              <a:rPr lang="ru-RU" sz="3200" b="1" dirty="0" err="1">
                <a:solidFill>
                  <a:srgbClr val="6600FF"/>
                </a:solidFill>
              </a:rPr>
              <a:t>аудиторії</a:t>
            </a:r>
            <a:r>
              <a:rPr lang="ru-RU" sz="3200" b="1" dirty="0"/>
              <a:t> </a:t>
            </a:r>
            <a:r>
              <a:rPr lang="ru-RU" sz="3200" dirty="0" err="1"/>
              <a:t>означає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 </a:t>
            </a:r>
            <a:r>
              <a:rPr lang="ru-RU" sz="3200" dirty="0" err="1"/>
              <a:t>промовець</a:t>
            </a:r>
            <a:r>
              <a:rPr lang="ru-RU" sz="3200" dirty="0"/>
              <a:t> </a:t>
            </a:r>
            <a:r>
              <a:rPr lang="ru-RU" sz="3200" dirty="0" err="1"/>
              <a:t>має</a:t>
            </a:r>
            <a:r>
              <a:rPr lang="ru-RU" sz="3200" dirty="0"/>
              <a:t> добре знати </a:t>
            </a:r>
            <a:r>
              <a:rPr lang="ru-RU" sz="3200" dirty="0" err="1"/>
              <a:t>слухачів</a:t>
            </a:r>
            <a:r>
              <a:rPr lang="ru-RU" sz="3200" dirty="0"/>
              <a:t>, </a:t>
            </a:r>
            <a:r>
              <a:rPr lang="ru-RU" sz="3200" dirty="0" err="1"/>
              <a:t>готуватися</a:t>
            </a:r>
            <a:r>
              <a:rPr lang="ru-RU" sz="3200" dirty="0"/>
              <a:t> до </a:t>
            </a:r>
            <a:r>
              <a:rPr lang="ru-RU" sz="3200" dirty="0" err="1"/>
              <a:t>зустрічі</a:t>
            </a:r>
            <a:r>
              <a:rPr lang="ru-RU" sz="3200" dirty="0"/>
              <a:t> з ними, </a:t>
            </a:r>
            <a:r>
              <a:rPr lang="ru-RU" sz="3200" dirty="0" err="1"/>
              <a:t>передбачати</a:t>
            </a:r>
            <a:r>
              <a:rPr lang="ru-RU" sz="3200" dirty="0"/>
              <a:t>, де </a:t>
            </a:r>
            <a:r>
              <a:rPr lang="ru-RU" sz="3200" dirty="0" err="1"/>
              <a:t>й</a:t>
            </a:r>
            <a:r>
              <a:rPr lang="ru-RU" sz="3200" dirty="0"/>
              <a:t> коли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виникнути</a:t>
            </a:r>
            <a:r>
              <a:rPr lang="ru-RU" sz="3200" dirty="0"/>
              <a:t> </a:t>
            </a:r>
            <a:r>
              <a:rPr lang="ru-RU" sz="3200" dirty="0" err="1"/>
              <a:t>непорозуміння</a:t>
            </a:r>
            <a:r>
              <a:rPr lang="ru-RU" sz="3200" dirty="0"/>
              <a:t>, а головне — </a:t>
            </a:r>
            <a:r>
              <a:rPr lang="ru-RU" sz="3200" dirty="0" err="1"/>
              <a:t>впливати</a:t>
            </a:r>
            <a:r>
              <a:rPr lang="ru-RU" sz="3200" dirty="0"/>
              <a:t> на </a:t>
            </a:r>
            <a:r>
              <a:rPr lang="ru-RU" sz="3200" dirty="0" err="1"/>
              <a:t>слухачів</a:t>
            </a:r>
            <a:r>
              <a:rPr lang="ru-RU" sz="3200" dirty="0"/>
              <a:t> 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матеріалу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майстерності</a:t>
            </a:r>
            <a:r>
              <a:rPr lang="ru-RU" sz="3200" dirty="0"/>
              <a:t> </a:t>
            </a:r>
            <a:r>
              <a:rPr lang="ru-RU" sz="3200" dirty="0" err="1"/>
              <a:t>мовлення</a:t>
            </a:r>
            <a:r>
              <a:rPr lang="ru-RU" sz="3200" dirty="0"/>
              <a:t> так, </a:t>
            </a:r>
            <a:r>
              <a:rPr lang="ru-RU" sz="3200" dirty="0" err="1"/>
              <a:t>щоб</a:t>
            </a:r>
            <a:r>
              <a:rPr lang="ru-RU" sz="3200" dirty="0"/>
              <a:t> </a:t>
            </a:r>
            <a:r>
              <a:rPr lang="ru-RU" sz="3200" dirty="0" err="1"/>
              <a:t>прихильні</a:t>
            </a:r>
            <a:r>
              <a:rPr lang="ru-RU" sz="3200" dirty="0"/>
              <a:t> </a:t>
            </a:r>
            <a:r>
              <a:rPr lang="ru-RU" sz="3200" dirty="0" err="1"/>
              <a:t>слухачі</a:t>
            </a:r>
            <a:r>
              <a:rPr lang="ru-RU" sz="3200" dirty="0"/>
              <a:t> </a:t>
            </a:r>
            <a:r>
              <a:rPr lang="ru-RU" sz="3200" dirty="0" err="1"/>
              <a:t>дістали</a:t>
            </a:r>
            <a:r>
              <a:rPr lang="ru-RU" sz="3200" dirty="0"/>
              <a:t> </a:t>
            </a:r>
            <a:r>
              <a:rPr lang="ru-RU" sz="3200" dirty="0" err="1"/>
              <a:t>задоволення</a:t>
            </a:r>
            <a:r>
              <a:rPr lang="ru-RU" sz="3200" dirty="0"/>
              <a:t> від </a:t>
            </a:r>
            <a:r>
              <a:rPr lang="ru-RU" sz="3200" dirty="0" err="1"/>
              <a:t>вашої</a:t>
            </a:r>
            <a:r>
              <a:rPr lang="ru-RU" sz="3200" dirty="0"/>
              <a:t> </a:t>
            </a:r>
            <a:r>
              <a:rPr lang="ru-RU" sz="3200" dirty="0" err="1"/>
              <a:t>промови</a:t>
            </a:r>
            <a:r>
              <a:rPr lang="ru-RU" sz="3200" dirty="0"/>
              <a:t>, </a:t>
            </a:r>
            <a:r>
              <a:rPr lang="ru-RU" sz="3200" dirty="0" err="1"/>
              <a:t>байдужі</a:t>
            </a:r>
            <a:r>
              <a:rPr lang="ru-RU" sz="3200" dirty="0"/>
              <a:t> стали </a:t>
            </a:r>
            <a:r>
              <a:rPr lang="ru-RU" sz="3200" dirty="0" err="1"/>
              <a:t>зацікавленими</a:t>
            </a:r>
            <a:r>
              <a:rPr lang="ru-RU" sz="3200" dirty="0"/>
              <a:t>, а </a:t>
            </a:r>
            <a:r>
              <a:rPr lang="ru-RU" sz="3200" dirty="0" err="1"/>
              <a:t>агресивні</a:t>
            </a:r>
            <a:r>
              <a:rPr lang="ru-RU" sz="3200" dirty="0"/>
              <a:t> — </a:t>
            </a:r>
            <a:r>
              <a:rPr lang="ru-RU" sz="3200" dirty="0" err="1"/>
              <a:t>спокійними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Щоб установити взаємодію з аудиторією, </a:t>
            </a:r>
            <a:r>
              <a:rPr lang="uk-UA" b="1" dirty="0" smtClean="0">
                <a:solidFill>
                  <a:srgbClr val="9933FF"/>
                </a:solidFill>
              </a:rPr>
              <a:t>оратор повинен</a:t>
            </a:r>
            <a:r>
              <a:rPr lang="uk-UA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 </a:t>
            </a:r>
            <a:r>
              <a:rPr lang="uk-UA" i="1" dirty="0" smtClean="0"/>
              <a:t>добре знати предмет розмови; </a:t>
            </a:r>
          </a:p>
          <a:p>
            <a:r>
              <a:rPr lang="uk-UA" i="1" dirty="0"/>
              <a:t> </a:t>
            </a:r>
            <a:r>
              <a:rPr lang="uk-UA" i="1" dirty="0" smtClean="0"/>
              <a:t>ураховувати потреби та настрої аудиторії; </a:t>
            </a:r>
          </a:p>
          <a:p>
            <a:r>
              <a:rPr lang="uk-UA" i="1" dirty="0"/>
              <a:t> </a:t>
            </a:r>
            <a:r>
              <a:rPr lang="uk-UA" i="1" dirty="0" smtClean="0"/>
              <a:t>говорити просто та жваво; </a:t>
            </a:r>
          </a:p>
          <a:p>
            <a:r>
              <a:rPr lang="uk-UA" i="1" dirty="0"/>
              <a:t> </a:t>
            </a:r>
            <a:r>
              <a:rPr lang="uk-UA" i="1" dirty="0" smtClean="0"/>
              <a:t>тримати зоровий контакт зі слухачами; </a:t>
            </a:r>
          </a:p>
          <a:p>
            <a:r>
              <a:rPr lang="uk-UA" i="1" dirty="0"/>
              <a:t> </a:t>
            </a:r>
            <a:r>
              <a:rPr lang="uk-UA" i="1" dirty="0" smtClean="0"/>
              <a:t>на ходу визначати реакцію слухачів і вносити зміни, як у зміст, так і в методику викладення матеріалу; </a:t>
            </a:r>
          </a:p>
          <a:p>
            <a:r>
              <a:rPr lang="uk-UA" i="1" dirty="0"/>
              <a:t> </a:t>
            </a:r>
            <a:r>
              <a:rPr lang="uk-UA" i="1" dirty="0" smtClean="0"/>
              <a:t>намагатися бачити в кожному слухачеві співбесідника, товариша й не дивитися зверхньо на аудиторію; </a:t>
            </a:r>
          </a:p>
          <a:p>
            <a:r>
              <a:rPr lang="uk-UA" i="1" dirty="0"/>
              <a:t> </a:t>
            </a:r>
            <a:r>
              <a:rPr lang="uk-UA" i="1" dirty="0" smtClean="0"/>
              <a:t>залучати слухачів з перших хвилин до активного обговорення питань. </a:t>
            </a:r>
            <a:endParaRPr lang="ru-RU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мультимедійна презентація з теми &amp;quot;РИТОРИКА&amp;quot; | Презентація. Українська м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Слово </a:t>
            </a:r>
            <a:r>
              <a:rPr lang="ru-RU" i="1" dirty="0"/>
              <a:t>наполовину </a:t>
            </a:r>
            <a:r>
              <a:rPr lang="ru-RU" i="1" dirty="0" err="1"/>
              <a:t>належить</a:t>
            </a:r>
            <a:r>
              <a:rPr lang="ru-RU" i="1" dirty="0"/>
              <a:t> тому, </a:t>
            </a:r>
            <a:r>
              <a:rPr lang="ru-RU" i="1" dirty="0" err="1"/>
              <a:t>хто</a:t>
            </a:r>
            <a:r>
              <a:rPr lang="ru-RU" i="1" dirty="0"/>
              <a:t> говорить, </a:t>
            </a:r>
            <a:r>
              <a:rPr lang="ru-RU" i="1" dirty="0" err="1"/>
              <a:t>і</a:t>
            </a:r>
            <a:r>
              <a:rPr lang="ru-RU" i="1" dirty="0"/>
              <a:t> наполовину тому,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слухає</a:t>
            </a:r>
            <a:r>
              <a:rPr lang="ru-RU" i="1" dirty="0"/>
              <a:t> (Народна </a:t>
            </a:r>
            <a:r>
              <a:rPr lang="ru-RU" i="1" dirty="0" err="1"/>
              <a:t>мудрість</a:t>
            </a:r>
            <a:r>
              <a:rPr lang="ru-RU" i="1" dirty="0"/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Риторика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, де </a:t>
            </a:r>
            <a:r>
              <a:rPr lang="ru-RU" dirty="0" err="1"/>
              <a:t>необхідні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: </a:t>
            </a:r>
            <a:r>
              <a:rPr lang="ru-RU" b="1" dirty="0"/>
              <a:t>оратор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b="1" dirty="0" err="1"/>
              <a:t>публіка</a:t>
            </a:r>
            <a:r>
              <a:rPr lang="ru-RU" dirty="0"/>
              <a:t> (слухач, </a:t>
            </a:r>
            <a:r>
              <a:rPr lang="ru-RU" dirty="0" err="1"/>
              <a:t>слухачі</a:t>
            </a:r>
            <a:r>
              <a:rPr lang="ru-RU" dirty="0"/>
              <a:t>). </a:t>
            </a:r>
            <a:endParaRPr lang="ru-RU" dirty="0" smtClean="0"/>
          </a:p>
          <a:p>
            <a:pPr algn="just"/>
            <a:r>
              <a:rPr lang="ru-RU" b="1" dirty="0" err="1" smtClean="0"/>
              <a:t>Промовець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 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говоріння</a:t>
            </a:r>
            <a:r>
              <a:rPr lang="ru-RU" dirty="0"/>
              <a:t>, а </a:t>
            </a:r>
            <a:r>
              <a:rPr lang="ru-RU" b="1" dirty="0" err="1"/>
              <a:t>авдиторія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почуте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 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: &amp;quot;Презентація на тему: Образ оратора з дисципліни:  Українська мова Підготувала Студентка групи 21КТ ГМК Грипич Олена  Сергії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резентация на тему: &amp;quot;Презентація на тему: Образ оратора з дисципліни:  Українська мова Підготувала Студентка групи 21КТ ГМК Грипич Олена  Сергії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Як навчитися утримувати увагу слухачів. Змусити замислитися. | Конспект.  Різ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Як навчитися утримувати увагу слухачів. Змусити замислитися. | Конспект.  Різ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Як навчитися утримувати увагу слухачів. Змусити замислитися. | Конспект.  Різ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Поза, жести, </a:t>
            </a:r>
            <a:r>
              <a:rPr lang="ru-RU" dirty="0" err="1" smtClean="0"/>
              <a:t>міміка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приналежність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стилю.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кінетичної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зоровий</a:t>
            </a:r>
            <a:r>
              <a:rPr lang="ru-RU" dirty="0"/>
              <a:t> канал </a:t>
            </a:r>
            <a:r>
              <a:rPr lang="ru-RU" dirty="0" err="1"/>
              <a:t>сприйняття</a:t>
            </a:r>
            <a:r>
              <a:rPr lang="ru-RU" dirty="0"/>
              <a:t>, </a:t>
            </a:r>
            <a:r>
              <a:rPr lang="ru-RU" dirty="0" err="1"/>
              <a:t>акцентують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змісті</a:t>
            </a:r>
            <a:r>
              <a:rPr lang="ru-RU" dirty="0"/>
              <a:t> інформації,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слуховим</a:t>
            </a:r>
            <a:r>
              <a:rPr lang="ru-RU" dirty="0"/>
              <a:t> каналом,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емоційність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засвоєнню</a:t>
            </a:r>
            <a:r>
              <a:rPr lang="ru-RU" dirty="0"/>
              <a:t> </a:t>
            </a:r>
            <a:r>
              <a:rPr lang="ru-RU" dirty="0" err="1"/>
              <a:t>висловлених</a:t>
            </a:r>
            <a:r>
              <a:rPr lang="ru-RU" dirty="0"/>
              <a:t> думок. На думку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 на 25%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зоровим</a:t>
            </a:r>
            <a:r>
              <a:rPr lang="ru-RU" dirty="0"/>
              <a:t> шляхом.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Оратор повинен </a:t>
            </a:r>
            <a:r>
              <a:rPr lang="ru-RU" sz="2400" dirty="0" err="1"/>
              <a:t>домогтися</a:t>
            </a:r>
            <a:r>
              <a:rPr lang="ru-RU" sz="2400" dirty="0"/>
              <a:t>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стійкості</a:t>
            </a:r>
            <a:r>
              <a:rPr lang="ru-RU" sz="2400" dirty="0"/>
              <a:t>, </a:t>
            </a:r>
            <a:r>
              <a:rPr lang="ru-RU" sz="2400" dirty="0" err="1"/>
              <a:t>рівноваги</a:t>
            </a:r>
            <a:r>
              <a:rPr lang="ru-RU" sz="2400" dirty="0"/>
              <a:t>, </a:t>
            </a:r>
            <a:r>
              <a:rPr lang="ru-RU" sz="2400" dirty="0" err="1"/>
              <a:t>легкості</a:t>
            </a:r>
            <a:r>
              <a:rPr lang="ru-RU" sz="2400" dirty="0"/>
              <a:t>, </a:t>
            </a:r>
            <a:r>
              <a:rPr lang="ru-RU" sz="2400" dirty="0" err="1"/>
              <a:t>рухливості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природності</a:t>
            </a:r>
            <a:r>
              <a:rPr lang="ru-RU" sz="2400" dirty="0"/>
              <a:t> на </a:t>
            </a:r>
            <a:r>
              <a:rPr lang="ru-RU" sz="2400" dirty="0" err="1"/>
              <a:t>трибуні</a:t>
            </a:r>
            <a:r>
              <a:rPr lang="ru-RU" sz="2400" dirty="0"/>
              <a:t>, перед </a:t>
            </a:r>
            <a:r>
              <a:rPr lang="ru-RU" sz="2400" dirty="0" err="1"/>
              <a:t>аудиторією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Вигляд</a:t>
            </a:r>
            <a:r>
              <a:rPr lang="ru-RU" sz="2400" dirty="0" smtClean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тривалий</a:t>
            </a:r>
            <a:r>
              <a:rPr lang="ru-RU" sz="2400" dirty="0"/>
              <a:t> час </a:t>
            </a:r>
            <a:r>
              <a:rPr lang="ru-RU" sz="2400" dirty="0" err="1"/>
              <a:t>стоїть</a:t>
            </a:r>
            <a:r>
              <a:rPr lang="ru-RU" sz="2400" dirty="0"/>
              <a:t> </a:t>
            </a:r>
            <a:r>
              <a:rPr lang="ru-RU" sz="2400" dirty="0" err="1"/>
              <a:t>нерухомо</a:t>
            </a:r>
            <a:r>
              <a:rPr lang="ru-RU" sz="2400" dirty="0"/>
              <a:t>, </a:t>
            </a:r>
            <a:r>
              <a:rPr lang="ru-RU" sz="2400" dirty="0" err="1"/>
              <a:t>стомлює</a:t>
            </a:r>
            <a:r>
              <a:rPr lang="ru-RU" sz="2400" dirty="0"/>
              <a:t> </a:t>
            </a:r>
            <a:r>
              <a:rPr lang="ru-RU" sz="2400" dirty="0" err="1"/>
              <a:t>слухачів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тривалої</a:t>
            </a:r>
            <a:r>
              <a:rPr lang="ru-RU" sz="2400" dirty="0"/>
              <a:t> </a:t>
            </a:r>
            <a:r>
              <a:rPr lang="ru-RU" sz="2400" dirty="0" err="1"/>
              <a:t>доповіді</a:t>
            </a:r>
            <a:r>
              <a:rPr lang="ru-RU" sz="2400" dirty="0"/>
              <a:t> </a:t>
            </a:r>
            <a:r>
              <a:rPr lang="ru-RU" sz="2400" dirty="0" err="1"/>
              <a:t>досвідчений</a:t>
            </a:r>
            <a:r>
              <a:rPr lang="ru-RU" sz="2400" dirty="0"/>
              <a:t> </a:t>
            </a:r>
            <a:r>
              <a:rPr lang="ru-RU" sz="2400" dirty="0" err="1"/>
              <a:t>виступаючий</a:t>
            </a:r>
            <a:r>
              <a:rPr lang="ru-RU" sz="2400" dirty="0"/>
              <a:t> </a:t>
            </a:r>
            <a:r>
              <a:rPr lang="ru-RU" sz="2400" dirty="0" err="1"/>
              <a:t>змінює</a:t>
            </a:r>
            <a:r>
              <a:rPr lang="ru-RU" sz="2400" dirty="0"/>
              <a:t> позу. </a:t>
            </a:r>
            <a:endParaRPr lang="ru-RU" sz="2400" dirty="0" smtClean="0"/>
          </a:p>
          <a:p>
            <a:r>
              <a:rPr lang="ru-RU" sz="2400" dirty="0" err="1" smtClean="0"/>
              <a:t>Крок</a:t>
            </a:r>
            <a:r>
              <a:rPr lang="ru-RU" sz="2400" dirty="0" smtClean="0"/>
              <a:t> </a:t>
            </a:r>
            <a:r>
              <a:rPr lang="ru-RU" sz="2400" dirty="0"/>
              <a:t>вперед у </a:t>
            </a:r>
            <a:r>
              <a:rPr lang="ru-RU" sz="2400" dirty="0" err="1"/>
              <a:t>потрібний</a:t>
            </a:r>
            <a:r>
              <a:rPr lang="ru-RU" sz="2400" dirty="0"/>
              <a:t> момент </a:t>
            </a:r>
            <a:r>
              <a:rPr lang="ru-RU" sz="2400" dirty="0" err="1"/>
              <a:t>підсилює</a:t>
            </a:r>
            <a:r>
              <a:rPr lang="ru-RU" sz="2400" dirty="0"/>
              <a:t> </a:t>
            </a:r>
            <a:r>
              <a:rPr lang="ru-RU" sz="2400" dirty="0" err="1"/>
              <a:t>значимість</a:t>
            </a:r>
            <a:r>
              <a:rPr lang="ru-RU" sz="2400" dirty="0"/>
              <a:t> того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промови</a:t>
            </a:r>
            <a:r>
              <a:rPr lang="ru-RU" sz="2400" dirty="0"/>
              <a:t>,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зосередити</a:t>
            </a:r>
            <a:r>
              <a:rPr lang="ru-RU" sz="2400" dirty="0"/>
              <a:t> на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увага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Відступаючи</a:t>
            </a:r>
            <a:r>
              <a:rPr lang="ru-RU" sz="2400" dirty="0"/>
              <a:t> назад, оратор </a:t>
            </a:r>
            <a:r>
              <a:rPr lang="ru-RU" sz="2400" dirty="0" err="1"/>
              <a:t>ніби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«</a:t>
            </a:r>
            <a:r>
              <a:rPr lang="ru-RU" sz="2400" dirty="0" err="1"/>
              <a:t>відпочити</a:t>
            </a:r>
            <a:r>
              <a:rPr lang="ru-RU" sz="2400" dirty="0"/>
              <a:t>»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потім</a:t>
            </a:r>
            <a:r>
              <a:rPr lang="ru-RU" sz="2400" dirty="0"/>
              <a:t> переходить до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промови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ходити</a:t>
            </a:r>
            <a:r>
              <a:rPr lang="ru-RU" sz="2400" dirty="0"/>
              <a:t>, </a:t>
            </a:r>
            <a:r>
              <a:rPr lang="ru-RU" sz="2400" dirty="0" err="1"/>
              <a:t>пересуватися</a:t>
            </a:r>
            <a:r>
              <a:rPr lang="ru-RU" sz="2400" dirty="0"/>
              <a:t> у </a:t>
            </a:r>
            <a:r>
              <a:rPr lang="ru-RU" sz="2400" dirty="0" err="1"/>
              <a:t>різні</a:t>
            </a:r>
            <a:r>
              <a:rPr lang="ru-RU" sz="2400" dirty="0"/>
              <a:t> боки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виступу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езентация на тему: &amp;quot;Презентація на тему: Образ оратора з дисципліни:  Українська мова Підготувала Студентка групи 21КТ ГМК Грипич Олена  Сергії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езентация на тему: &amp;quot;Презентація на тему: Образ оратора з дисципліни:  Українська мова Підготувала Студентка групи 21КТ ГМК Грипич Олена  Сергії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Майстерність</a:t>
            </a:r>
            <a:r>
              <a:rPr lang="ru-RU" dirty="0" smtClean="0"/>
              <a:t> </a:t>
            </a:r>
            <a:r>
              <a:rPr lang="ru-RU" dirty="0"/>
              <a:t>оратора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посиленні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жестом, </a:t>
            </a:r>
            <a:r>
              <a:rPr lang="ru-RU" dirty="0" err="1"/>
              <a:t>мімікою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Зайва</a:t>
            </a:r>
            <a:r>
              <a:rPr lang="ru-RU" dirty="0"/>
              <a:t> </a:t>
            </a:r>
            <a:r>
              <a:rPr lang="ru-RU" dirty="0" err="1"/>
              <a:t>віртуозність</a:t>
            </a:r>
            <a:r>
              <a:rPr lang="ru-RU" dirty="0"/>
              <a:t> не </a:t>
            </a:r>
            <a:r>
              <a:rPr lang="ru-RU" dirty="0" err="1"/>
              <a:t>прикрашає</a:t>
            </a:r>
            <a:r>
              <a:rPr lang="ru-RU" dirty="0"/>
              <a:t> </a:t>
            </a:r>
            <a:r>
              <a:rPr lang="ru-RU" dirty="0" err="1"/>
              <a:t>мовця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іронію</a:t>
            </a:r>
            <a:r>
              <a:rPr lang="ru-RU" dirty="0"/>
              <a:t>, </a:t>
            </a:r>
            <a:r>
              <a:rPr lang="ru-RU" dirty="0" err="1"/>
              <a:t>ворожість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Від </a:t>
            </a:r>
            <a:r>
              <a:rPr lang="ru-RU" dirty="0" err="1"/>
              <a:t>жестів</a:t>
            </a:r>
            <a:r>
              <a:rPr lang="ru-RU" dirty="0"/>
              <a:t> </a:t>
            </a:r>
            <a:r>
              <a:rPr lang="ru-RU" dirty="0" err="1"/>
              <a:t>значимих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промови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відрізняти</a:t>
            </a:r>
            <a:r>
              <a:rPr lang="ru-RU" dirty="0"/>
              <a:t> </a:t>
            </a:r>
            <a:r>
              <a:rPr lang="ru-RU" dirty="0" err="1"/>
              <a:t>безглузді</a:t>
            </a:r>
            <a:r>
              <a:rPr lang="ru-RU" dirty="0"/>
              <a:t>, </a:t>
            </a:r>
            <a:r>
              <a:rPr lang="ru-RU" dirty="0" err="1"/>
              <a:t>механічні</a:t>
            </a:r>
            <a:r>
              <a:rPr lang="ru-RU" dirty="0"/>
              <a:t> (</a:t>
            </a:r>
            <a:r>
              <a:rPr lang="ru-RU" dirty="0" err="1"/>
              <a:t>струшування</a:t>
            </a:r>
            <a:r>
              <a:rPr lang="ru-RU" dirty="0"/>
              <a:t> головою, </a:t>
            </a:r>
            <a:r>
              <a:rPr lang="ru-RU" dirty="0" err="1"/>
              <a:t>поправлення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вертіння</a:t>
            </a:r>
            <a:r>
              <a:rPr lang="ru-RU" dirty="0"/>
              <a:t> ручки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.).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кращий</a:t>
            </a:r>
            <a:r>
              <a:rPr lang="ru-RU" dirty="0"/>
              <a:t> жест той, на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зважають</a:t>
            </a:r>
            <a:r>
              <a:rPr lang="ru-RU" dirty="0"/>
              <a:t> </a:t>
            </a:r>
            <a:r>
              <a:rPr lang="ru-RU" dirty="0" err="1"/>
              <a:t>слухачі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промови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В </a:t>
            </a:r>
            <a:r>
              <a:rPr lang="ru-RU" dirty="0" err="1"/>
              <a:t>ораторському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:</a:t>
            </a:r>
          </a:p>
          <a:p>
            <a:r>
              <a:rPr lang="ru-RU" dirty="0" err="1"/>
              <a:t>Ритмічні</a:t>
            </a:r>
            <a:r>
              <a:rPr lang="ru-RU" dirty="0"/>
              <a:t> жести. Вони </a:t>
            </a:r>
            <a:r>
              <a:rPr lang="ru-RU" dirty="0" err="1"/>
              <a:t>підкреслюють</a:t>
            </a:r>
            <a:r>
              <a:rPr lang="ru-RU" dirty="0"/>
              <a:t> </a:t>
            </a:r>
            <a:r>
              <a:rPr lang="ru-RU" dirty="0" err="1"/>
              <a:t>логічний</a:t>
            </a:r>
            <a:r>
              <a:rPr lang="ru-RU" dirty="0"/>
              <a:t> </a:t>
            </a:r>
            <a:r>
              <a:rPr lang="ru-RU" dirty="0" err="1"/>
              <a:t>наголос</a:t>
            </a:r>
            <a:r>
              <a:rPr lang="ru-RU" dirty="0"/>
              <a:t>, </a:t>
            </a:r>
            <a:r>
              <a:rPr lang="ru-RU" dirty="0" err="1"/>
              <a:t>уповільнення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промови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пауз.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уповільнений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вправо при </a:t>
            </a:r>
            <a:r>
              <a:rPr lang="ru-RU" dirty="0" err="1"/>
              <a:t>проголошенні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«Говорить, </a:t>
            </a:r>
            <a:r>
              <a:rPr lang="ru-RU" dirty="0" err="1"/>
              <a:t>що</a:t>
            </a:r>
            <a:r>
              <a:rPr lang="ru-RU" dirty="0"/>
              <a:t> воду </a:t>
            </a:r>
            <a:r>
              <a:rPr lang="ru-RU" dirty="0" err="1"/>
              <a:t>цідить</a:t>
            </a:r>
            <a:r>
              <a:rPr lang="ru-RU" dirty="0"/>
              <a:t>».</a:t>
            </a:r>
          </a:p>
          <a:p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відтінки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(</a:t>
            </a:r>
            <a:r>
              <a:rPr lang="ru-RU" dirty="0" err="1"/>
              <a:t>стиснутий</a:t>
            </a:r>
            <a:r>
              <a:rPr lang="ru-RU" dirty="0"/>
              <a:t> клак, </a:t>
            </a:r>
            <a:r>
              <a:rPr lang="ru-RU" dirty="0" err="1"/>
              <a:t>овальний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руки, « рука,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відрубує</a:t>
            </a:r>
            <a:r>
              <a:rPr lang="ru-RU" dirty="0"/>
              <a:t>» фразу).</a:t>
            </a:r>
          </a:p>
          <a:p>
            <a:r>
              <a:rPr lang="ru-RU" dirty="0" err="1"/>
              <a:t>Вказівні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є</a:t>
            </a:r>
            <a:r>
              <a:rPr lang="ru-RU" dirty="0"/>
              <a:t> предмет, </a:t>
            </a:r>
            <a:r>
              <a:rPr lang="ru-RU" dirty="0" err="1"/>
              <a:t>наочне</a:t>
            </a:r>
            <a:r>
              <a:rPr lang="ru-RU" dirty="0"/>
              <a:t> </a:t>
            </a:r>
            <a:r>
              <a:rPr lang="ru-RU" dirty="0" err="1"/>
              <a:t>приладдя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.</a:t>
            </a:r>
          </a:p>
          <a:p>
            <a:r>
              <a:rPr lang="ru-RU" dirty="0" err="1"/>
              <a:t>Образотворчі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предмет,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кручені</a:t>
            </a:r>
            <a:r>
              <a:rPr lang="ru-RU" dirty="0"/>
              <a:t> сходи).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12845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6600FF"/>
                </a:solidFill>
              </a:rPr>
              <a:t>Слухання</a:t>
            </a:r>
            <a:r>
              <a:rPr lang="ru-RU" sz="2400" b="1" dirty="0"/>
              <a:t> 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складова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, </a:t>
            </a:r>
            <a:r>
              <a:rPr lang="ru-RU" sz="2400" b="1" dirty="0" err="1"/>
              <a:t>спосіб</a:t>
            </a:r>
            <a:r>
              <a:rPr lang="ru-RU" sz="2400" b="1" dirty="0"/>
              <a:t> </a:t>
            </a:r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опрацювання</a:t>
            </a:r>
            <a:r>
              <a:rPr lang="ru-RU" sz="2400" b="1" dirty="0"/>
              <a:t> інформації.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solidFill>
                  <a:srgbClr val="6600FF"/>
                </a:solidFill>
              </a:rPr>
              <a:t>Талант </a:t>
            </a:r>
            <a:r>
              <a:rPr lang="ru-RU" sz="2400" b="1" dirty="0" err="1">
                <a:solidFill>
                  <a:srgbClr val="6600FF"/>
                </a:solidFill>
              </a:rPr>
              <a:t>слухати</a:t>
            </a:r>
            <a:r>
              <a:rPr lang="ru-RU" sz="2400" b="1" dirty="0"/>
              <a:t> </a:t>
            </a:r>
            <a:r>
              <a:rPr lang="ru-RU" sz="2400" b="1" dirty="0" err="1"/>
              <a:t>притаманний</a:t>
            </a:r>
            <a:r>
              <a:rPr lang="ru-RU" sz="2400" b="1" dirty="0"/>
              <a:t> не </a:t>
            </a:r>
            <a:r>
              <a:rPr lang="ru-RU" sz="2400" b="1" dirty="0" err="1"/>
              <a:t>всім</a:t>
            </a:r>
            <a:r>
              <a:rPr lang="ru-RU" sz="2400" b="1" dirty="0"/>
              <a:t>. </a:t>
            </a:r>
            <a:r>
              <a:rPr lang="ru-RU" sz="2400" b="1" dirty="0" err="1"/>
              <a:t>Адже</a:t>
            </a:r>
            <a:r>
              <a:rPr lang="ru-RU" sz="2400" b="1" dirty="0"/>
              <a:t> </a:t>
            </a:r>
            <a:r>
              <a:rPr lang="ru-RU" sz="2400" b="1" dirty="0" err="1"/>
              <a:t>важливо</a:t>
            </a:r>
            <a:r>
              <a:rPr lang="ru-RU" sz="2400" b="1" dirty="0"/>
              <a:t> не </a:t>
            </a:r>
            <a:r>
              <a:rPr lang="ru-RU" sz="2400" b="1" dirty="0" err="1"/>
              <a:t>тільки</a:t>
            </a:r>
            <a:r>
              <a:rPr lang="ru-RU" sz="2400" b="1" dirty="0"/>
              <a:t> «</a:t>
            </a:r>
            <a:r>
              <a:rPr lang="ru-RU" sz="2400" b="1" dirty="0" err="1"/>
              <a:t>слухати</a:t>
            </a:r>
            <a:r>
              <a:rPr lang="ru-RU" sz="2400" b="1" dirty="0"/>
              <a:t>» у </a:t>
            </a:r>
            <a:r>
              <a:rPr lang="ru-RU" sz="2400" b="1" dirty="0" err="1"/>
              <a:t>значенні</a:t>
            </a:r>
            <a:r>
              <a:rPr lang="ru-RU" sz="2400" b="1" dirty="0"/>
              <a:t>  «</a:t>
            </a:r>
            <a:r>
              <a:rPr lang="ru-RU" sz="2400" b="1" dirty="0" err="1"/>
              <a:t>напружувати</a:t>
            </a:r>
            <a:r>
              <a:rPr lang="ru-RU" sz="2400" b="1" dirty="0"/>
              <a:t> орган слуху», а </a:t>
            </a:r>
            <a:r>
              <a:rPr lang="ru-RU" sz="2400" b="1" dirty="0" err="1"/>
              <a:t>й</a:t>
            </a:r>
            <a:r>
              <a:rPr lang="ru-RU" sz="2400" b="1" dirty="0"/>
              <a:t> «</a:t>
            </a:r>
            <a:r>
              <a:rPr lang="ru-RU" sz="2400" b="1" dirty="0" err="1"/>
              <a:t>чути</a:t>
            </a:r>
            <a:r>
              <a:rPr lang="ru-RU" sz="2400" b="1" dirty="0"/>
              <a:t>», </a:t>
            </a:r>
            <a:r>
              <a:rPr lang="ru-RU" sz="2400" b="1" dirty="0" err="1"/>
              <a:t>тобто</a:t>
            </a:r>
            <a:r>
              <a:rPr lang="ru-RU" sz="2400" b="1" dirty="0"/>
              <a:t> «</a:t>
            </a:r>
            <a:r>
              <a:rPr lang="ru-RU" sz="2400" b="1" dirty="0" err="1"/>
              <a:t>розуміти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усвідомлювати</a:t>
            </a:r>
            <a:r>
              <a:rPr lang="ru-RU" sz="2400" b="1" dirty="0"/>
              <a:t> </a:t>
            </a:r>
            <a:r>
              <a:rPr lang="ru-RU" sz="2400" b="1" dirty="0" err="1"/>
              <a:t>сказане</a:t>
            </a:r>
            <a:r>
              <a:rPr lang="ru-RU" sz="2400" b="1" dirty="0"/>
              <a:t>,  </a:t>
            </a:r>
            <a:r>
              <a:rPr lang="ru-RU" sz="2400" b="1" dirty="0" err="1"/>
              <a:t>концентрувати</a:t>
            </a:r>
            <a:r>
              <a:rPr lang="ru-RU" sz="2400" b="1" dirty="0"/>
              <a:t> </a:t>
            </a:r>
            <a:r>
              <a:rPr lang="ru-RU" sz="2400" b="1" dirty="0" err="1"/>
              <a:t>увагу</a:t>
            </a:r>
            <a:r>
              <a:rPr lang="ru-RU" sz="2400" b="1" dirty="0"/>
              <a:t> на словах </a:t>
            </a:r>
            <a:r>
              <a:rPr lang="ru-RU" sz="2400" b="1" dirty="0" err="1"/>
              <a:t>мовця</a:t>
            </a:r>
            <a:r>
              <a:rPr lang="ru-RU" sz="2400" b="1" dirty="0"/>
              <a:t>».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зайнята</a:t>
            </a:r>
            <a:r>
              <a:rPr lang="ru-RU" sz="2400" b="1" dirty="0"/>
              <a:t> </a:t>
            </a:r>
            <a:r>
              <a:rPr lang="ru-RU" sz="2400" b="1" dirty="0" err="1"/>
              <a:t>своїми</a:t>
            </a:r>
            <a:r>
              <a:rPr lang="ru-RU" sz="2400" b="1" dirty="0"/>
              <a:t> думками, </a:t>
            </a:r>
            <a:r>
              <a:rPr lang="ru-RU" sz="2400" b="1" dirty="0" err="1"/>
              <a:t>переживаннями</a:t>
            </a:r>
            <a:r>
              <a:rPr lang="ru-RU" sz="2400" b="1" dirty="0"/>
              <a:t>, вона </a:t>
            </a:r>
            <a:r>
              <a:rPr lang="ru-RU" sz="2400" b="1" dirty="0" err="1"/>
              <a:t>слухатиме</a:t>
            </a:r>
            <a:r>
              <a:rPr lang="ru-RU" sz="2400" b="1" dirty="0"/>
              <a:t>, </a:t>
            </a:r>
            <a:r>
              <a:rPr lang="ru-RU" sz="2400" b="1" dirty="0" err="1"/>
              <a:t>але</a:t>
            </a:r>
            <a:r>
              <a:rPr lang="ru-RU" sz="2400" b="1" dirty="0"/>
              <a:t> не </a:t>
            </a:r>
            <a:r>
              <a:rPr lang="ru-RU" sz="2400" b="1" dirty="0" err="1"/>
              <a:t>чутиме</a:t>
            </a:r>
            <a:r>
              <a:rPr lang="ru-RU" sz="2400" b="1" dirty="0"/>
              <a:t> </a:t>
            </a:r>
            <a:r>
              <a:rPr lang="ru-RU" sz="2400" b="1" dirty="0" err="1"/>
              <a:t>співрозмовника</a:t>
            </a:r>
            <a:r>
              <a:rPr lang="ru-RU" sz="2400" b="1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/>
              <a:t>Багато</a:t>
            </a:r>
            <a:r>
              <a:rPr lang="ru-RU" sz="2400" b="1" dirty="0"/>
              <a:t> людей </a:t>
            </a:r>
            <a:r>
              <a:rPr lang="ru-RU" sz="2400" b="1" dirty="0" err="1"/>
              <a:t>чують</a:t>
            </a:r>
            <a:r>
              <a:rPr lang="ru-RU" sz="2400" b="1" dirty="0"/>
              <a:t> </a:t>
            </a:r>
            <a:r>
              <a:rPr lang="ru-RU" sz="2400" b="1" dirty="0" err="1"/>
              <a:t>лише</a:t>
            </a:r>
            <a:r>
              <a:rPr lang="ru-RU" sz="2400" b="1" dirty="0"/>
              <a:t> те, </a:t>
            </a:r>
            <a:r>
              <a:rPr lang="ru-RU" sz="2400" b="1" dirty="0" err="1"/>
              <a:t>що</a:t>
            </a:r>
            <a:r>
              <a:rPr lang="ru-RU" sz="2400" b="1" dirty="0"/>
              <a:t> </a:t>
            </a:r>
            <a:r>
              <a:rPr lang="ru-RU" sz="2400" b="1" dirty="0" err="1"/>
              <a:t>хочуть</a:t>
            </a:r>
            <a:r>
              <a:rPr lang="ru-RU" sz="2400" b="1" dirty="0"/>
              <a:t> </a:t>
            </a:r>
            <a:r>
              <a:rPr lang="ru-RU" sz="2400" b="1" dirty="0" err="1"/>
              <a:t>почути</a:t>
            </a:r>
            <a:r>
              <a:rPr lang="ru-RU" sz="2400" b="1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>
                <a:solidFill>
                  <a:srgbClr val="6600FF"/>
                </a:solidFill>
              </a:rPr>
              <a:t>Ефективне</a:t>
            </a:r>
            <a:r>
              <a:rPr lang="ru-RU" sz="2400" b="1" dirty="0">
                <a:solidFill>
                  <a:srgbClr val="6600FF"/>
                </a:solidFill>
              </a:rPr>
              <a:t> </a:t>
            </a:r>
            <a:r>
              <a:rPr lang="ru-RU" sz="2400" b="1" dirty="0" err="1">
                <a:solidFill>
                  <a:srgbClr val="6600FF"/>
                </a:solidFill>
              </a:rPr>
              <a:t>слухання</a:t>
            </a:r>
            <a:r>
              <a:rPr lang="ru-RU" sz="2400" b="1" dirty="0"/>
              <a:t> </a:t>
            </a:r>
            <a:r>
              <a:rPr lang="ru-RU" sz="2400" b="1" dirty="0" err="1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/>
              <a:t>правильне</a:t>
            </a:r>
            <a:r>
              <a:rPr lang="ru-RU" sz="2400" b="1" dirty="0"/>
              <a:t> </a:t>
            </a:r>
            <a:r>
              <a:rPr lang="ru-RU" sz="2400" b="1" dirty="0" err="1"/>
              <a:t>розуміння</a:t>
            </a:r>
            <a:r>
              <a:rPr lang="ru-RU" sz="2400" b="1" dirty="0"/>
              <a:t> </a:t>
            </a:r>
            <a:r>
              <a:rPr lang="ru-RU" sz="2400" b="1" dirty="0" err="1"/>
              <a:t>слів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почуттів</a:t>
            </a:r>
            <a:r>
              <a:rPr lang="ru-RU" sz="2400" b="1" dirty="0"/>
              <a:t> </a:t>
            </a:r>
            <a:r>
              <a:rPr lang="ru-RU" sz="2400" b="1" dirty="0" err="1"/>
              <a:t>мовця</a:t>
            </a:r>
            <a:r>
              <a:rPr lang="ru-RU" sz="2400" b="1" dirty="0"/>
              <a:t>, </a:t>
            </a:r>
            <a:r>
              <a:rPr lang="ru-RU" sz="2400" b="1" dirty="0" err="1"/>
              <a:t>зосередження</a:t>
            </a:r>
            <a:r>
              <a:rPr lang="ru-RU" sz="2400" b="1" dirty="0"/>
              <a:t> на </a:t>
            </a:r>
            <a:r>
              <a:rPr lang="ru-RU" sz="2400" b="1" dirty="0" err="1"/>
              <a:t>обговорюваній</a:t>
            </a:r>
            <a:r>
              <a:rPr lang="ru-RU" sz="2400" b="1" dirty="0"/>
              <a:t> </a:t>
            </a:r>
            <a:r>
              <a:rPr lang="ru-RU" sz="2400" b="1" dirty="0" err="1"/>
              <a:t>проблемі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5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sz="2400" b="1" u="sng" dirty="0" smtClean="0"/>
              <a:t>В </a:t>
            </a:r>
            <a:r>
              <a:rPr lang="ru-RU" sz="2400" b="1" u="sng" dirty="0" err="1" smtClean="0"/>
              <a:t>ораторському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мистецтві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використовуються</a:t>
            </a:r>
            <a:r>
              <a:rPr lang="ru-RU" sz="2400" b="1" u="sng" dirty="0" smtClean="0"/>
              <a:t>: </a:t>
            </a:r>
          </a:p>
          <a:p>
            <a:pPr algn="ctr"/>
            <a:endParaRPr lang="ru-RU" sz="2400" b="1" u="sng" dirty="0" smtClean="0"/>
          </a:p>
          <a:p>
            <a:r>
              <a:rPr lang="ru-RU" sz="2400" b="1" dirty="0" err="1" smtClean="0"/>
              <a:t>Ритмічні</a:t>
            </a:r>
            <a:r>
              <a:rPr lang="ru-RU" sz="2400" b="1" dirty="0" smtClean="0"/>
              <a:t> жести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підкреслюють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наголос</a:t>
            </a:r>
            <a:r>
              <a:rPr lang="ru-RU" sz="2400" dirty="0" smtClean="0"/>
              <a:t>, </a:t>
            </a:r>
            <a:r>
              <a:rPr lang="ru-RU" sz="2400" dirty="0" err="1" smtClean="0"/>
              <a:t>уповільнення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прискорення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пауз.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уповільнений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рух</a:t>
            </a:r>
            <a:r>
              <a:rPr lang="ru-RU" sz="2400" dirty="0" smtClean="0"/>
              <a:t> вправо при </a:t>
            </a:r>
            <a:r>
              <a:rPr lang="ru-RU" sz="2400" dirty="0" err="1" smtClean="0"/>
              <a:t>проголошенні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фрази</a:t>
            </a:r>
            <a:r>
              <a:rPr lang="ru-RU" sz="2400" dirty="0" smtClean="0"/>
              <a:t> «Говорить,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воду </a:t>
            </a:r>
            <a:r>
              <a:rPr lang="ru-RU" sz="2400" dirty="0" err="1" smtClean="0"/>
              <a:t>цідить</a:t>
            </a:r>
            <a:r>
              <a:rPr lang="ru-RU" sz="2400" dirty="0" smtClean="0"/>
              <a:t>».</a:t>
            </a:r>
          </a:p>
          <a:p>
            <a:r>
              <a:rPr lang="ru-RU" sz="2400" b="1" dirty="0" err="1" smtClean="0"/>
              <a:t>Емоційні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відтінки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почуттів</a:t>
            </a:r>
            <a:r>
              <a:rPr lang="ru-RU" sz="2400" dirty="0" smtClean="0"/>
              <a:t> (</a:t>
            </a:r>
            <a:r>
              <a:rPr lang="ru-RU" sz="2400" dirty="0" err="1" smtClean="0"/>
              <a:t>стиснутий</a:t>
            </a:r>
            <a:r>
              <a:rPr lang="ru-RU" sz="2400" dirty="0" smtClean="0"/>
              <a:t> клак, </a:t>
            </a:r>
            <a:r>
              <a:rPr lang="ru-RU" sz="2400" dirty="0" err="1" smtClean="0"/>
              <a:t>овальний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рух</a:t>
            </a:r>
            <a:r>
              <a:rPr lang="ru-RU" sz="2400" dirty="0" smtClean="0"/>
              <a:t> руки, « рука,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відрубує</a:t>
            </a:r>
            <a:r>
              <a:rPr lang="ru-RU" sz="2400" dirty="0" smtClean="0"/>
              <a:t>» фразу).</a:t>
            </a:r>
          </a:p>
          <a:p>
            <a:r>
              <a:rPr lang="ru-RU" sz="2400" b="1" dirty="0" err="1" smtClean="0"/>
              <a:t>Вказівні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рекомендується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є</a:t>
            </a:r>
            <a:r>
              <a:rPr lang="ru-RU" sz="2400" dirty="0" smtClean="0"/>
              <a:t> предмет, </a:t>
            </a:r>
            <a:r>
              <a:rPr lang="ru-RU" sz="2400" dirty="0" err="1" smtClean="0"/>
              <a:t>наочне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приладдя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вказати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Образотворчі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наочно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представляють</a:t>
            </a:r>
            <a:r>
              <a:rPr lang="ru-RU" sz="2400" dirty="0" smtClean="0"/>
              <a:t> предмет, </a:t>
            </a:r>
            <a:r>
              <a:rPr lang="ru-RU" sz="2400" dirty="0" err="1" smtClean="0"/>
              <a:t>показують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кручені</a:t>
            </a:r>
            <a:r>
              <a:rPr lang="ru-RU" sz="2400" dirty="0" smtClean="0"/>
              <a:t> сходи).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Символічні</a:t>
            </a:r>
            <a:r>
              <a:rPr lang="ru-RU" sz="3200" b="1" dirty="0"/>
              <a:t> </a:t>
            </a:r>
            <a:r>
              <a:rPr lang="ru-RU" sz="3200" dirty="0" err="1"/>
              <a:t>несуть</a:t>
            </a:r>
            <a:r>
              <a:rPr lang="ru-RU" sz="3200" dirty="0"/>
              <a:t> </a:t>
            </a:r>
            <a:r>
              <a:rPr lang="ru-RU" sz="3200" dirty="0" err="1"/>
              <a:t>певну</a:t>
            </a:r>
            <a:r>
              <a:rPr lang="ru-RU" sz="3200" dirty="0"/>
              <a:t> </a:t>
            </a:r>
            <a:r>
              <a:rPr lang="ru-RU" sz="3200" dirty="0" err="1"/>
              <a:t>інформацію</a:t>
            </a:r>
            <a:r>
              <a:rPr lang="ru-RU" sz="3200" dirty="0"/>
              <a:t>. До </a:t>
            </a:r>
            <a:r>
              <a:rPr lang="ru-RU" sz="3200" dirty="0" err="1"/>
              <a:t>цієї</a:t>
            </a:r>
            <a:r>
              <a:rPr lang="ru-RU" sz="3200" dirty="0"/>
              <a:t> </a:t>
            </a:r>
            <a:r>
              <a:rPr lang="ru-RU" sz="3200" dirty="0" err="1"/>
              <a:t>групи</a:t>
            </a:r>
            <a:r>
              <a:rPr lang="ru-RU" sz="3200" dirty="0"/>
              <a:t> </a:t>
            </a:r>
            <a:r>
              <a:rPr lang="ru-RU" sz="3200" dirty="0" err="1"/>
              <a:t>відносяться</a:t>
            </a:r>
            <a:r>
              <a:rPr lang="ru-RU" sz="3200" dirty="0"/>
              <a:t> </a:t>
            </a:r>
            <a:r>
              <a:rPr lang="ru-RU" sz="3200" b="1" i="1" dirty="0"/>
              <a:t>жест </a:t>
            </a:r>
            <a:r>
              <a:rPr lang="ru-RU" sz="3200" b="1" i="1" dirty="0" err="1"/>
              <a:t>категоричності</a:t>
            </a:r>
            <a:r>
              <a:rPr lang="ru-RU" sz="3200" b="1" i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шабельне</a:t>
            </a:r>
            <a:r>
              <a:rPr lang="ru-RU" sz="3200" dirty="0"/>
              <a:t> </a:t>
            </a:r>
            <a:r>
              <a:rPr lang="ru-RU" sz="3200" dirty="0" err="1"/>
              <a:t>відмахування</a:t>
            </a:r>
            <a:r>
              <a:rPr lang="ru-RU" sz="3200" dirty="0"/>
              <a:t> </a:t>
            </a:r>
            <a:r>
              <a:rPr lang="ru-RU" sz="3200" dirty="0" err="1"/>
              <a:t>пальцями</a:t>
            </a:r>
            <a:r>
              <a:rPr lang="ru-RU" sz="3200" dirty="0"/>
              <a:t> </a:t>
            </a:r>
            <a:r>
              <a:rPr lang="ru-RU" sz="3200" dirty="0" err="1"/>
              <a:t>правої</a:t>
            </a:r>
            <a:r>
              <a:rPr lang="ru-RU" sz="3200" dirty="0"/>
              <a:t> руки), </a:t>
            </a:r>
            <a:endParaRPr lang="ru-RU" sz="3200" dirty="0" smtClean="0"/>
          </a:p>
          <a:p>
            <a:r>
              <a:rPr lang="ru-RU" sz="3200" b="1" i="1" dirty="0" smtClean="0"/>
              <a:t>жест </a:t>
            </a:r>
            <a:r>
              <a:rPr lang="ru-RU" sz="3200" b="1" i="1" dirty="0" err="1"/>
              <a:t>протиставлення</a:t>
            </a:r>
            <a:r>
              <a:rPr lang="ru-RU" sz="3200" b="1" i="1" dirty="0"/>
              <a:t> </a:t>
            </a:r>
            <a:r>
              <a:rPr lang="ru-RU" sz="3200" dirty="0"/>
              <a:t>(руки </a:t>
            </a:r>
            <a:r>
              <a:rPr lang="ru-RU" sz="3200" dirty="0" err="1"/>
              <a:t>виконують</a:t>
            </a:r>
            <a:r>
              <a:rPr lang="ru-RU" sz="3200" dirty="0"/>
              <a:t> в </a:t>
            </a:r>
            <a:r>
              <a:rPr lang="ru-RU" sz="3200" dirty="0" err="1"/>
              <a:t>повітрі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r>
              <a:rPr lang="ru-RU" sz="3200" dirty="0"/>
              <a:t> «там </a:t>
            </a:r>
            <a:r>
              <a:rPr lang="ru-RU" sz="3200" dirty="0" err="1"/>
              <a:t>і</a:t>
            </a:r>
            <a:r>
              <a:rPr lang="ru-RU" sz="3200" dirty="0"/>
              <a:t> тут»), </a:t>
            </a:r>
            <a:endParaRPr lang="ru-RU" sz="3200" dirty="0" smtClean="0"/>
          </a:p>
          <a:p>
            <a:r>
              <a:rPr lang="ru-RU" sz="3200" b="1" i="1" dirty="0" smtClean="0"/>
              <a:t>жест </a:t>
            </a:r>
            <a:r>
              <a:rPr lang="ru-RU" sz="3200" b="1" i="1" dirty="0" err="1"/>
              <a:t>роз'єднання</a:t>
            </a:r>
            <a:r>
              <a:rPr lang="ru-RU" sz="3200" b="1" i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долоні</a:t>
            </a:r>
            <a:r>
              <a:rPr lang="ru-RU" sz="3200" dirty="0"/>
              <a:t> </a:t>
            </a:r>
            <a:r>
              <a:rPr lang="ru-RU" sz="3200" dirty="0" err="1"/>
              <a:t>розкриваються</a:t>
            </a:r>
            <a:r>
              <a:rPr lang="ru-RU" sz="3200" dirty="0"/>
              <a:t> в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сторони</a:t>
            </a:r>
            <a:r>
              <a:rPr lang="ru-RU" sz="3200" dirty="0"/>
              <a:t>), </a:t>
            </a:r>
            <a:endParaRPr lang="ru-RU" sz="3200" dirty="0" smtClean="0"/>
          </a:p>
          <a:p>
            <a:r>
              <a:rPr lang="ru-RU" sz="3200" b="1" i="1" dirty="0" smtClean="0"/>
              <a:t>жест </a:t>
            </a:r>
            <a:r>
              <a:rPr lang="ru-RU" sz="3200" b="1" i="1" dirty="0" err="1"/>
              <a:t>узагальнення</a:t>
            </a:r>
            <a:r>
              <a:rPr lang="ru-RU" sz="3200" b="1" i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овальний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r>
              <a:rPr lang="ru-RU" sz="3200" dirty="0"/>
              <a:t> </a:t>
            </a:r>
            <a:r>
              <a:rPr lang="ru-RU" sz="3200" dirty="0" err="1"/>
              <a:t>двома</a:t>
            </a:r>
            <a:r>
              <a:rPr lang="ru-RU" sz="3200" dirty="0"/>
              <a:t> руками </a:t>
            </a:r>
            <a:r>
              <a:rPr lang="ru-RU" sz="3200" dirty="0" err="1"/>
              <a:t>одночасно</a:t>
            </a:r>
            <a:r>
              <a:rPr lang="ru-RU" sz="3200" dirty="0"/>
              <a:t>), </a:t>
            </a:r>
            <a:endParaRPr lang="ru-RU" sz="3200" dirty="0" smtClean="0"/>
          </a:p>
          <a:p>
            <a:r>
              <a:rPr lang="ru-RU" sz="3200" b="1" i="1" dirty="0" smtClean="0"/>
              <a:t>жест </a:t>
            </a:r>
            <a:r>
              <a:rPr lang="ru-RU" sz="3200" b="1" i="1" dirty="0" err="1"/>
              <a:t>об'єднання</a:t>
            </a:r>
            <a:r>
              <a:rPr lang="ru-RU" sz="3200" b="1" i="1" dirty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пальці</a:t>
            </a:r>
            <a:r>
              <a:rPr lang="ru-RU" sz="3200" dirty="0" smtClean="0"/>
              <a:t> </a:t>
            </a:r>
            <a:r>
              <a:rPr lang="ru-RU" sz="3200" dirty="0" err="1"/>
              <a:t>долоні</a:t>
            </a:r>
            <a:r>
              <a:rPr lang="ru-RU" sz="3200" dirty="0"/>
              <a:t> рук </a:t>
            </a:r>
            <a:r>
              <a:rPr lang="ru-RU" sz="3200" dirty="0" err="1"/>
              <a:t>з'єднуються</a:t>
            </a:r>
            <a:r>
              <a:rPr lang="ru-RU" sz="3200" dirty="0"/>
              <a:t>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показником</a:t>
            </a:r>
            <a:r>
              <a:rPr lang="ru-RU" sz="2800" dirty="0"/>
              <a:t> </a:t>
            </a:r>
            <a:r>
              <a:rPr lang="ru-RU" sz="2800" dirty="0" err="1"/>
              <a:t>почуттів</a:t>
            </a:r>
            <a:r>
              <a:rPr lang="ru-RU" sz="2800" dirty="0"/>
              <a:t> </a:t>
            </a:r>
            <a:r>
              <a:rPr lang="ru-RU" sz="2800" dirty="0" err="1"/>
              <a:t>мовця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b="1" dirty="0" err="1"/>
              <a:t>вираз</a:t>
            </a:r>
            <a:r>
              <a:rPr lang="ru-RU" sz="2800" b="1" dirty="0"/>
              <a:t> </a:t>
            </a:r>
            <a:r>
              <a:rPr lang="ru-RU" sz="2800" b="1" dirty="0" err="1"/>
              <a:t>обличчя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err="1" smtClean="0"/>
              <a:t>Міміка</a:t>
            </a:r>
            <a:r>
              <a:rPr lang="ru-RU" sz="2800" b="1" dirty="0" smtClean="0"/>
              <a:t> </a:t>
            </a:r>
            <a:r>
              <a:rPr lang="ru-RU" sz="2800" b="1" dirty="0"/>
              <a:t>оратора </a:t>
            </a:r>
            <a:r>
              <a:rPr lang="ru-RU" sz="2800" dirty="0" err="1"/>
              <a:t>стимулює</a:t>
            </a:r>
            <a:r>
              <a:rPr lang="ru-RU" sz="2800" dirty="0"/>
              <a:t> </a:t>
            </a:r>
            <a:r>
              <a:rPr lang="ru-RU" sz="2800" dirty="0" err="1"/>
              <a:t>емоції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, </a:t>
            </a:r>
            <a:r>
              <a:rPr lang="ru-RU" sz="2800" dirty="0" err="1"/>
              <a:t>здатна</a:t>
            </a:r>
            <a:r>
              <a:rPr lang="ru-RU" sz="2800" dirty="0"/>
              <a:t> </a:t>
            </a:r>
            <a:r>
              <a:rPr lang="ru-RU" sz="2800" dirty="0" err="1"/>
              <a:t>передати</a:t>
            </a:r>
            <a:r>
              <a:rPr lang="ru-RU" sz="2800" dirty="0"/>
              <a:t> гаму </a:t>
            </a:r>
            <a:r>
              <a:rPr lang="ru-RU" sz="2800" dirty="0" err="1"/>
              <a:t>переживань</a:t>
            </a:r>
            <a:r>
              <a:rPr lang="ru-RU" sz="2800" dirty="0"/>
              <a:t>: </a:t>
            </a:r>
            <a:r>
              <a:rPr lang="ru-RU" sz="2800" dirty="0" err="1"/>
              <a:t>радість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скорботу</a:t>
            </a:r>
            <a:r>
              <a:rPr lang="ru-RU" sz="2800" dirty="0"/>
              <a:t>, </a:t>
            </a:r>
            <a:r>
              <a:rPr lang="ru-RU" sz="2800" dirty="0" err="1"/>
              <a:t>сумнів</a:t>
            </a:r>
            <a:r>
              <a:rPr lang="ru-RU" sz="2800" dirty="0"/>
              <a:t>, </a:t>
            </a:r>
            <a:r>
              <a:rPr lang="ru-RU" sz="2800" dirty="0" err="1"/>
              <a:t>іронію</a:t>
            </a:r>
            <a:r>
              <a:rPr lang="ru-RU" sz="2800" dirty="0"/>
              <a:t>, </a:t>
            </a:r>
            <a:r>
              <a:rPr lang="ru-RU" sz="2800" dirty="0" err="1"/>
              <a:t>рішучість</a:t>
            </a:r>
            <a:r>
              <a:rPr lang="ru-RU" sz="2800" dirty="0"/>
              <a:t>... </a:t>
            </a:r>
            <a:endParaRPr lang="ru-RU" sz="2800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Вираз</a:t>
            </a:r>
            <a:r>
              <a:rPr lang="ru-RU" sz="2800" b="1" dirty="0" smtClean="0"/>
              <a:t> </a:t>
            </a:r>
            <a:r>
              <a:rPr lang="ru-RU" sz="2800" b="1" dirty="0" err="1"/>
              <a:t>обличчя</a:t>
            </a:r>
            <a:r>
              <a:rPr lang="ru-RU" sz="2800" b="1" dirty="0"/>
              <a:t> </a:t>
            </a:r>
            <a:r>
              <a:rPr lang="ru-RU" sz="2800" dirty="0"/>
              <a:t>повинен </a:t>
            </a:r>
            <a:r>
              <a:rPr lang="ru-RU" sz="2800" dirty="0" err="1"/>
              <a:t>відповідати</a:t>
            </a:r>
            <a:r>
              <a:rPr lang="ru-RU" sz="2800" dirty="0"/>
              <a:t> характеру </a:t>
            </a:r>
            <a:r>
              <a:rPr lang="ru-RU" sz="2800" dirty="0" err="1"/>
              <a:t>промови</a:t>
            </a:r>
            <a:r>
              <a:rPr lang="ru-RU" sz="2800" dirty="0"/>
              <a:t>. У гарного оратора «</a:t>
            </a:r>
            <a:r>
              <a:rPr lang="ru-RU" sz="2800" dirty="0" err="1"/>
              <a:t>обличчя</a:t>
            </a:r>
            <a:r>
              <a:rPr lang="ru-RU" sz="2800" dirty="0"/>
              <a:t> говорить разом з </a:t>
            </a:r>
            <a:r>
              <a:rPr lang="ru-RU" sz="2800" dirty="0" err="1"/>
              <a:t>промовою</a:t>
            </a:r>
            <a:r>
              <a:rPr lang="ru-RU" sz="2800" dirty="0"/>
              <a:t>».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err="1" smtClean="0"/>
              <a:t>Обличчя</a:t>
            </a:r>
            <a:r>
              <a:rPr lang="ru-RU" sz="2800" b="1" dirty="0" smtClean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весь </a:t>
            </a:r>
            <a:r>
              <a:rPr lang="ru-RU" sz="2800" b="1" dirty="0" err="1"/>
              <a:t>зовнішній</a:t>
            </a:r>
            <a:r>
              <a:rPr lang="ru-RU" sz="2800" b="1" dirty="0"/>
              <a:t> </a:t>
            </a:r>
            <a:r>
              <a:rPr lang="ru-RU" sz="2800" b="1" dirty="0" err="1"/>
              <a:t>вигляд</a:t>
            </a:r>
            <a:r>
              <a:rPr lang="ru-RU" sz="2800" b="1" dirty="0"/>
              <a:t> </a:t>
            </a:r>
            <a:r>
              <a:rPr lang="ru-RU" sz="2800" dirty="0" err="1"/>
              <a:t>виступаючого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виражати</a:t>
            </a:r>
            <a:r>
              <a:rPr lang="ru-RU" sz="2800" dirty="0"/>
              <a:t> </a:t>
            </a:r>
            <a:r>
              <a:rPr lang="ru-RU" sz="2800" dirty="0" err="1"/>
              <a:t>доброзичливе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дружнє</a:t>
            </a:r>
            <a:r>
              <a:rPr lang="ru-RU" sz="2800" dirty="0"/>
              <a:t> </a:t>
            </a:r>
            <a:r>
              <a:rPr lang="ru-RU" sz="2800" dirty="0" err="1"/>
              <a:t>відношення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err="1" smtClean="0"/>
              <a:t>Аудиторія</a:t>
            </a:r>
            <a:r>
              <a:rPr lang="ru-RU" sz="2800" dirty="0" smtClean="0"/>
              <a:t> </a:t>
            </a:r>
            <a:r>
              <a:rPr lang="ru-RU" sz="2800" dirty="0"/>
              <a:t>не любить </a:t>
            </a:r>
            <a:r>
              <a:rPr lang="ru-RU" sz="2800" dirty="0" err="1"/>
              <a:t>сердитих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байдужих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резентация на тему: &amp;quot;Презентація на тему: Образ оратора з дисципліни:  Українська мова Підготувала Студентка групи 21КТ ГМК Грипич Олена  Сергії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33FF"/>
                </a:solidFill>
              </a:rPr>
              <a:t>ТРЕНУВАЛЬНІ ВПРАВИ </a:t>
            </a:r>
            <a:endParaRPr lang="ru-RU" b="1" dirty="0">
              <a:solidFill>
                <a:srgbClr val="99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опрацювати </a:t>
            </a:r>
            <a:r>
              <a:rPr lang="uk-UA" b="1" dirty="0" smtClean="0"/>
              <a:t>матеріали підручника </a:t>
            </a:r>
            <a:r>
              <a:rPr lang="uk-UA" dirty="0" smtClean="0"/>
              <a:t>– параграфи 17-18 с. 56-59), </a:t>
            </a:r>
          </a:p>
          <a:p>
            <a:r>
              <a:rPr lang="uk-UA" dirty="0"/>
              <a:t> </a:t>
            </a:r>
            <a:r>
              <a:rPr lang="uk-UA" dirty="0" smtClean="0"/>
              <a:t>2. переглянути </a:t>
            </a:r>
            <a:r>
              <a:rPr lang="uk-UA" b="1" dirty="0" smtClean="0"/>
              <a:t>презентацію</a:t>
            </a:r>
            <a:r>
              <a:rPr lang="uk-UA" dirty="0" smtClean="0"/>
              <a:t>; </a:t>
            </a:r>
            <a:r>
              <a:rPr lang="ru-RU" dirty="0"/>
              <a:t> </a:t>
            </a:r>
            <a:endParaRPr lang="ru-RU" dirty="0" smtClean="0"/>
          </a:p>
          <a:p>
            <a:r>
              <a:rPr lang="uk-UA" dirty="0"/>
              <a:t> </a:t>
            </a:r>
            <a:r>
              <a:rPr lang="uk-UA" dirty="0" smtClean="0"/>
              <a:t>3. виконати </a:t>
            </a:r>
            <a:r>
              <a:rPr lang="uk-UA" b="1" dirty="0" smtClean="0"/>
              <a:t>вправу №4 с 60-61 </a:t>
            </a:r>
            <a:r>
              <a:rPr lang="uk-UA" dirty="0" smtClean="0"/>
              <a:t>(</a:t>
            </a:r>
            <a:r>
              <a:rPr lang="uk-UA" b="1" i="1" dirty="0" smtClean="0"/>
              <a:t>усно</a:t>
            </a:r>
            <a:r>
              <a:rPr lang="uk-UA" dirty="0" smtClean="0"/>
              <a:t>, прочитати текст, визначити в тексті мовні прийоми утримання уваги аудиторії; </a:t>
            </a:r>
            <a:r>
              <a:rPr lang="uk-UA" b="1" i="1" dirty="0" smtClean="0"/>
              <a:t>письмово:</a:t>
            </a:r>
            <a:r>
              <a:rPr lang="uk-UA" dirty="0" smtClean="0"/>
              <a:t> скласти план).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ДОМАШНЄ ЗАВДАННЯ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 1. матеріал підручника (параграфи 17-18 + презентація); </a:t>
            </a:r>
          </a:p>
          <a:p>
            <a:r>
              <a:rPr lang="uk-UA" dirty="0"/>
              <a:t> </a:t>
            </a:r>
            <a:r>
              <a:rPr lang="uk-UA" dirty="0" smtClean="0"/>
              <a:t>2. виконати АБО </a:t>
            </a:r>
            <a:r>
              <a:rPr lang="uk-UA" b="1" dirty="0" smtClean="0"/>
              <a:t>вправу №5 с. 61-62 </a:t>
            </a:r>
            <a:r>
              <a:rPr lang="uk-UA" dirty="0" smtClean="0"/>
              <a:t>(прочитати, навчитися виразно читати вірш, розказати, якими відчуттями, емоціями й труднощами ділиться ліричний герой вірша, АБО </a:t>
            </a:r>
            <a:r>
              <a:rPr lang="uk-UA" b="1" dirty="0" smtClean="0"/>
              <a:t>вправу №7(1) с.62 </a:t>
            </a:r>
            <a:r>
              <a:rPr lang="uk-UA" dirty="0" smtClean="0"/>
              <a:t>(створити </a:t>
            </a:r>
            <a:r>
              <a:rPr lang="uk-UA" dirty="0" err="1" smtClean="0"/>
              <a:t>фотопрезентацію</a:t>
            </a:r>
            <a:r>
              <a:rPr lang="uk-UA" dirty="0" smtClean="0"/>
              <a:t> (8-10 слайдів) на одну з тем: 1. Головна вулиця мого села(міста). </a:t>
            </a:r>
          </a:p>
          <a:p>
            <a:pPr>
              <a:buNone/>
            </a:pPr>
            <a:r>
              <a:rPr lang="uk-UA" dirty="0" smtClean="0"/>
              <a:t>    2. Фауна моєї області.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3. Сім чудес моєї області.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6600FF"/>
                </a:solidFill>
              </a:rPr>
              <a:t>Види</a:t>
            </a:r>
            <a:r>
              <a:rPr lang="ru-RU" b="1" dirty="0">
                <a:solidFill>
                  <a:srgbClr val="6600FF"/>
                </a:solidFill>
              </a:rPr>
              <a:t> </a:t>
            </a:r>
            <a:r>
              <a:rPr lang="ru-RU" b="1" dirty="0" err="1">
                <a:solidFill>
                  <a:srgbClr val="6600FF"/>
                </a:solidFill>
              </a:rPr>
              <a:t>слухання</a:t>
            </a:r>
            <a:endParaRPr lang="ru-RU" b="1" dirty="0">
              <a:solidFill>
                <a:srgbClr val="66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 від </a:t>
            </a:r>
            <a:r>
              <a:rPr lang="ru-RU" dirty="0" err="1"/>
              <a:t>поведінки</a:t>
            </a:r>
            <a:r>
              <a:rPr lang="ru-RU" dirty="0"/>
              <a:t> </a:t>
            </a:r>
            <a:r>
              <a:rPr lang="ru-RU" dirty="0" err="1"/>
              <a:t>слухачів</a:t>
            </a:r>
            <a:r>
              <a:rPr lang="ru-RU" dirty="0"/>
              <a:t> </a:t>
            </a:r>
            <a:r>
              <a:rPr lang="ru-RU" dirty="0" err="1"/>
              <a:t>розрізняють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 </a:t>
            </a:r>
            <a:r>
              <a:rPr lang="ru-RU" b="1" dirty="0" err="1"/>
              <a:t>слухання</a:t>
            </a:r>
            <a:r>
              <a:rPr lang="ru-RU" dirty="0"/>
              <a:t>:</a:t>
            </a:r>
          </a:p>
          <a:p>
            <a:r>
              <a:rPr lang="ru-RU" b="1" dirty="0" err="1"/>
              <a:t>слухання</a:t>
            </a:r>
            <a:r>
              <a:rPr lang="ru-RU" b="1" dirty="0"/>
              <a:t> </a:t>
            </a:r>
            <a:r>
              <a:rPr lang="ru-RU" b="1" dirty="0" err="1"/>
              <a:t>заради</a:t>
            </a:r>
            <a:r>
              <a:rPr lang="ru-RU" b="1" dirty="0"/>
              <a:t> </a:t>
            </a:r>
            <a:r>
              <a:rPr lang="ru-RU" b="1" dirty="0" err="1"/>
              <a:t>задоволення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трансляцій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матчів</a:t>
            </a:r>
            <a:r>
              <a:rPr lang="ru-RU" dirty="0"/>
              <a:t>,  </a:t>
            </a:r>
            <a:r>
              <a:rPr lang="ru-RU" dirty="0" err="1"/>
              <a:t>розмови</a:t>
            </a:r>
            <a:r>
              <a:rPr lang="ru-RU" dirty="0"/>
              <a:t> на </a:t>
            </a:r>
            <a:r>
              <a:rPr lang="ru-RU" dirty="0" err="1"/>
              <a:t>дружніх</a:t>
            </a:r>
            <a:r>
              <a:rPr lang="ru-RU" dirty="0"/>
              <a:t> </a:t>
            </a:r>
            <a:r>
              <a:rPr lang="ru-RU" dirty="0" err="1"/>
              <a:t>вечірках</a:t>
            </a:r>
            <a:r>
              <a:rPr lang="ru-RU" dirty="0"/>
              <a:t>,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однодумців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удумливе</a:t>
            </a:r>
            <a:r>
              <a:rPr lang="ru-RU" b="1" dirty="0"/>
              <a:t> </a:t>
            </a:r>
            <a:r>
              <a:rPr lang="ru-RU" b="1" dirty="0" err="1"/>
              <a:t>слухання</a:t>
            </a:r>
            <a:r>
              <a:rPr lang="ru-RU" b="1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,  </a:t>
            </a:r>
            <a:r>
              <a:rPr lang="ru-RU" dirty="0" err="1"/>
              <a:t>інструкцій</a:t>
            </a:r>
            <a:r>
              <a:rPr lang="ru-RU" dirty="0"/>
              <a:t> з </a:t>
            </a:r>
            <a:r>
              <a:rPr lang="ru-RU" dirty="0" err="1"/>
              <a:t>певних</a:t>
            </a:r>
            <a:r>
              <a:rPr lang="ru-RU" dirty="0"/>
              <a:t> проблем з метою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запам’ятовування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критичне</a:t>
            </a:r>
            <a:r>
              <a:rPr lang="ru-RU" b="1" dirty="0"/>
              <a:t> </a:t>
            </a:r>
            <a:r>
              <a:rPr lang="ru-RU" b="1" dirty="0" err="1"/>
              <a:t>слухання</a:t>
            </a:r>
            <a:r>
              <a:rPr lang="ru-RU" dirty="0"/>
              <a:t>  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невпевненості</a:t>
            </a:r>
            <a:r>
              <a:rPr lang="ru-RU" dirty="0"/>
              <a:t> в </a:t>
            </a:r>
            <a:r>
              <a:rPr lang="ru-RU" dirty="0" err="1"/>
              <a:t>достовірності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інформації; критично </a:t>
            </a:r>
            <a:r>
              <a:rPr lang="ru-RU" dirty="0" err="1"/>
              <a:t>слухають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чиї</a:t>
            </a:r>
            <a:r>
              <a:rPr lang="ru-RU" dirty="0"/>
              <a:t> погляди </a:t>
            </a:r>
            <a:r>
              <a:rPr lang="ru-RU" dirty="0" err="1"/>
              <a:t>відверто</a:t>
            </a:r>
            <a:r>
              <a:rPr lang="ru-RU" dirty="0"/>
              <a:t> </a:t>
            </a:r>
            <a:r>
              <a:rPr lang="ru-RU" dirty="0" err="1"/>
              <a:t>неприйнятні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емпатичне</a:t>
            </a:r>
            <a:r>
              <a:rPr lang="ru-RU" b="1" dirty="0"/>
              <a:t> </a:t>
            </a:r>
            <a:r>
              <a:rPr lang="ru-RU" b="1" dirty="0" err="1"/>
              <a:t>слухання</a:t>
            </a:r>
            <a:r>
              <a:rPr lang="ru-RU" dirty="0"/>
              <a:t> (англ. </a:t>
            </a:r>
            <a:r>
              <a:rPr lang="en-US" dirty="0"/>
              <a:t>empathy — </a:t>
            </a:r>
            <a:r>
              <a:rPr lang="ru-RU" dirty="0" err="1"/>
              <a:t>співчуття</a:t>
            </a:r>
            <a:r>
              <a:rPr lang="ru-RU" dirty="0"/>
              <a:t>, </a:t>
            </a:r>
            <a:r>
              <a:rPr lang="ru-RU" dirty="0" err="1"/>
              <a:t>переживання</a:t>
            </a:r>
            <a:r>
              <a:rPr lang="ru-RU" dirty="0"/>
              <a:t>) 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зчитуванню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а не </a:t>
            </a:r>
            <a:r>
              <a:rPr lang="ru-RU" dirty="0" err="1"/>
              <a:t>слів</a:t>
            </a:r>
            <a:r>
              <a:rPr lang="ru-RU" dirty="0"/>
              <a:t>; слухач 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увійти</a:t>
            </a:r>
            <a:r>
              <a:rPr lang="ru-RU" dirty="0"/>
              <a:t> в </a:t>
            </a:r>
            <a:r>
              <a:rPr lang="ru-RU" dirty="0" err="1"/>
              <a:t>ситуацію</a:t>
            </a:r>
            <a:r>
              <a:rPr lang="ru-RU" dirty="0"/>
              <a:t> </a:t>
            </a:r>
            <a:r>
              <a:rPr lang="ru-RU" dirty="0" err="1"/>
              <a:t>мовця</a:t>
            </a:r>
            <a:r>
              <a:rPr lang="ru-RU" dirty="0"/>
              <a:t> 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слова </a:t>
            </a:r>
            <a:r>
              <a:rPr lang="ru-RU" dirty="0" err="1"/>
              <a:t>крізь</a:t>
            </a:r>
            <a:r>
              <a:rPr lang="ru-RU" dirty="0"/>
              <a:t> призму </a:t>
            </a:r>
            <a:r>
              <a:rPr lang="ru-RU" dirty="0" err="1"/>
              <a:t>його</a:t>
            </a:r>
            <a:r>
              <a:rPr lang="ru-RU" dirty="0"/>
              <a:t> (</a:t>
            </a:r>
            <a:r>
              <a:rPr lang="ru-RU" dirty="0" err="1"/>
              <a:t>мовця</a:t>
            </a:r>
            <a:r>
              <a:rPr lang="ru-RU" dirty="0"/>
              <a:t>)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почуттів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7470"/>
            <a:ext cx="8001056" cy="633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Промовцю</a:t>
            </a:r>
            <a:r>
              <a:rPr lang="ru-RU" dirty="0"/>
              <a:t> 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 </a:t>
            </a:r>
            <a:r>
              <a:rPr lang="ru-RU" dirty="0" err="1"/>
              <a:t>соціальний</a:t>
            </a:r>
            <a:r>
              <a:rPr lang="ru-RU" dirty="0"/>
              <a:t> статус, стать, </a:t>
            </a:r>
            <a:r>
              <a:rPr lang="ru-RU" dirty="0" err="1"/>
              <a:t>освіту</a:t>
            </a:r>
            <a:r>
              <a:rPr lang="ru-RU" dirty="0"/>
              <a:t>, вік,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  </a:t>
            </a:r>
            <a:r>
              <a:rPr lang="ru-RU" dirty="0" err="1"/>
              <a:t>слухачів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 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 </a:t>
            </a:r>
            <a:r>
              <a:rPr lang="ru-RU" dirty="0" err="1"/>
              <a:t>й</a:t>
            </a:r>
            <a:r>
              <a:rPr lang="ru-RU" dirty="0"/>
              <a:t> </a:t>
            </a:r>
            <a:r>
              <a:rPr lang="ru-RU" dirty="0" err="1"/>
              <a:t>чути</a:t>
            </a:r>
            <a:r>
              <a:rPr lang="ru-RU" dirty="0"/>
              <a:t>. </a:t>
            </a:r>
            <a:r>
              <a:rPr lang="ru-RU" dirty="0" smtClean="0"/>
              <a:t>    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 </a:t>
            </a:r>
            <a:r>
              <a:rPr lang="ru-RU" b="1" dirty="0" err="1"/>
              <a:t>ораторові</a:t>
            </a:r>
            <a:r>
              <a:rPr lang="ru-RU" b="1" dirty="0"/>
              <a:t> </a:t>
            </a:r>
            <a:r>
              <a:rPr lang="ru-RU" b="1" dirty="0" err="1"/>
              <a:t>моделювати</a:t>
            </a:r>
            <a:r>
              <a:rPr lang="ru-RU" b="1" dirty="0"/>
              <a:t> </a:t>
            </a:r>
            <a:r>
              <a:rPr lang="ru-RU" b="1" dirty="0" err="1"/>
              <a:t>аудиторію</a:t>
            </a:r>
            <a:r>
              <a:rPr lang="ru-RU" dirty="0"/>
              <a:t>: про 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говорити</a:t>
            </a:r>
            <a:r>
              <a:rPr lang="ru-RU" dirty="0"/>
              <a:t>, як 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, </a:t>
            </a:r>
            <a:r>
              <a:rPr lang="ru-RU" dirty="0" err="1"/>
              <a:t>як</a:t>
            </a:r>
            <a:r>
              <a:rPr lang="ru-RU" dirty="0"/>
              <a:t> вести </a:t>
            </a:r>
            <a:r>
              <a:rPr lang="ru-RU" dirty="0" err="1"/>
              <a:t>розмову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Оратор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: </a:t>
            </a:r>
            <a:r>
              <a:rPr lang="ru-RU" dirty="0" err="1"/>
              <a:t>слухачі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опоненти</a:t>
            </a:r>
            <a:r>
              <a:rPr lang="ru-RU" dirty="0"/>
              <a:t>, тому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 </a:t>
            </a:r>
            <a:r>
              <a:rPr lang="ru-RU" dirty="0" err="1"/>
              <a:t>намагання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 над ними.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 слухач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сформулювати</a:t>
            </a:r>
            <a:r>
              <a:rPr lang="ru-RU" dirty="0"/>
              <a:t> для себе мету </a:t>
            </a:r>
            <a:r>
              <a:rPr lang="ru-RU" dirty="0" err="1"/>
              <a:t>здобуття</a:t>
            </a:r>
            <a:r>
              <a:rPr lang="ru-RU" dirty="0"/>
              <a:t> інформації </a:t>
            </a:r>
            <a:r>
              <a:rPr lang="ru-RU" i="1" dirty="0"/>
              <a:t>(«Для </a:t>
            </a:r>
            <a:r>
              <a:rPr lang="ru-RU" i="1" dirty="0" err="1"/>
              <a:t>чого</a:t>
            </a:r>
            <a:r>
              <a:rPr lang="ru-RU" i="1" dirty="0"/>
              <a:t> я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слухаю</a:t>
            </a:r>
            <a:r>
              <a:rPr lang="ru-RU" i="1" dirty="0"/>
              <a:t>?»),</a:t>
            </a:r>
            <a:r>
              <a:rPr lang="ru-RU" dirty="0"/>
              <a:t> </a:t>
            </a:r>
            <a:r>
              <a:rPr lang="ru-RU" dirty="0" err="1"/>
              <a:t>тобто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dirty="0" err="1"/>
              <a:t>мотивація</a:t>
            </a:r>
            <a:r>
              <a:rPr lang="ru-RU" dirty="0"/>
              <a:t> 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час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оратора, </a:t>
            </a:r>
            <a:r>
              <a:rPr lang="ru-RU" b="1" dirty="0"/>
              <a:t>то </a:t>
            </a:r>
            <a:r>
              <a:rPr lang="ru-RU" b="1" dirty="0" err="1"/>
              <a:t>ефективність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 </a:t>
            </a:r>
            <a:r>
              <a:rPr lang="ru-RU" b="1" dirty="0" err="1"/>
              <a:t>слухання</a:t>
            </a:r>
            <a:r>
              <a:rPr lang="ru-RU" b="1" dirty="0"/>
              <a:t> </a:t>
            </a:r>
            <a:r>
              <a:rPr lang="ru-RU" b="1" dirty="0" err="1"/>
              <a:t>одразу</a:t>
            </a:r>
            <a:r>
              <a:rPr lang="ru-RU" b="1" dirty="0"/>
              <a:t> </a:t>
            </a:r>
            <a:r>
              <a:rPr lang="ru-RU" b="1" dirty="0" err="1"/>
              <a:t>зростає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21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6600FF"/>
                </a:solidFill>
              </a:rPr>
              <a:t>Цілями</a:t>
            </a:r>
            <a:r>
              <a:rPr lang="ru-RU" b="1" dirty="0" smtClean="0">
                <a:solidFill>
                  <a:srgbClr val="6600FF"/>
                </a:solidFill>
              </a:rPr>
              <a:t> </a:t>
            </a:r>
            <a:r>
              <a:rPr lang="ru-RU" b="1" dirty="0" err="1" smtClean="0">
                <a:solidFill>
                  <a:srgbClr val="6600FF"/>
                </a:solidFill>
              </a:rPr>
              <a:t>слухання</a:t>
            </a:r>
            <a:r>
              <a:rPr lang="ru-RU" dirty="0" smtClean="0"/>
              <a:t> </a:t>
            </a:r>
            <a:r>
              <a:rPr lang="ru-RU" dirty="0" err="1" smtClean="0"/>
              <a:t>можуть</a:t>
            </a:r>
            <a:r>
              <a:rPr lang="ru-RU" dirty="0" smtClean="0"/>
              <a:t> бути: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розуміння</a:t>
            </a:r>
            <a:r>
              <a:rPr lang="ru-RU" dirty="0"/>
              <a:t> (оратор </a:t>
            </a:r>
            <a:r>
              <a:rPr lang="ru-RU" dirty="0" err="1"/>
              <a:t>розповідає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підвищився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Світового</a:t>
            </a:r>
            <a:r>
              <a:rPr lang="ru-RU" dirty="0"/>
              <a:t> океану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 не </a:t>
            </a:r>
            <a:r>
              <a:rPr lang="ru-RU" dirty="0" err="1"/>
              <a:t>допустити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в </a:t>
            </a:r>
            <a:r>
              <a:rPr lang="ru-RU" dirty="0" err="1"/>
              <a:t>майбутньому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запам’ятовування</a:t>
            </a:r>
            <a:r>
              <a:rPr lang="ru-RU" dirty="0"/>
              <a:t> (учитель </a:t>
            </a:r>
            <a:r>
              <a:rPr lang="ru-RU" dirty="0" err="1"/>
              <a:t>розповідає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треба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дослід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аналіз</a:t>
            </a:r>
            <a:r>
              <a:rPr lang="ru-RU" b="1" dirty="0"/>
              <a:t> та </a:t>
            </a:r>
            <a:r>
              <a:rPr lang="ru-RU" b="1" dirty="0" err="1"/>
              <a:t>оцінка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 інформації</a:t>
            </a:r>
            <a:r>
              <a:rPr lang="ru-RU" dirty="0"/>
              <a:t> (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 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 </a:t>
            </a:r>
            <a:r>
              <a:rPr lang="ru-RU" dirty="0" err="1"/>
              <a:t>парти</a:t>
            </a:r>
            <a:r>
              <a:rPr lang="ru-RU" dirty="0"/>
              <a:t> для класу, при </a:t>
            </a:r>
            <a:r>
              <a:rPr lang="ru-RU" dirty="0" err="1"/>
              <a:t>цьому</a:t>
            </a:r>
            <a:r>
              <a:rPr lang="ru-RU" dirty="0"/>
              <a:t> треба </a:t>
            </a:r>
            <a:r>
              <a:rPr lang="ru-RU" dirty="0" err="1"/>
              <a:t>врахувати</a:t>
            </a:r>
            <a:r>
              <a:rPr lang="ru-RU" dirty="0"/>
              <a:t> вік учнів, </a:t>
            </a:r>
            <a:r>
              <a:rPr lang="ru-RU" dirty="0" err="1"/>
              <a:t>приблизний</a:t>
            </a:r>
            <a:r>
              <a:rPr lang="ru-RU" dirty="0"/>
              <a:t> </a:t>
            </a:r>
            <a:r>
              <a:rPr lang="ru-RU" dirty="0" err="1"/>
              <a:t>зріст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вагу,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b="1" dirty="0" err="1"/>
              <a:t>довірливі</a:t>
            </a:r>
            <a:r>
              <a:rPr lang="ru-RU" b="1" dirty="0"/>
              <a:t> </a:t>
            </a:r>
            <a:r>
              <a:rPr lang="ru-RU" b="1" dirty="0" err="1"/>
              <a:t>стосунки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співрозмовником</a:t>
            </a:r>
            <a:r>
              <a:rPr lang="ru-RU" dirty="0"/>
              <a:t> (</a:t>
            </a:r>
            <a:r>
              <a:rPr lang="ru-RU" dirty="0" err="1"/>
              <a:t>друзі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родичі</a:t>
            </a:r>
            <a:r>
              <a:rPr lang="ru-RU" dirty="0"/>
              <a:t> </a:t>
            </a:r>
            <a:r>
              <a:rPr lang="ru-RU" dirty="0" err="1"/>
              <a:t>розповідають</a:t>
            </a:r>
            <a:r>
              <a:rPr lang="ru-RU" dirty="0"/>
              <a:t> про </a:t>
            </a:r>
            <a:r>
              <a:rPr lang="ru-RU" dirty="0" err="1"/>
              <a:t>приємні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сумні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діляться</a:t>
            </a:r>
            <a:r>
              <a:rPr lang="ru-RU" dirty="0"/>
              <a:t> </a:t>
            </a:r>
            <a:r>
              <a:rPr lang="ru-RU" dirty="0" err="1"/>
              <a:t>таємницями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812</Words>
  <Application>Microsoft Office PowerPoint</Application>
  <PresentationFormat>Экран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ПРАКТИЧНА РИТОРИКА.  Аудиторія. Види слухання. Моделювання аудиторії. Контакт з аудиторією. Прийоми налагодження контакту.  10 клас </vt:lpstr>
      <vt:lpstr>Слово наполовину належить тому, хто говорить, і наполовину тому, хто слухає (Народна мудрість).</vt:lpstr>
      <vt:lpstr>Слайд 3</vt:lpstr>
      <vt:lpstr>Види слухання</vt:lpstr>
      <vt:lpstr>Слайд 5</vt:lpstr>
      <vt:lpstr>УВАГА!</vt:lpstr>
      <vt:lpstr>УВАГА!</vt:lpstr>
      <vt:lpstr>Слайд 8</vt:lpstr>
      <vt:lpstr>Цілями слухання можуть бути: </vt:lpstr>
      <vt:lpstr>УВАГА!</vt:lpstr>
      <vt:lpstr>УВАГА!</vt:lpstr>
      <vt:lpstr>Слайд 12</vt:lpstr>
      <vt:lpstr>Моделювання аудиторії</vt:lpstr>
      <vt:lpstr>Слайд 14</vt:lpstr>
      <vt:lpstr>Слайд 15</vt:lpstr>
      <vt:lpstr>УВАГА!</vt:lpstr>
      <vt:lpstr>Слайд 17</vt:lpstr>
      <vt:lpstr>Щоб установити взаємодію з аудиторією, оратор повинен: </vt:lpstr>
      <vt:lpstr>Слайд 19</vt:lpstr>
      <vt:lpstr>Слайд 20</vt:lpstr>
      <vt:lpstr>Слайд 21</vt:lpstr>
      <vt:lpstr>Слайд 22</vt:lpstr>
      <vt:lpstr>Слайд 23</vt:lpstr>
      <vt:lpstr>Слайд 24</vt:lpstr>
      <vt:lpstr>Поза, жести, міміка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ТРЕНУВАЛЬНІ ВПРАВИ </vt:lpstr>
      <vt:lpstr>ДОМАШНЄ ЗАВДАННЯ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8</cp:revision>
  <dcterms:created xsi:type="dcterms:W3CDTF">2021-11-30T15:12:46Z</dcterms:created>
  <dcterms:modified xsi:type="dcterms:W3CDTF">2021-11-30T16:27:45Z</dcterms:modified>
</cp:coreProperties>
</file>