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0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BE4C-F0CE-4452-8E47-7CA2567335C7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4673-4FC2-4FDA-9C37-08ADC4DFE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62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BE4C-F0CE-4452-8E47-7CA2567335C7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4673-4FC2-4FDA-9C37-08ADC4DFE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63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BE4C-F0CE-4452-8E47-7CA2567335C7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4673-4FC2-4FDA-9C37-08ADC4DFE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93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BE4C-F0CE-4452-8E47-7CA2567335C7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4673-4FC2-4FDA-9C37-08ADC4DFE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18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BE4C-F0CE-4452-8E47-7CA2567335C7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4673-4FC2-4FDA-9C37-08ADC4DFE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24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BE4C-F0CE-4452-8E47-7CA2567335C7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4673-4FC2-4FDA-9C37-08ADC4DFE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1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BE4C-F0CE-4452-8E47-7CA2567335C7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4673-4FC2-4FDA-9C37-08ADC4DFE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24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BE4C-F0CE-4452-8E47-7CA2567335C7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4673-4FC2-4FDA-9C37-08ADC4DFE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51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BE4C-F0CE-4452-8E47-7CA2567335C7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4673-4FC2-4FDA-9C37-08ADC4DFE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57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BE4C-F0CE-4452-8E47-7CA2567335C7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4673-4FC2-4FDA-9C37-08ADC4DFE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6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BE4C-F0CE-4452-8E47-7CA2567335C7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4673-4FC2-4FDA-9C37-08ADC4DFE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89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DBE4C-F0CE-4452-8E47-7CA2567335C7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54673-4FC2-4FDA-9C37-08ADC4DFE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80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accent1">
                <a:lumMod val="50000"/>
              </a:schemeClr>
            </a:gs>
            <a:gs pos="15000">
              <a:schemeClr val="accent1">
                <a:lumMod val="50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59000">
              <a:schemeClr val="accent4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Головні члени речення</a:t>
            </a:r>
            <a:endParaRPr lang="ru-RU" b="1" i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17437"/>
            <a:ext cx="9144000" cy="951722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</a:rPr>
              <a:t>ПОЯСНЕННЯ ТА ПРИКЛАДИ 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8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596" y="167951"/>
            <a:ext cx="11770568" cy="1522737"/>
          </a:xfrm>
          <a:gradFill>
            <a:gsLst>
              <a:gs pos="13000">
                <a:schemeClr val="accent1">
                  <a:lumMod val="50000"/>
                </a:schemeClr>
              </a:gs>
              <a:gs pos="15000">
                <a:schemeClr val="accent1">
                  <a:lumMod val="50000"/>
                </a:schemeClr>
              </a:gs>
              <a:gs pos="52000">
                <a:schemeClr val="accent1">
                  <a:lumMod val="45000"/>
                  <a:lumOff val="55000"/>
                </a:schemeClr>
              </a:gs>
              <a:gs pos="59000">
                <a:schemeClr val="accent4">
                  <a:lumMod val="60000"/>
                  <a:lumOff val="40000"/>
                </a:schemeClr>
              </a:gs>
            </a:gsLst>
            <a:lin ang="2700000" scaled="1"/>
          </a:gradFill>
        </p:spPr>
        <p:txBody>
          <a:bodyPr/>
          <a:lstStyle/>
          <a:p>
            <a:pPr algn="ctr"/>
            <a:r>
              <a:rPr lang="uk-UA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Простий підмет</a:t>
            </a:r>
            <a:endParaRPr lang="ru-RU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596" y="1690688"/>
            <a:ext cx="11770568" cy="5083336"/>
          </a:xfrm>
          <a:gradFill flip="none" rotWithShape="1">
            <a:gsLst>
              <a:gs pos="13000">
                <a:schemeClr val="accent1">
                  <a:lumMod val="50000"/>
                </a:schemeClr>
              </a:gs>
              <a:gs pos="15000">
                <a:schemeClr val="accent1">
                  <a:lumMod val="50000"/>
                </a:schemeClr>
              </a:gs>
              <a:gs pos="52000">
                <a:schemeClr val="accent1">
                  <a:lumMod val="45000"/>
                  <a:lumOff val="55000"/>
                </a:schemeClr>
              </a:gs>
              <a:gs pos="59000">
                <a:schemeClr val="accent4">
                  <a:lumMod val="60000"/>
                  <a:lumOff val="4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ru-RU" sz="3600" b="1" i="1" dirty="0" err="1">
                <a:solidFill>
                  <a:schemeClr val="bg1"/>
                </a:solidFill>
              </a:rPr>
              <a:t>Останніми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</a:rPr>
              <a:t>вийшли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 smtClean="0">
                <a:solidFill>
                  <a:schemeClr val="bg1"/>
                </a:solidFill>
              </a:rPr>
              <a:t>двоє</a:t>
            </a:r>
            <a:r>
              <a:rPr lang="ru-RU" sz="3600" b="1" i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3600" b="1" i="1" dirty="0">
                <a:solidFill>
                  <a:schemeClr val="bg1"/>
                </a:solidFill>
              </a:rPr>
              <a:t>Поранений попросив </a:t>
            </a:r>
            <a:r>
              <a:rPr lang="ru-RU" sz="3600" b="1" i="1" dirty="0" err="1" smtClean="0">
                <a:solidFill>
                  <a:schemeClr val="bg1"/>
                </a:solidFill>
              </a:rPr>
              <a:t>пити</a:t>
            </a:r>
            <a:r>
              <a:rPr lang="ru-RU" sz="3600" b="1" i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3600" b="1" i="1" dirty="0">
                <a:solidFill>
                  <a:schemeClr val="bg1"/>
                </a:solidFill>
              </a:rPr>
              <a:t>І </a:t>
            </a:r>
            <a:r>
              <a:rPr lang="ru-RU" sz="3600" b="1" i="1" dirty="0" err="1">
                <a:solidFill>
                  <a:schemeClr val="bg1"/>
                </a:solidFill>
              </a:rPr>
              <a:t>знову</a:t>
            </a:r>
            <a:r>
              <a:rPr lang="ru-RU" sz="3600" b="1" i="1" dirty="0">
                <a:solidFill>
                  <a:schemeClr val="bg1"/>
                </a:solidFill>
              </a:rPr>
              <a:t> “ура” </a:t>
            </a:r>
            <a:r>
              <a:rPr lang="ru-RU" sz="3600" b="1" i="1" dirty="0" err="1">
                <a:solidFill>
                  <a:schemeClr val="bg1"/>
                </a:solidFill>
              </a:rPr>
              <a:t>покотилося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 smtClean="0">
                <a:solidFill>
                  <a:schemeClr val="bg1"/>
                </a:solidFill>
              </a:rPr>
              <a:t>лісом</a:t>
            </a:r>
            <a:r>
              <a:rPr lang="ru-RU" sz="3600" b="1" i="1" dirty="0" smtClean="0">
                <a:solidFill>
                  <a:schemeClr val="bg1"/>
                </a:solidFill>
              </a:rPr>
              <a:t>.</a:t>
            </a:r>
            <a:endParaRPr lang="ru-RU" sz="3600" b="1" i="1" dirty="0">
              <a:solidFill>
                <a:schemeClr val="bg1"/>
              </a:solidFill>
            </a:endParaRPr>
          </a:p>
          <a:p>
            <a:r>
              <a:rPr lang="ru-RU" sz="3600" b="1" i="1" dirty="0" err="1">
                <a:solidFill>
                  <a:schemeClr val="bg1"/>
                </a:solidFill>
              </a:rPr>
              <a:t>Лиш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</a:rPr>
              <a:t>боротись</a:t>
            </a:r>
            <a:r>
              <a:rPr lang="ru-RU" sz="3600" b="1" i="1" dirty="0">
                <a:solidFill>
                  <a:schemeClr val="bg1"/>
                </a:solidFill>
              </a:rPr>
              <a:t>  - значить жить</a:t>
            </a:r>
            <a:r>
              <a:rPr lang="ru-RU" sz="3600" b="1" i="1" dirty="0" smtClean="0">
                <a:solidFill>
                  <a:schemeClr val="bg1"/>
                </a:solidFill>
              </a:rPr>
              <a:t>!</a:t>
            </a:r>
          </a:p>
          <a:p>
            <a:r>
              <a:rPr lang="uk-UA" sz="3600" b="1" i="1" dirty="0" smtClean="0">
                <a:solidFill>
                  <a:schemeClr val="bg1"/>
                </a:solidFill>
              </a:rPr>
              <a:t>Ти знаєш, що ти - людина?</a:t>
            </a:r>
          </a:p>
          <a:p>
            <a:r>
              <a:rPr lang="uk-UA" sz="3600" b="1" i="1" dirty="0" smtClean="0">
                <a:solidFill>
                  <a:schemeClr val="bg1"/>
                </a:solidFill>
              </a:rPr>
              <a:t>Шипшина важко віддає плоди.</a:t>
            </a:r>
          </a:p>
          <a:p>
            <a:r>
              <a:rPr lang="uk-UA" sz="3600" b="1" i="1" dirty="0" smtClean="0">
                <a:solidFill>
                  <a:schemeClr val="bg1"/>
                </a:solidFill>
              </a:rPr>
              <a:t>Вітри з розгону поламали скрипку.</a:t>
            </a:r>
          </a:p>
          <a:p>
            <a:r>
              <a:rPr lang="uk-UA" sz="3600" b="1" i="1" dirty="0" smtClean="0">
                <a:solidFill>
                  <a:schemeClr val="bg1"/>
                </a:solidFill>
              </a:rPr>
              <a:t>Я люблю очима тишу цілувати.</a:t>
            </a:r>
          </a:p>
        </p:txBody>
      </p:sp>
    </p:spTree>
    <p:extLst>
      <p:ext uri="{BB962C8B-B14F-4D97-AF65-F5344CB8AC3E}">
        <p14:creationId xmlns:p14="http://schemas.microsoft.com/office/powerpoint/2010/main" val="48058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accent1">
                <a:lumMod val="50000"/>
              </a:schemeClr>
            </a:gs>
            <a:gs pos="15000">
              <a:schemeClr val="accent1">
                <a:lumMod val="50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59000">
              <a:schemeClr val="accent4">
                <a:lumMod val="60000"/>
                <a:lumOff val="4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-19277"/>
            <a:ext cx="12192000" cy="1064307"/>
          </a:xfrm>
          <a:gradFill flip="none" rotWithShape="1">
            <a:gsLst>
              <a:gs pos="13000">
                <a:schemeClr val="accent1">
                  <a:lumMod val="50000"/>
                </a:schemeClr>
              </a:gs>
              <a:gs pos="15000">
                <a:schemeClr val="accent1">
                  <a:lumMod val="50000"/>
                </a:schemeClr>
              </a:gs>
              <a:gs pos="52000">
                <a:schemeClr val="accent1">
                  <a:lumMod val="45000"/>
                  <a:lumOff val="55000"/>
                </a:schemeClr>
              </a:gs>
              <a:gs pos="59000">
                <a:schemeClr val="accent4">
                  <a:lumMod val="60000"/>
                  <a:lumOff val="40000"/>
                </a:schemeClr>
              </a:gs>
            </a:gsLst>
            <a:lin ang="8100000" scaled="1"/>
            <a:tileRect/>
          </a:gradFill>
        </p:spPr>
        <p:txBody>
          <a:bodyPr/>
          <a:lstStyle/>
          <a:p>
            <a:pPr algn="ctr"/>
            <a:r>
              <a:rPr lang="uk-UA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Складений підмет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1177" y="1045030"/>
            <a:ext cx="11234055" cy="5673012"/>
          </a:xfrm>
        </p:spPr>
        <p:txBody>
          <a:bodyPr>
            <a:noAutofit/>
          </a:bodyPr>
          <a:lstStyle/>
          <a:p>
            <a:r>
              <a:rPr lang="uk-UA" b="1" dirty="0" smtClean="0"/>
              <a:t>Багато літ перевернулось, води чимало утекло.</a:t>
            </a:r>
          </a:p>
          <a:p>
            <a:r>
              <a:rPr lang="uk-UA" b="1" dirty="0" smtClean="0"/>
              <a:t>Усі ми прагнемо любові.</a:t>
            </a:r>
          </a:p>
          <a:p>
            <a:r>
              <a:rPr lang="uk-UA" b="1" dirty="0" smtClean="0"/>
              <a:t>«Героям Слава!» покотилось містом.</a:t>
            </a:r>
          </a:p>
          <a:p>
            <a:r>
              <a:rPr lang="uk-UA" b="1" dirty="0" smtClean="0"/>
              <a:t>«Ще не вмерла Україна» </a:t>
            </a:r>
            <a:r>
              <a:rPr lang="uk-UA" b="1" dirty="0" err="1" smtClean="0"/>
              <a:t>чулось</a:t>
            </a:r>
            <a:r>
              <a:rPr lang="uk-UA" b="1" dirty="0" smtClean="0"/>
              <a:t> звідусіль.</a:t>
            </a:r>
          </a:p>
          <a:p>
            <a:r>
              <a:rPr lang="uk-UA" b="1" dirty="0" smtClean="0"/>
              <a:t>Хтось із друзів гаряче йому заперечив.</a:t>
            </a:r>
          </a:p>
          <a:p>
            <a:r>
              <a:rPr lang="uk-UA" b="1" dirty="0" smtClean="0"/>
              <a:t>Накивати п'ятами здавалося йому найлегшим.</a:t>
            </a:r>
          </a:p>
          <a:p>
            <a:r>
              <a:rPr lang="uk-UA" b="1" dirty="0" smtClean="0"/>
              <a:t>Золоті ворота - окраса Києва</a:t>
            </a:r>
            <a:endParaRPr lang="uk-UA" b="1" dirty="0" smtClean="0">
              <a:effectLst/>
            </a:endParaRPr>
          </a:p>
          <a:p>
            <a:r>
              <a:rPr lang="uk-UA" b="1" dirty="0" smtClean="0"/>
              <a:t>Кінець дня пройшов в напруженій роботі</a:t>
            </a:r>
            <a:endParaRPr lang="uk-UA" b="1" dirty="0" smtClean="0">
              <a:effectLst/>
            </a:endParaRPr>
          </a:p>
          <a:p>
            <a:r>
              <a:rPr lang="uk-UA" b="1" dirty="0" smtClean="0"/>
              <a:t>Леся Українка прагнула звеличити людину</a:t>
            </a:r>
          </a:p>
          <a:p>
            <a:r>
              <a:rPr lang="uk-UA" b="1" dirty="0" smtClean="0"/>
              <a:t>Блискає за вербою місяця підкова</a:t>
            </a:r>
          </a:p>
          <a:p>
            <a:r>
              <a:rPr lang="uk-UA" b="1" dirty="0" smtClean="0"/>
              <a:t>Кінець навчального року - завжди гаряча пора</a:t>
            </a:r>
            <a:endParaRPr lang="uk-UA" b="1" dirty="0" smtClean="0">
              <a:effectLst/>
            </a:endParaRPr>
          </a:p>
          <a:p>
            <a:pPr marL="0" indent="0"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1331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176" y="365125"/>
            <a:ext cx="10999236" cy="997145"/>
          </a:xfrm>
          <a:gradFill flip="none" rotWithShape="1">
            <a:gsLst>
              <a:gs pos="13000">
                <a:schemeClr val="accent1">
                  <a:lumMod val="50000"/>
                </a:schemeClr>
              </a:gs>
              <a:gs pos="15000">
                <a:schemeClr val="accent1">
                  <a:lumMod val="50000"/>
                </a:schemeClr>
              </a:gs>
              <a:gs pos="52000">
                <a:schemeClr val="accent1">
                  <a:lumMod val="45000"/>
                  <a:lumOff val="55000"/>
                </a:schemeClr>
              </a:gs>
              <a:gs pos="59000">
                <a:schemeClr val="accent4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pPr algn="ctr"/>
            <a:r>
              <a:rPr lang="uk-UA" b="1" i="1" dirty="0" smtClean="0"/>
              <a:t>Простий присудок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1176" y="1362270"/>
            <a:ext cx="10999236" cy="5131836"/>
          </a:xfrm>
          <a:gradFill flip="none" rotWithShape="1">
            <a:gsLst>
              <a:gs pos="13000">
                <a:schemeClr val="accent1">
                  <a:lumMod val="50000"/>
                </a:schemeClr>
              </a:gs>
              <a:gs pos="15000">
                <a:schemeClr val="accent1">
                  <a:lumMod val="50000"/>
                </a:schemeClr>
              </a:gs>
              <a:gs pos="52000">
                <a:schemeClr val="accent1">
                  <a:lumMod val="45000"/>
                  <a:lumOff val="55000"/>
                </a:schemeClr>
              </a:gs>
              <a:gs pos="59000">
                <a:schemeClr val="accent4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txBody>
          <a:bodyPr>
            <a:normAutofit fontScale="92500" lnSpcReduction="20000"/>
          </a:bodyPr>
          <a:lstStyle/>
          <a:p>
            <a:r>
              <a:rPr lang="uk-UA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Батько пішов косити.</a:t>
            </a:r>
          </a:p>
          <a:p>
            <a:r>
              <a:rPr lang="uk-UA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Крізь щілину пробивається кілька сонячних променів.</a:t>
            </a:r>
          </a:p>
          <a:p>
            <a:r>
              <a:rPr lang="uk-UA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Брат із сестрою відпочивають біля моря.</a:t>
            </a:r>
          </a:p>
          <a:p>
            <a:r>
              <a:rPr lang="uk-UA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Батько з дочкою вийшов у двір.</a:t>
            </a:r>
          </a:p>
          <a:p>
            <a:r>
              <a:rPr lang="uk-UA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Любіть травинку, і тваринку, і сонце </a:t>
            </a:r>
            <a:r>
              <a:rPr lang="uk-UA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завтрішнього</a:t>
            </a:r>
            <a:r>
              <a:rPr lang="uk-UA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дня.</a:t>
            </a:r>
          </a:p>
          <a:p>
            <a:r>
              <a:rPr lang="uk-UA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Будуть тебе </a:t>
            </a:r>
            <a:r>
              <a:rPr lang="uk-UA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кликать</a:t>
            </a:r>
            <a:r>
              <a:rPr lang="uk-UA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сади вишневі.</a:t>
            </a:r>
          </a:p>
          <a:p>
            <a:r>
              <a:rPr lang="uk-UA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Важко, з напруженням дихає кінь, він вибивається з останніх сил.</a:t>
            </a:r>
          </a:p>
          <a:p>
            <a:r>
              <a:rPr lang="uk-UA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збуваються наші мрії.</a:t>
            </a:r>
          </a:p>
          <a:p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08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917" y="365126"/>
            <a:ext cx="11681927" cy="1146434"/>
          </a:xfrm>
          <a:gradFill flip="none" rotWithShape="1">
            <a:gsLst>
              <a:gs pos="13000">
                <a:schemeClr val="accent1">
                  <a:lumMod val="50000"/>
                </a:schemeClr>
              </a:gs>
              <a:gs pos="15000">
                <a:schemeClr val="accent1">
                  <a:lumMod val="50000"/>
                </a:schemeClr>
              </a:gs>
              <a:gs pos="52000">
                <a:schemeClr val="accent1">
                  <a:lumMod val="45000"/>
                  <a:lumOff val="55000"/>
                </a:schemeClr>
              </a:gs>
              <a:gs pos="59000">
                <a:schemeClr val="accent4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/>
          <a:lstStyle/>
          <a:p>
            <a:pPr algn="ctr"/>
            <a:r>
              <a:rPr lang="uk-UA" b="1" i="1" dirty="0" smtClean="0"/>
              <a:t>Складений дієслівний присудок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917" y="1511560"/>
            <a:ext cx="11681927" cy="5075852"/>
          </a:xfrm>
          <a:gradFill flip="none" rotWithShape="1">
            <a:gsLst>
              <a:gs pos="13000">
                <a:schemeClr val="accent1">
                  <a:lumMod val="50000"/>
                </a:schemeClr>
              </a:gs>
              <a:gs pos="15000">
                <a:schemeClr val="accent1">
                  <a:lumMod val="50000"/>
                </a:schemeClr>
              </a:gs>
              <a:gs pos="52000">
                <a:schemeClr val="accent1">
                  <a:lumMod val="45000"/>
                  <a:lumOff val="55000"/>
                </a:schemeClr>
              </a:gs>
              <a:gs pos="59000">
                <a:schemeClr val="accent4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>
            <a:noAutofit/>
          </a:bodyPr>
          <a:lstStyle/>
          <a:p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Яким вогнем спокутувати мушу хронічну українську доброту?!</a:t>
            </a:r>
          </a:p>
          <a:p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Я менш за все схильний проповідувати благодушність.</a:t>
            </a:r>
          </a:p>
          <a:p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Семен жваво заходився ставити хату.</a:t>
            </a:r>
          </a:p>
          <a:p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Я для вас рад жити.</a:t>
            </a:r>
          </a:p>
          <a:p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Сократ почав промовляти знову.</a:t>
            </a:r>
          </a:p>
          <a:p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Микола зобов’язаний відпрацювати пропущені заняття.</a:t>
            </a:r>
            <a:endParaRPr lang="uk-UA" sz="32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Сьогодні необхідно поговорити про здобутки нашої нації.</a:t>
            </a:r>
            <a:endParaRPr lang="uk-UA" sz="32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Марина не має змоги поїхати на змагання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45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917" y="365125"/>
            <a:ext cx="11663266" cy="1325563"/>
          </a:xfrm>
          <a:gradFill>
            <a:gsLst>
              <a:gs pos="13000">
                <a:schemeClr val="accent1">
                  <a:lumMod val="50000"/>
                </a:schemeClr>
              </a:gs>
              <a:gs pos="15000">
                <a:schemeClr val="accent1">
                  <a:lumMod val="50000"/>
                </a:schemeClr>
              </a:gs>
              <a:gs pos="52000">
                <a:schemeClr val="accent1">
                  <a:lumMod val="45000"/>
                  <a:lumOff val="55000"/>
                </a:schemeClr>
              </a:gs>
              <a:gs pos="59000">
                <a:schemeClr val="accent4">
                  <a:lumMod val="60000"/>
                  <a:lumOff val="40000"/>
                </a:schemeClr>
              </a:gs>
            </a:gsLst>
            <a:lin ang="16200000" scaled="1"/>
          </a:gradFill>
        </p:spPr>
        <p:txBody>
          <a:bodyPr/>
          <a:lstStyle/>
          <a:p>
            <a:pPr algn="ctr"/>
            <a:r>
              <a:rPr lang="uk-UA" b="1" i="1" dirty="0" smtClean="0"/>
              <a:t>Складений іменний присудок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917" y="1690688"/>
            <a:ext cx="11663266" cy="4859402"/>
          </a:xfrm>
          <a:gradFill flip="none" rotWithShape="1">
            <a:gsLst>
              <a:gs pos="13000">
                <a:schemeClr val="accent1">
                  <a:lumMod val="50000"/>
                </a:schemeClr>
              </a:gs>
              <a:gs pos="15000">
                <a:schemeClr val="accent1">
                  <a:lumMod val="50000"/>
                </a:schemeClr>
              </a:gs>
              <a:gs pos="52000">
                <a:schemeClr val="accent1">
                  <a:lumMod val="45000"/>
                  <a:lumOff val="55000"/>
                </a:schemeClr>
              </a:gs>
              <a:gs pos="59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lnSpcReduction="10000"/>
          </a:bodyPr>
          <a:lstStyle/>
          <a:p>
            <a:r>
              <a:rPr lang="uk-UA" sz="3200" b="1" dirty="0" smtClean="0">
                <a:solidFill>
                  <a:schemeClr val="bg1"/>
                </a:solidFill>
              </a:rPr>
              <a:t>Цей чоловік звався Орестом</a:t>
            </a:r>
          </a:p>
          <a:p>
            <a:r>
              <a:rPr lang="uk-UA" sz="3200" b="1" dirty="0" smtClean="0">
                <a:solidFill>
                  <a:schemeClr val="bg1"/>
                </a:solidFill>
              </a:rPr>
              <a:t>Дівчина була блідою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uk-UA" sz="3200" b="1" dirty="0" smtClean="0">
                <a:solidFill>
                  <a:schemeClr val="bg1"/>
                </a:solidFill>
              </a:rPr>
              <a:t>Брат став дизайнером.</a:t>
            </a:r>
          </a:p>
          <a:p>
            <a:r>
              <a:rPr lang="uk-UA" sz="3200" b="1" dirty="0" smtClean="0">
                <a:solidFill>
                  <a:schemeClr val="bg1"/>
                </a:solidFill>
              </a:rPr>
              <a:t>У нас дід дуже схожий на Бога.</a:t>
            </a:r>
          </a:p>
          <a:p>
            <a:r>
              <a:rPr lang="uk-UA" sz="3200" b="1" dirty="0" smtClean="0">
                <a:solidFill>
                  <a:schemeClr val="bg1"/>
                </a:solidFill>
              </a:rPr>
              <a:t>Картинками старих дитячих книг здається далеч.</a:t>
            </a:r>
          </a:p>
          <a:p>
            <a:r>
              <a:rPr lang="uk-UA" sz="3200" b="1" dirty="0" smtClean="0">
                <a:solidFill>
                  <a:schemeClr val="bg1"/>
                </a:solidFill>
              </a:rPr>
              <a:t>Два та три – п’ять.</a:t>
            </a:r>
          </a:p>
          <a:p>
            <a:r>
              <a:rPr lang="uk-UA" sz="3200" b="1" dirty="0" smtClean="0">
                <a:solidFill>
                  <a:schemeClr val="bg1"/>
                </a:solidFill>
              </a:rPr>
              <a:t>Гарним був Луцьк зимового ранку.</a:t>
            </a:r>
          </a:p>
          <a:p>
            <a:r>
              <a:rPr lang="uk-UA" sz="3200" b="1" dirty="0" smtClean="0">
                <a:solidFill>
                  <a:schemeClr val="bg1"/>
                </a:solidFill>
              </a:rPr>
              <a:t>Звитяги наші, муки і руїни безсмертні будуть у її словах.</a:t>
            </a:r>
          </a:p>
          <a:p>
            <a:r>
              <a:rPr lang="uk-UA" sz="3200" b="1" dirty="0">
                <a:solidFill>
                  <a:schemeClr val="bg1"/>
                </a:solidFill>
              </a:rPr>
              <a:t>У</a:t>
            </a:r>
            <a:r>
              <a:rPr lang="uk-UA" sz="3200" b="1" dirty="0" smtClean="0">
                <a:solidFill>
                  <a:schemeClr val="bg1"/>
                </a:solidFill>
              </a:rPr>
              <a:t>чора було </a:t>
            </a:r>
            <a:r>
              <a:rPr lang="ru-RU" sz="3200" b="1" dirty="0" smtClean="0">
                <a:solidFill>
                  <a:schemeClr val="bg1"/>
                </a:solidFill>
              </a:rPr>
              <a:t>холодно.</a:t>
            </a:r>
          </a:p>
          <a:p>
            <a:pPr marL="0" indent="0">
              <a:buNone/>
            </a:pP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556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277</Words>
  <Application>Microsoft Office PowerPoint</Application>
  <PresentationFormat>Широкоэкранный</PresentationFormat>
  <Paragraphs>53</Paragraphs>
  <Slides>6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Головні члени речення</vt:lpstr>
      <vt:lpstr>Простий підмет</vt:lpstr>
      <vt:lpstr>Складений підмет</vt:lpstr>
      <vt:lpstr>Простий присудок</vt:lpstr>
      <vt:lpstr>Складений дієслівний присудок</vt:lpstr>
      <vt:lpstr>Складений іменний присудок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Головні члени речення</dc:title>
  <dc:creator>user</dc:creator>
  <cp:lastModifiedBy>user</cp:lastModifiedBy>
  <cp:revision>11</cp:revision>
  <dcterms:created xsi:type="dcterms:W3CDTF">2023-01-28T14:58:55Z</dcterms:created>
  <dcterms:modified xsi:type="dcterms:W3CDTF">2023-01-28T16:35:29Z</dcterms:modified>
</cp:coreProperties>
</file>