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01007"/>
            <a:ext cx="8458200" cy="2574779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latin typeface="Book Antiqua" pitchFamily="18" charset="0"/>
              </a:rPr>
              <a:t>Федеріко </a:t>
            </a:r>
            <a:r>
              <a:rPr lang="uk-UA" sz="2400" b="1" i="1" dirty="0" err="1" smtClean="0">
                <a:latin typeface="Book Antiqua" pitchFamily="18" charset="0"/>
              </a:rPr>
              <a:t>Ґарсіа</a:t>
            </a:r>
            <a:r>
              <a:rPr lang="uk-UA" sz="2400" b="1" i="1" dirty="0" smtClean="0">
                <a:latin typeface="Book Antiqua" pitchFamily="18" charset="0"/>
              </a:rPr>
              <a:t> Лорка. «Про царівну </a:t>
            </a:r>
            <a:r>
              <a:rPr lang="uk-UA" sz="2400" b="1" i="1" dirty="0" err="1" smtClean="0">
                <a:latin typeface="Book Antiqua" pitchFamily="18" charset="0"/>
              </a:rPr>
              <a:t>Місяцівну</a:t>
            </a:r>
            <a:r>
              <a:rPr lang="uk-UA" sz="2400" b="1" i="1" dirty="0" smtClean="0">
                <a:latin typeface="Book Antiqua" pitchFamily="18" charset="0"/>
              </a:rPr>
              <a:t>», «Гітара». Віхи творчого шляху й художні здобутки Ф. </a:t>
            </a:r>
            <a:r>
              <a:rPr lang="uk-UA" sz="2400" b="1" i="1" dirty="0" err="1" smtClean="0">
                <a:latin typeface="Book Antiqua" pitchFamily="18" charset="0"/>
              </a:rPr>
              <a:t>Ґарсіа</a:t>
            </a:r>
            <a:r>
              <a:rPr lang="uk-UA" sz="2400" b="1" i="1" dirty="0" smtClean="0">
                <a:latin typeface="Book Antiqua" pitchFamily="18" charset="0"/>
              </a:rPr>
              <a:t> Лорки. Жанрове розмаїття його лірики. Яскраві образи й символи у віршах поета. Своєрідність художнього світу </a:t>
            </a:r>
            <a:r>
              <a:rPr lang="uk-UA" sz="2400" b="1" i="1" dirty="0" err="1" smtClean="0">
                <a:latin typeface="Book Antiqua" pitchFamily="18" charset="0"/>
              </a:rPr>
              <a:t>ФЕдеРіко</a:t>
            </a:r>
            <a:r>
              <a:rPr lang="uk-UA" sz="2400" b="1" i="1" dirty="0" smtClean="0">
                <a:latin typeface="Book Antiqua" pitchFamily="18" charset="0"/>
              </a:rPr>
              <a:t> </a:t>
            </a:r>
            <a:r>
              <a:rPr lang="uk-UA" sz="2400" b="1" i="1" dirty="0" err="1" smtClean="0">
                <a:latin typeface="Book Antiqua" pitchFamily="18" charset="0"/>
              </a:rPr>
              <a:t>Ґарсіа</a:t>
            </a:r>
            <a:r>
              <a:rPr lang="uk-UA" sz="2400" b="1" i="1" dirty="0" smtClean="0">
                <a:latin typeface="Book Antiqua" pitchFamily="18" charset="0"/>
              </a:rPr>
              <a:t> Лорки.</a:t>
            </a:r>
            <a:endParaRPr lang="ru-RU" sz="2400" b="1" i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lorka-g-tara-anal-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8512" cy="298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4104456" cy="258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244407" y="548680"/>
            <a:ext cx="45719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404664"/>
            <a:ext cx="5499720" cy="626469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Лорка – один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найвидатніших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поетів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Іспанії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початку ХХ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століття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творчість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не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тільки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відбила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загальні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настрої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епохи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але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показала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вразила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красою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іспанської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культури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увесь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світ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Перша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збірка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поета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побачила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світ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1918 року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результаті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подорожей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рідною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країною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Вона мала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назву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Враження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пейзажі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»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одразу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принесла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популярність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та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визнання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Через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рік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письменник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написав свою першу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п’єсу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Чаклунство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метелика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».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34437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880" y="457200"/>
            <a:ext cx="45719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4464496" cy="6264696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Загалом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творчість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Лорки –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це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яскраве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втілення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андалуського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(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частина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Іспанії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звідки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був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родом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митець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) фольклору 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сучасними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йому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методами. Фольклор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переплітається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міфами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від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експериментів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письменника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отримує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нові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форми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нове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втілення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Традиції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ж Лорка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підносить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новий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рівень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–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нагадує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про них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іспанцям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знайомить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ними увесь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інший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світ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оспівуючи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їх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захоплюючись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ними.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2012_01-Jan-Feb_Curio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88640"/>
            <a:ext cx="3140968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iscurso-de-federico-garcia-lorca-cicerone-gran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4067943" cy="228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0" y="457200"/>
            <a:ext cx="9912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476672"/>
            <a:ext cx="5499720" cy="604867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 smtClean="0">
                <a:latin typeface="Book Antiqua" pitchFamily="18" charset="0"/>
              </a:rPr>
              <a:t>Велику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увагу</a:t>
            </a:r>
            <a:r>
              <a:rPr lang="ru-RU" b="1" i="1" dirty="0" smtClean="0">
                <a:latin typeface="Book Antiqua" pitchFamily="18" charset="0"/>
              </a:rPr>
              <a:t> в </a:t>
            </a:r>
            <a:r>
              <a:rPr lang="ru-RU" b="1" i="1" dirty="0" err="1" smtClean="0">
                <a:latin typeface="Book Antiqua" pitchFamily="18" charset="0"/>
              </a:rPr>
              <a:t>поезії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Федеріко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приділено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музиці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й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танцю</a:t>
            </a:r>
            <a:r>
              <a:rPr lang="ru-RU" b="1" i="1" dirty="0" smtClean="0">
                <a:latin typeface="Book Antiqua" pitchFamily="18" charset="0"/>
              </a:rPr>
              <a:t> – </a:t>
            </a:r>
            <a:r>
              <a:rPr lang="ru-RU" b="1" i="1" dirty="0" err="1" smtClean="0">
                <a:latin typeface="Book Antiqua" pitchFamily="18" charset="0"/>
              </a:rPr>
              <a:t>саме</a:t>
            </a:r>
            <a:r>
              <a:rPr lang="ru-RU" b="1" i="1" dirty="0" smtClean="0">
                <a:latin typeface="Book Antiqua" pitchFamily="18" charset="0"/>
              </a:rPr>
              <a:t> ними так славиться </a:t>
            </a:r>
            <a:r>
              <a:rPr lang="ru-RU" b="1" i="1" dirty="0" err="1" smtClean="0">
                <a:latin typeface="Book Antiqua" pitchFamily="18" charset="0"/>
              </a:rPr>
              <a:t>Іспанія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й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Андалусія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зокрема</a:t>
            </a:r>
            <a:r>
              <a:rPr lang="ru-RU" b="1" i="1" dirty="0" smtClean="0">
                <a:latin typeface="Book Antiqua" pitchFamily="18" charset="0"/>
              </a:rPr>
              <a:t>. Вони </a:t>
            </a:r>
            <a:r>
              <a:rPr lang="ru-RU" b="1" i="1" dirty="0" err="1" smtClean="0">
                <a:latin typeface="Book Antiqua" pitchFamily="18" charset="0"/>
              </a:rPr>
              <a:t>якомога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яскравіше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передані</a:t>
            </a:r>
            <a:r>
              <a:rPr lang="ru-RU" b="1" i="1" dirty="0" smtClean="0">
                <a:latin typeface="Book Antiqua" pitchFamily="18" charset="0"/>
              </a:rPr>
              <a:t> у </a:t>
            </a:r>
            <a:r>
              <a:rPr lang="ru-RU" b="1" i="1" dirty="0" err="1" smtClean="0">
                <a:latin typeface="Book Antiqua" pitchFamily="18" charset="0"/>
              </a:rPr>
              <a:t>збірках</a:t>
            </a:r>
            <a:r>
              <a:rPr lang="ru-RU" b="1" i="1" dirty="0" smtClean="0">
                <a:latin typeface="Book Antiqua" pitchFamily="18" charset="0"/>
              </a:rPr>
              <a:t> «Канте </a:t>
            </a:r>
            <a:r>
              <a:rPr lang="ru-RU" b="1" i="1" dirty="0" err="1" smtClean="0">
                <a:latin typeface="Book Antiqua" pitchFamily="18" charset="0"/>
              </a:rPr>
              <a:t>хондо</a:t>
            </a:r>
            <a:r>
              <a:rPr lang="ru-RU" b="1" i="1" dirty="0" smtClean="0">
                <a:latin typeface="Book Antiqua" pitchFamily="18" charset="0"/>
              </a:rPr>
              <a:t>», </a:t>
            </a:r>
            <a:r>
              <a:rPr lang="ru-RU" b="1" i="1" dirty="0" err="1" smtClean="0">
                <a:latin typeface="Book Antiqua" pitchFamily="18" charset="0"/>
              </a:rPr>
              <a:t>що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є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давнім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співом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східного</a:t>
            </a:r>
            <a:r>
              <a:rPr lang="ru-RU" b="1" i="1" dirty="0" smtClean="0">
                <a:latin typeface="Book Antiqua" pitchFamily="18" charset="0"/>
              </a:rPr>
              <a:t> характеру, де </a:t>
            </a:r>
            <a:r>
              <a:rPr lang="ru-RU" b="1" i="1" dirty="0" err="1" smtClean="0">
                <a:latin typeface="Book Antiqua" pitchFamily="18" charset="0"/>
              </a:rPr>
              <a:t>музика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й</a:t>
            </a:r>
            <a:r>
              <a:rPr lang="ru-RU" b="1" i="1" dirty="0" smtClean="0">
                <a:latin typeface="Book Antiqua" pitchFamily="18" charset="0"/>
              </a:rPr>
              <a:t> голос </a:t>
            </a:r>
            <a:r>
              <a:rPr lang="ru-RU" b="1" i="1" dirty="0" err="1" smtClean="0">
                <a:latin typeface="Book Antiqua" pitchFamily="18" charset="0"/>
              </a:rPr>
              <a:t>зливаються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воєдино</a:t>
            </a:r>
            <a:r>
              <a:rPr lang="ru-RU" b="1" i="1" dirty="0" smtClean="0">
                <a:latin typeface="Book Antiqua" pitchFamily="18" charset="0"/>
              </a:rPr>
              <a:t>, та «</a:t>
            </a:r>
            <a:r>
              <a:rPr lang="ru-RU" b="1" i="1" dirty="0" err="1" smtClean="0">
                <a:latin typeface="Book Antiqua" pitchFamily="18" charset="0"/>
              </a:rPr>
              <a:t>Циганське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романсеро</a:t>
            </a:r>
            <a:r>
              <a:rPr lang="ru-RU" b="1" i="1" dirty="0" smtClean="0">
                <a:latin typeface="Book Antiqua" pitchFamily="18" charset="0"/>
              </a:rPr>
              <a:t>», де </a:t>
            </a:r>
            <a:r>
              <a:rPr lang="ru-RU" b="1" i="1" dirty="0" err="1" smtClean="0">
                <a:latin typeface="Book Antiqua" pitchFamily="18" charset="0"/>
              </a:rPr>
              <a:t>яскраво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втілено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традиції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циганських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традицій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звичаїв</a:t>
            </a:r>
            <a:r>
              <a:rPr lang="ru-RU" b="1" i="1" dirty="0" smtClean="0">
                <a:latin typeface="Book Antiqua" pitchFamily="18" charset="0"/>
              </a:rPr>
              <a:t>, </a:t>
            </a:r>
            <a:r>
              <a:rPr lang="ru-RU" b="1" i="1" dirty="0" err="1" smtClean="0">
                <a:latin typeface="Book Antiqua" pitchFamily="18" charset="0"/>
              </a:rPr>
              <a:t>особливості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їх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музики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й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танців</a:t>
            </a:r>
            <a:r>
              <a:rPr lang="ru-RU" b="1" i="1" dirty="0" smtClean="0">
                <a:latin typeface="Book Antiqua" pitchFamily="18" charset="0"/>
              </a:rPr>
              <a:t>, на </a:t>
            </a:r>
            <a:r>
              <a:rPr lang="ru-RU" b="1" i="1" dirty="0" err="1" smtClean="0">
                <a:latin typeface="Book Antiqua" pitchFamily="18" charset="0"/>
              </a:rPr>
              <a:t>якісно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новий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рівень</a:t>
            </a:r>
            <a:r>
              <a:rPr lang="ru-RU" b="1" i="1" dirty="0" smtClean="0">
                <a:latin typeface="Book Antiqua" pitchFamily="18" charset="0"/>
              </a:rPr>
              <a:t> поет </a:t>
            </a:r>
            <a:r>
              <a:rPr lang="ru-RU" b="1" i="1" dirty="0" err="1" smtClean="0">
                <a:latin typeface="Book Antiqua" pitchFamily="18" charset="0"/>
              </a:rPr>
              <a:t>підносить</a:t>
            </a:r>
            <a:r>
              <a:rPr lang="ru-RU" b="1" i="1" dirty="0" smtClean="0">
                <a:latin typeface="Book Antiqua" pitchFamily="18" charset="0"/>
              </a:rPr>
              <a:t> жанр романсу.</a:t>
            </a:r>
            <a:endParaRPr lang="ru-RU" b="1" i="1" dirty="0">
              <a:latin typeface="Book Antiqua" pitchFamily="18" charset="0"/>
            </a:endParaRPr>
          </a:p>
        </p:txBody>
      </p:sp>
      <p:pic>
        <p:nvPicPr>
          <p:cNvPr id="4" name="Рисунок 3" descr="Tsyganskoye-romansero-Federiko-Garsia-Lork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2969945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0" y="457200"/>
            <a:ext cx="9912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4843264" cy="581947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«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Про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царівну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Місяцівну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» —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вірш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іспанського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поета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Лорки, написаний ним у 1927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Вийшов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друком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збірці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Циганські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романсеро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» (1928 р.)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Дитинство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Лорки 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пройшло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атмосфері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стародавніх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іспанських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переказів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пісень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музики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усе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життя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черпав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натхнення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поезії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рідного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краю, легендах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реальних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випадках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Книга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віршів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Циганські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романсеро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»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вийшла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 1928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принесла славу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поету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image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3222" y="620688"/>
            <a:ext cx="3980778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-tsar-vnu-m-syats-vnu-anal-z-tvo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256584" cy="3979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03648" y="3645024"/>
            <a:ext cx="7740352" cy="321297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Ґ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арсіа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Лорка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звернувся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улюбленого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жанру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народної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поезії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 — романсу.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Він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намагався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«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поєднати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циганську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міфологію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відвертою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буденністю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плинного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часу». Поет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талановито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відродив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трансформував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старовинний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іспанський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жанр романсу.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Читачі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відразу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сприйняли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фольклорні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образи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символи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фрагментарну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композицію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Вірш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«Про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царівну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Місяцівну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» —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природна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складова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збірки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. У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циганських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повір'ях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місяць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губить маленьких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дітей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яких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безпечно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залишили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спати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під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місячним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світлом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. З образом «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Місяцівни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серпанковім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покривалі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» приходить атмосфера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загадковості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й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утаємниченості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57200"/>
            <a:ext cx="4347592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76672"/>
            <a:ext cx="410805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3960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Темної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ночі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до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самотнього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героя спустилась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загадкова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небесна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красуня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. «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Грішну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й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чисту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»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Місяцівну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не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зупиняють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благання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хлопчика: «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Тікай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тікай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Місяцівно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». У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романі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є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реалістична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канва: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цигани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, повернувшись у кузню,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знайшли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хлопчика мертвим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«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плачуть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голосять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цигани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». Але у Лорки сюжет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міфологізований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Місяцівна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появилась перед хлопчиком,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танцювала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перед ним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зрештою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, забрала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собою на небо. Як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баладі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німецького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просвітника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Ґете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 «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Вільшаний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король»,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стирається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межа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між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реальністю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фантастикою.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Діалог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героїв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нагадує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розмову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Вільшаного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короля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хворим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хлопчиком.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45345345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124744"/>
            <a:ext cx="3119975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3707904" y="260648"/>
            <a:ext cx="5112568" cy="64087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Вірш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іспанського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письменника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називається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"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Romance de la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luna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luna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",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що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іспанської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перекладається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дослівно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«Романс про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місяць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місяць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».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Проте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іспанській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мові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місяць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(«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luna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»)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жіночого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роду. У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перекладі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Миколи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Лукаша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казкова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красуня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стає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«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царівною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Місяцівною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». Романсом (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ісп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romance/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romanza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)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в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Іспанії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називали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пісню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народною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мовою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на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противагу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пісням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написаних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латиною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1008"/>
            <a:ext cx="8991600" cy="28803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у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якому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живе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ліричний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герой Лорки,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сповнений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трепетного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життя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Тут усе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бринить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звучить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співає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плаче,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кричить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танцює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ридає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Яскравим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прикладом такого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художнього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світобачення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світорозуміння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вірш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«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Гітара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».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Специфіка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авторської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манери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складається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тут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таких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чинників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як: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гнучкий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ритм —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короткі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рядочки,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після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кожного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зміна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паузи; система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повторів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риторичних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окликів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;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монологічний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характер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оповіді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персоніфікація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гітари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як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живої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істоти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385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0648"/>
            <a:ext cx="303276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41982a421c66ed72225785d24e281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3817428" cy="2764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456" y="457200"/>
            <a:ext cx="315144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33843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Слід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звернути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увагу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на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суцільну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метафоризацію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поетичної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тканини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тексту.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Головний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домінуючий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троп,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який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формує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весь текст, —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це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персоніфікація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гітари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Вона — жива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істота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яка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діє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самостійно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незалежно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від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гравця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Такий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троп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називається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метагоге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Це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різновид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метафори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який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характеризується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тим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що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неживий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об’єкт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діє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так, як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живий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lorka-g-tara-anal-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645024"/>
            <a:ext cx="4536504" cy="293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0" y="457200"/>
            <a:ext cx="9912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515672" cy="352839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Гітара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як жива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істота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вписана в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навколишній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вона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частина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цього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світу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Вода,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вітер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пісок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хмари —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оточення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в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якому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існує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тобто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плаче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гітара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—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теж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живе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персоніфіковане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Тут усе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пульсує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дихає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До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цього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життя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спонукає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гітара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: вода плаче,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вітер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плаче;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захід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плаче,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сумуючи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за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світанком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(антитеза); «плаче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стріла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за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ціллю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»; «плаче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пісок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гарячий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»; «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плаче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голім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гіллі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пташка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остання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»,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цей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плач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стає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світоглядною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константою Лорки, фактором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його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світосприйняття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166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501008"/>
            <a:ext cx="4346318" cy="277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3645024"/>
            <a:ext cx="4067944" cy="321297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Book Antiqua" pitchFamily="18" charset="0"/>
              </a:rPr>
              <a:t>За </a:t>
            </a:r>
            <a:r>
              <a:rPr lang="ru-RU" b="1" i="1" dirty="0" err="1" smtClean="0">
                <a:latin typeface="Book Antiqua" pitchFamily="18" charset="0"/>
              </a:rPr>
              <a:t>своїм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світоглядом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Ґ</a:t>
            </a:r>
            <a:r>
              <a:rPr lang="ru-RU" b="1" i="1" dirty="0" err="1" smtClean="0">
                <a:latin typeface="Book Antiqua" pitchFamily="18" charset="0"/>
              </a:rPr>
              <a:t>арсіа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smtClean="0">
                <a:latin typeface="Book Antiqua" pitchFamily="18" charset="0"/>
              </a:rPr>
              <a:t>Лорка — </a:t>
            </a:r>
            <a:r>
              <a:rPr lang="ru-RU" b="1" i="1" dirty="0" err="1" smtClean="0">
                <a:latin typeface="Book Antiqua" pitchFamily="18" charset="0"/>
              </a:rPr>
              <a:t>пантеїст</a:t>
            </a:r>
            <a:r>
              <a:rPr lang="ru-RU" b="1" i="1" dirty="0" smtClean="0">
                <a:latin typeface="Book Antiqua" pitchFamily="18" charset="0"/>
              </a:rPr>
              <a:t>. Для </a:t>
            </a:r>
            <a:r>
              <a:rPr lang="ru-RU" b="1" i="1" dirty="0" err="1" smtClean="0">
                <a:latin typeface="Book Antiqua" pitchFamily="18" charset="0"/>
              </a:rPr>
              <a:t>нього</a:t>
            </a:r>
            <a:r>
              <a:rPr lang="ru-RU" b="1" i="1" dirty="0" smtClean="0">
                <a:latin typeface="Book Antiqua" pitchFamily="18" charset="0"/>
              </a:rPr>
              <a:t> Бог </a:t>
            </a:r>
            <a:r>
              <a:rPr lang="ru-RU" b="1" i="1" dirty="0" err="1" smtClean="0">
                <a:latin typeface="Book Antiqua" pitchFamily="18" charset="0"/>
              </a:rPr>
              <a:t>і</a:t>
            </a:r>
            <a:r>
              <a:rPr lang="ru-RU" b="1" i="1" dirty="0" smtClean="0">
                <a:latin typeface="Book Antiqua" pitchFamily="18" charset="0"/>
              </a:rPr>
              <a:t> природа — </a:t>
            </a:r>
            <a:r>
              <a:rPr lang="ru-RU" b="1" i="1" dirty="0" err="1" smtClean="0">
                <a:latin typeface="Book Antiqua" pitchFamily="18" charset="0"/>
              </a:rPr>
              <a:t>єдиний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світ</a:t>
            </a:r>
            <a:r>
              <a:rPr lang="ru-RU" b="1" i="1" dirty="0" smtClean="0">
                <a:latin typeface="Book Antiqua" pitchFamily="18" charset="0"/>
              </a:rPr>
              <a:t>, в </a:t>
            </a:r>
            <a:r>
              <a:rPr lang="ru-RU" b="1" i="1" dirty="0" err="1" smtClean="0">
                <a:latin typeface="Book Antiqua" pitchFamily="18" charset="0"/>
              </a:rPr>
              <a:t>якому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всі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його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елементи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начебто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складаються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однієї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речовини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мають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здатність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перетікати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одне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в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одне</a:t>
            </a:r>
            <a:r>
              <a:rPr lang="ru-RU" b="1" i="1" dirty="0" smtClean="0">
                <a:latin typeface="Book Antiqua" pitchFamily="18" charset="0"/>
              </a:rPr>
              <a:t>, </a:t>
            </a:r>
            <a:r>
              <a:rPr lang="ru-RU" b="1" i="1" dirty="0" err="1" smtClean="0">
                <a:latin typeface="Book Antiqua" pitchFamily="18" charset="0"/>
              </a:rPr>
              <a:t>постійно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містяться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одне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в</a:t>
            </a:r>
            <a:r>
              <a:rPr lang="ru-RU" b="1" i="1" dirty="0" smtClean="0">
                <a:latin typeface="Book Antiqua" pitchFamily="18" charset="0"/>
              </a:rPr>
              <a:t> одному. Тому </a:t>
            </a:r>
            <a:r>
              <a:rPr lang="ru-RU" b="1" i="1" dirty="0" err="1" smtClean="0">
                <a:latin typeface="Book Antiqua" pitchFamily="18" charset="0"/>
              </a:rPr>
              <a:t>зорові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образи</a:t>
            </a:r>
            <a:r>
              <a:rPr lang="ru-RU" b="1" i="1" dirty="0" smtClean="0">
                <a:latin typeface="Book Antiqua" pitchFamily="18" charset="0"/>
              </a:rPr>
              <a:t> у </a:t>
            </a:r>
            <a:r>
              <a:rPr lang="ru-RU" b="1" i="1" dirty="0" err="1" smtClean="0">
                <a:latin typeface="Book Antiqua" pitchFamily="18" charset="0"/>
              </a:rPr>
              <a:t>вірші</a:t>
            </a:r>
            <a:r>
              <a:rPr lang="ru-RU" b="1" i="1" dirty="0" smtClean="0">
                <a:latin typeface="Book Antiqua" pitchFamily="18" charset="0"/>
              </a:rPr>
              <a:t> “</a:t>
            </a:r>
            <a:r>
              <a:rPr lang="ru-RU" b="1" i="1" dirty="0" err="1" smtClean="0">
                <a:latin typeface="Book Antiqua" pitchFamily="18" charset="0"/>
              </a:rPr>
              <a:t>Гітара</a:t>
            </a:r>
            <a:r>
              <a:rPr lang="ru-RU" b="1" i="1" dirty="0" smtClean="0">
                <a:latin typeface="Book Antiqua" pitchFamily="18" charset="0"/>
              </a:rPr>
              <a:t>” </a:t>
            </a:r>
            <a:r>
              <a:rPr lang="ru-RU" b="1" i="1" dirty="0" err="1" smtClean="0">
                <a:latin typeface="Book Antiqua" pitchFamily="18" charset="0"/>
              </a:rPr>
              <a:t>нерозривні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звуковими</a:t>
            </a:r>
            <a:r>
              <a:rPr lang="ru-RU" b="1" i="1" dirty="0" smtClean="0">
                <a:latin typeface="Book Antiqua" pitchFamily="18" charset="0"/>
              </a:rPr>
              <a:t>.</a:t>
            </a:r>
            <a:endParaRPr lang="ru-RU" b="1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458888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87824" y="404664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Ґ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арсіа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Лорка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народився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1898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Іспанському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селищі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Фуенте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Вакерос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біля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Гранади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родині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заможного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орендаря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мати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Вісента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була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шкільною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вчителькою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другою дружиною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якому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подарувала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чотирьох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дітей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: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Консепсьон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Франциско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та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Ісабель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36912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Дитячі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роки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пройшли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атмосфері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поетичних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образів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стародавніх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іспанських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переказів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пісень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музики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Батько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грав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гітарі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писав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стародавні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андалузькі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пісні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— "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канті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хондо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",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мати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прекрасно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грала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фортепіано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Усе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життя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буде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черпати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натхнення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поезії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рідного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краю, легендах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реальних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випадках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відчуття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дитинства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пізніше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перетворяться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вірші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романси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п'єси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9047" y="2924944"/>
            <a:ext cx="373941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0" y="457200"/>
            <a:ext cx="99120" cy="81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548680"/>
            <a:ext cx="5571728" cy="604867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Ґ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арсіа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Лорка не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намагався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копіювати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традиційні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фольклорні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образи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Для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нього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було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важливим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передати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дух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Іспанії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народне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світовідчуття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власне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бачення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світу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Тому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його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образи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традиційні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спосіб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їх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створення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—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модерністський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Отже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творчість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Гарсія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Лорки стала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новим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етапом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літературі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Іспанії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урізноманітнила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її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образами,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зблизила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світовою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літературою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22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218771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0" y="457200"/>
            <a:ext cx="9912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933056"/>
            <a:ext cx="3595464" cy="2458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 1909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родина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переїхала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Гранаду.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пішов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 школу.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Випадок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звів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Антоніо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Сегура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—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учнем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великого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Верді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знайшов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 хлопчика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великі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здібності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до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музики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робив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успіхи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але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раптова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смерть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вчителя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обірвала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заняття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 1914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поступив 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Гранадський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університет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на факультет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літератури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філософії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факультет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права. У 1919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перебирається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Мадрид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поселяється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студентському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містечку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"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Студентська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резиденція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", де жив до 1929 року,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щорічно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відвідуючи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Гранаду. У 1921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виходить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перша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поетична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збірка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"Книга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віршів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".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черпає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натхнення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народних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піснях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— "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сигірійях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"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 descr="lorca_postcardcopy-960x6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4608512" cy="298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0472" y="457200"/>
            <a:ext cx="171128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4771256" cy="5904656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У столичному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університеті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познайомився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Сальвадором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Далі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та 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Луїсом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Бунюелем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також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Григоріо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Мартінесом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Сьєрра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директором театру 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Еслава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». 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прохання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Сьєрри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Лорка написав свою першу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п'єсу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El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maleficio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de la mariposa («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Чаклунство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метелика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»)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здійснив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її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постановку (1919—1920). До 1928 року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навчався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Мадридському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університеті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наступні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роки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Лорка став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помітною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фігурою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серед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художників-авангардистів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нього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вийшли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нові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поетичні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збірки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включаючи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Romancero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gitano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(«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Циганські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романсеро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», 1928). 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цих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віршах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поет, за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власними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словами, 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хотів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злити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циганську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міфологію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усієї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сьогоднішньої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повсякденністю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 descr="lorca-cover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60648"/>
            <a:ext cx="2796133" cy="361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149080"/>
            <a:ext cx="385265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880" y="457200"/>
            <a:ext cx="45719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284984"/>
            <a:ext cx="8686800" cy="31683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Через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рік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їде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Нью-Йорк,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результаті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чого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незабаром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з’являються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нові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твори – книга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віршів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«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Поет в Нью-Йорку»,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п’єси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Публіка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», 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« Коли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пройде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п’ять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років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». Два роки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провів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чужині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За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запрошенням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президента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Іспано-Кубинського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інституту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побував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Кубі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де написав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збірник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віршів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"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Мотиви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сну",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успіх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якого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був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оглушливим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Стала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дошкуляти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туга за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Батьківщиною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У 1930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повернувся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Іспанію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302433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3600400" cy="226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91600" y="457200"/>
            <a:ext cx="1524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76672"/>
            <a:ext cx="5139680" cy="655272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Іспанії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усе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більш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розпалюється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політична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атмосфера. 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результаті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муніципальних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виборів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перемогли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республіканці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Монархія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упала.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Інтелігенція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тріумфує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: цензура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скасована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тепер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побачать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світ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книги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п'єси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які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роками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знаходилися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під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забороною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! У 1931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році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було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вирішено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створити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театр для народу. Назвали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"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Баррака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".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приймає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найактивнішу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участь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життя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театру —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директор,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режисер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автор "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Баррака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". Театр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їздить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по селах,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провінційним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містечкам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дає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вистави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площах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збирає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юрби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вдячних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глядачів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Лорка,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натхненний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глядацьким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захопленням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захватом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пише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трагедію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"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Криваве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весілля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Настає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самий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розквіт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творчості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Федеріко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пише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п'єсу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за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п'єсою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ставить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їх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сцені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"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Ла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Баррака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",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виступає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лекціями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віршами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музикує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EN_00918536_4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568130" cy="464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91600" y="457200"/>
            <a:ext cx="1524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5059288" cy="6525344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latin typeface="Book Antiqua" pitchFamily="18" charset="0"/>
              </a:rPr>
              <a:t>Життя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суцільне</a:t>
            </a:r>
            <a:r>
              <a:rPr lang="ru-RU" b="1" i="1" dirty="0" smtClean="0">
                <a:latin typeface="Book Antiqua" pitchFamily="18" charset="0"/>
              </a:rPr>
              <a:t> свято, </a:t>
            </a:r>
            <a:r>
              <a:rPr lang="ru-RU" b="1" i="1" dirty="0" err="1" smtClean="0">
                <a:latin typeface="Book Antiqua" pitchFamily="18" charset="0"/>
              </a:rPr>
              <a:t>але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тривога</a:t>
            </a:r>
            <a:r>
              <a:rPr lang="ru-RU" b="1" i="1" dirty="0" smtClean="0">
                <a:latin typeface="Book Antiqua" pitchFamily="18" charset="0"/>
              </a:rPr>
              <a:t>, </a:t>
            </a:r>
            <a:r>
              <a:rPr lang="ru-RU" b="1" i="1" dirty="0" err="1" smtClean="0">
                <a:latin typeface="Book Antiqua" pitchFamily="18" charset="0"/>
              </a:rPr>
              <a:t>що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відчувається</a:t>
            </a:r>
            <a:r>
              <a:rPr lang="ru-RU" b="1" i="1" dirty="0" smtClean="0">
                <a:latin typeface="Book Antiqua" pitchFamily="18" charset="0"/>
              </a:rPr>
              <a:t> в </a:t>
            </a:r>
            <a:r>
              <a:rPr lang="ru-RU" b="1" i="1" dirty="0" err="1" smtClean="0">
                <a:latin typeface="Book Antiqua" pitchFamily="18" charset="0"/>
              </a:rPr>
              <a:t>житті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країни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залишає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сліди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похмурості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в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його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поезії</a:t>
            </a:r>
            <a:r>
              <a:rPr lang="ru-RU" b="1" i="1" dirty="0" smtClean="0">
                <a:latin typeface="Book Antiqua" pitchFamily="18" charset="0"/>
              </a:rPr>
              <a:t>. Убито друга — знаменитого тореро </a:t>
            </a:r>
            <a:r>
              <a:rPr lang="ru-RU" b="1" i="1" dirty="0" err="1" smtClean="0">
                <a:latin typeface="Book Antiqua" pitchFamily="18" charset="0"/>
              </a:rPr>
              <a:t>Ігнасіо</a:t>
            </a:r>
            <a:r>
              <a:rPr lang="ru-RU" b="1" i="1" dirty="0" smtClean="0">
                <a:latin typeface="Book Antiqua" pitchFamily="18" charset="0"/>
              </a:rPr>
              <a:t> Санчес </a:t>
            </a:r>
            <a:r>
              <a:rPr lang="ru-RU" b="1" i="1" dirty="0" err="1" smtClean="0">
                <a:latin typeface="Book Antiqua" pitchFamily="18" charset="0"/>
              </a:rPr>
              <a:t>Мехіас</a:t>
            </a:r>
            <a:r>
              <a:rPr lang="ru-RU" b="1" i="1" dirty="0" smtClean="0">
                <a:latin typeface="Book Antiqua" pitchFamily="18" charset="0"/>
              </a:rPr>
              <a:t>. </a:t>
            </a:r>
            <a:r>
              <a:rPr lang="ru-RU" b="1" i="1" dirty="0" err="1" smtClean="0">
                <a:latin typeface="Book Antiqua" pitchFamily="18" charset="0"/>
              </a:rPr>
              <a:t>Піднімає</a:t>
            </a:r>
            <a:r>
              <a:rPr lang="ru-RU" b="1" i="1" dirty="0" smtClean="0">
                <a:latin typeface="Book Antiqua" pitchFamily="18" charset="0"/>
              </a:rPr>
              <a:t> голову фашизм. За наказом генерала Франко, </a:t>
            </a:r>
            <a:r>
              <a:rPr lang="ru-RU" b="1" i="1" dirty="0" err="1" smtClean="0">
                <a:latin typeface="Book Antiqua" pitchFamily="18" charset="0"/>
              </a:rPr>
              <a:t>його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називають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невидимим</a:t>
            </a:r>
            <a:r>
              <a:rPr lang="ru-RU" b="1" i="1" dirty="0" smtClean="0">
                <a:latin typeface="Book Antiqua" pitchFamily="18" charset="0"/>
              </a:rPr>
              <a:t> диктатором </a:t>
            </a:r>
            <a:r>
              <a:rPr lang="ru-RU" b="1" i="1" dirty="0" err="1" smtClean="0">
                <a:latin typeface="Book Antiqua" pitchFamily="18" charset="0"/>
              </a:rPr>
              <a:t>Іспанії</a:t>
            </a:r>
            <a:r>
              <a:rPr lang="ru-RU" b="1" i="1" dirty="0" smtClean="0">
                <a:latin typeface="Book Antiqua" pitchFamily="18" charset="0"/>
              </a:rPr>
              <a:t>, </a:t>
            </a:r>
            <a:r>
              <a:rPr lang="ru-RU" b="1" i="1" dirty="0" err="1" smtClean="0">
                <a:latin typeface="Book Antiqua" pitchFamily="18" charset="0"/>
              </a:rPr>
              <a:t>бомблять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республіканську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Астурію</a:t>
            </a:r>
            <a:r>
              <a:rPr lang="ru-RU" b="1" i="1" dirty="0" smtClean="0">
                <a:latin typeface="Book Antiqua" pitchFamily="18" charset="0"/>
              </a:rPr>
              <a:t>. У </a:t>
            </a:r>
            <a:r>
              <a:rPr lang="ru-RU" b="1" i="1" dirty="0" err="1" smtClean="0">
                <a:latin typeface="Book Antiqua" pitchFamily="18" charset="0"/>
              </a:rPr>
              <a:t>ці</a:t>
            </a:r>
            <a:r>
              <a:rPr lang="ru-RU" b="1" i="1" dirty="0" smtClean="0">
                <a:latin typeface="Book Antiqua" pitchFamily="18" charset="0"/>
              </a:rPr>
              <a:t> ж </a:t>
            </a:r>
            <a:r>
              <a:rPr lang="ru-RU" b="1" i="1" dirty="0" err="1" smtClean="0">
                <a:latin typeface="Book Antiqua" pitchFamily="18" charset="0"/>
              </a:rPr>
              <a:t>дні</a:t>
            </a:r>
            <a:r>
              <a:rPr lang="ru-RU" b="1" i="1" dirty="0" smtClean="0">
                <a:latin typeface="Book Antiqua" pitchFamily="18" charset="0"/>
              </a:rPr>
              <a:t> Лорка </a:t>
            </a:r>
            <a:r>
              <a:rPr lang="ru-RU" b="1" i="1" dirty="0" err="1" smtClean="0">
                <a:latin typeface="Book Antiqua" pitchFamily="18" charset="0"/>
              </a:rPr>
              <a:t>дає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інтерв'ю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газеті</a:t>
            </a:r>
            <a:r>
              <a:rPr lang="ru-RU" b="1" i="1" dirty="0" smtClean="0">
                <a:latin typeface="Book Antiqua" pitchFamily="18" charset="0"/>
              </a:rPr>
              <a:t> "Ель </a:t>
            </a:r>
            <a:r>
              <a:rPr lang="ru-RU" b="1" i="1" dirty="0" err="1" smtClean="0">
                <a:latin typeface="Book Antiqua" pitchFamily="18" charset="0"/>
              </a:rPr>
              <a:t>Сіль</a:t>
            </a:r>
            <a:r>
              <a:rPr lang="ru-RU" b="1" i="1" dirty="0" smtClean="0">
                <a:latin typeface="Book Antiqua" pitchFamily="18" charset="0"/>
              </a:rPr>
              <a:t>", у </a:t>
            </a:r>
            <a:r>
              <a:rPr lang="ru-RU" b="1" i="1" dirty="0" err="1" smtClean="0">
                <a:latin typeface="Book Antiqua" pitchFamily="18" charset="0"/>
              </a:rPr>
              <a:t>якому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недвозначно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дає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зрозуміти</a:t>
            </a:r>
            <a:r>
              <a:rPr lang="ru-RU" b="1" i="1" dirty="0" smtClean="0">
                <a:latin typeface="Book Antiqua" pitchFamily="18" charset="0"/>
              </a:rPr>
              <a:t> на </a:t>
            </a:r>
            <a:r>
              <a:rPr lang="ru-RU" b="1" i="1" dirty="0" err="1" smtClean="0">
                <a:latin typeface="Book Antiqua" pitchFamily="18" charset="0"/>
              </a:rPr>
              <a:t>чиїй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стороні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його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симпатії</a:t>
            </a:r>
            <a:r>
              <a:rPr lang="ru-RU" b="1" i="1" dirty="0" smtClean="0">
                <a:latin typeface="Book Antiqua" pitchFamily="18" charset="0"/>
              </a:rPr>
              <a:t>.</a:t>
            </a:r>
            <a:endParaRPr lang="ru-RU" b="1" i="1" dirty="0">
              <a:latin typeface="Book Antiqua" pitchFamily="18" charset="0"/>
            </a:endParaRPr>
          </a:p>
        </p:txBody>
      </p:sp>
      <p:pic>
        <p:nvPicPr>
          <p:cNvPr id="4" name="Рисунок 3" descr="portrait-drawing-federico-garcia-lorca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980728"/>
            <a:ext cx="3238500" cy="463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0472" y="457200"/>
            <a:ext cx="171128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429000"/>
            <a:ext cx="8668072" cy="324036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latin typeface="Book Antiqua" pitchFamily="18" charset="0"/>
              </a:rPr>
              <a:t> </a:t>
            </a:r>
            <a:r>
              <a:rPr lang="ru-RU" b="1" i="1" dirty="0" err="1" smtClean="0">
                <a:latin typeface="Book Antiqua" pitchFamily="18" charset="0"/>
              </a:rPr>
              <a:t>Проти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республіки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готується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змова</a:t>
            </a:r>
            <a:r>
              <a:rPr lang="ru-RU" b="1" i="1" dirty="0" smtClean="0">
                <a:latin typeface="Book Antiqua" pitchFamily="18" charset="0"/>
              </a:rPr>
              <a:t>. "</a:t>
            </a:r>
            <a:r>
              <a:rPr lang="ru-RU" b="1" i="1" dirty="0" err="1" smtClean="0">
                <a:latin typeface="Book Antiqua" pitchFamily="18" charset="0"/>
              </a:rPr>
              <a:t>Хто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вдаряє</a:t>
            </a:r>
            <a:r>
              <a:rPr lang="ru-RU" b="1" i="1" dirty="0" smtClean="0">
                <a:latin typeface="Book Antiqua" pitchFamily="18" charset="0"/>
              </a:rPr>
              <a:t> першим, той </a:t>
            </a:r>
            <a:r>
              <a:rPr lang="ru-RU" b="1" i="1" dirty="0" err="1" smtClean="0">
                <a:latin typeface="Book Antiqua" pitchFamily="18" charset="0"/>
              </a:rPr>
              <a:t>ударяє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двічі</a:t>
            </a:r>
            <a:r>
              <a:rPr lang="ru-RU" b="1" i="1" dirty="0" smtClean="0">
                <a:latin typeface="Book Antiqua" pitchFamily="18" charset="0"/>
              </a:rPr>
              <a:t>!" У </a:t>
            </a:r>
            <a:r>
              <a:rPr lang="ru-RU" b="1" i="1" dirty="0" err="1" smtClean="0">
                <a:latin typeface="Book Antiqua" pitchFamily="18" charset="0"/>
              </a:rPr>
              <a:t>цей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тривожний</a:t>
            </a:r>
            <a:r>
              <a:rPr lang="ru-RU" b="1" i="1" dirty="0" smtClean="0">
                <a:latin typeface="Book Antiqua" pitchFamily="18" charset="0"/>
              </a:rPr>
              <a:t> час </a:t>
            </a:r>
            <a:r>
              <a:rPr lang="ru-RU" b="1" i="1" dirty="0" err="1" smtClean="0">
                <a:latin typeface="Book Antiqua" pitchFamily="18" charset="0"/>
              </a:rPr>
              <a:t>Федеріко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збирається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їхати</a:t>
            </a:r>
            <a:r>
              <a:rPr lang="ru-RU" b="1" i="1" dirty="0" smtClean="0">
                <a:latin typeface="Book Antiqua" pitchFamily="18" charset="0"/>
              </a:rPr>
              <a:t> в Гранаду на день святого </a:t>
            </a:r>
            <a:r>
              <a:rPr lang="ru-RU" b="1" i="1" dirty="0" err="1" smtClean="0">
                <a:latin typeface="Book Antiqua" pitchFamily="18" charset="0"/>
              </a:rPr>
              <a:t>Федеріко</a:t>
            </a:r>
            <a:r>
              <a:rPr lang="ru-RU" b="1" i="1" dirty="0" smtClean="0">
                <a:latin typeface="Book Antiqua" pitchFamily="18" charset="0"/>
              </a:rPr>
              <a:t> — свято </a:t>
            </a:r>
            <a:r>
              <a:rPr lang="ru-RU" b="1" i="1" dirty="0" err="1" smtClean="0">
                <a:latin typeface="Book Antiqua" pitchFamily="18" charset="0"/>
              </a:rPr>
              <a:t>їхньої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родини</a:t>
            </a:r>
            <a:r>
              <a:rPr lang="ru-RU" b="1" i="1" dirty="0" smtClean="0">
                <a:latin typeface="Book Antiqua" pitchFamily="18" charset="0"/>
              </a:rPr>
              <a:t>. </a:t>
            </a:r>
            <a:r>
              <a:rPr lang="ru-RU" b="1" i="1" dirty="0" err="1" smtClean="0">
                <a:latin typeface="Book Antiqua" pitchFamily="18" charset="0"/>
              </a:rPr>
              <a:t>Друзі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відговорюють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його</a:t>
            </a:r>
            <a:r>
              <a:rPr lang="ru-RU" b="1" i="1" dirty="0" smtClean="0">
                <a:latin typeface="Book Antiqua" pitchFamily="18" charset="0"/>
              </a:rPr>
              <a:t> — у </a:t>
            </a:r>
            <a:r>
              <a:rPr lang="ru-RU" b="1" i="1" dirty="0" err="1" smtClean="0">
                <a:latin typeface="Book Antiqua" pitchFamily="18" charset="0"/>
              </a:rPr>
              <a:t>Гранаді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дуже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сильні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реакційні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сили</a:t>
            </a:r>
            <a:r>
              <a:rPr lang="ru-RU" b="1" i="1" dirty="0" smtClean="0">
                <a:latin typeface="Book Antiqua" pitchFamily="18" charset="0"/>
              </a:rPr>
              <a:t>. </a:t>
            </a:r>
            <a:r>
              <a:rPr lang="ru-RU" b="1" i="1" dirty="0" err="1" smtClean="0">
                <a:latin typeface="Book Antiqua" pitchFamily="18" charset="0"/>
              </a:rPr>
              <a:t>Більше</a:t>
            </a:r>
            <a:r>
              <a:rPr lang="ru-RU" b="1" i="1" dirty="0" smtClean="0">
                <a:latin typeface="Book Antiqua" pitchFamily="18" charset="0"/>
              </a:rPr>
              <a:t> того, </a:t>
            </a:r>
            <a:r>
              <a:rPr lang="ru-RU" b="1" i="1" dirty="0" err="1" smtClean="0">
                <a:latin typeface="Book Antiqua" pitchFamily="18" charset="0"/>
              </a:rPr>
              <a:t>більш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обережні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пропонують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тимчасово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виїхати</a:t>
            </a:r>
            <a:r>
              <a:rPr lang="ru-RU" b="1" i="1" dirty="0" smtClean="0">
                <a:latin typeface="Book Antiqua" pitchFamily="18" charset="0"/>
              </a:rPr>
              <a:t> в Америку. Але </a:t>
            </a:r>
            <a:r>
              <a:rPr lang="ru-RU" b="1" i="1" dirty="0" err="1" smtClean="0">
                <a:latin typeface="Book Antiqua" pitchFamily="18" charset="0"/>
              </a:rPr>
              <a:t>Федеріко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сміється</a:t>
            </a:r>
            <a:r>
              <a:rPr lang="ru-RU" b="1" i="1" dirty="0" smtClean="0">
                <a:latin typeface="Book Antiqua" pitchFamily="18" charset="0"/>
              </a:rPr>
              <a:t> — </a:t>
            </a:r>
            <a:r>
              <a:rPr lang="ru-RU" b="1" i="1" dirty="0" err="1" smtClean="0">
                <a:latin typeface="Book Antiqua" pitchFamily="18" charset="0"/>
              </a:rPr>
              <a:t>що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може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трапитися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зі</a:t>
            </a:r>
            <a:r>
              <a:rPr lang="ru-RU" b="1" i="1" dirty="0" smtClean="0">
                <a:latin typeface="Book Antiqua" pitchFamily="18" charset="0"/>
              </a:rPr>
              <a:t> мною поганого в </a:t>
            </a:r>
            <a:r>
              <a:rPr lang="ru-RU" b="1" i="1" dirty="0" err="1" smtClean="0">
                <a:latin typeface="Book Antiqua" pitchFamily="18" charset="0"/>
              </a:rPr>
              <a:t>моїй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Гранаді</a:t>
            </a:r>
            <a:r>
              <a:rPr lang="ru-RU" b="1" i="1" dirty="0" smtClean="0">
                <a:latin typeface="Book Antiqua" pitchFamily="18" charset="0"/>
              </a:rPr>
              <a:t>?</a:t>
            </a:r>
          </a:p>
          <a:p>
            <a:r>
              <a:rPr lang="ru-RU" b="1" i="1" dirty="0" smtClean="0">
                <a:latin typeface="Book Antiqua" pitchFamily="18" charset="0"/>
              </a:rPr>
              <a:t>16 </a:t>
            </a:r>
            <a:r>
              <a:rPr lang="ru-RU" b="1" i="1" dirty="0" err="1" smtClean="0">
                <a:latin typeface="Book Antiqua" pitchFamily="18" charset="0"/>
              </a:rPr>
              <a:t>липня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Гарсія</a:t>
            </a:r>
            <a:r>
              <a:rPr lang="ru-RU" b="1" i="1" dirty="0" smtClean="0">
                <a:latin typeface="Book Antiqua" pitchFamily="18" charset="0"/>
              </a:rPr>
              <a:t> Лорка </a:t>
            </a:r>
            <a:r>
              <a:rPr lang="ru-RU" b="1" i="1" dirty="0" err="1" smtClean="0">
                <a:latin typeface="Book Antiqua" pitchFamily="18" charset="0"/>
              </a:rPr>
              <a:t>виїжджає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з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smtClean="0">
                <a:latin typeface="Book Antiqua" pitchFamily="18" charset="0"/>
              </a:rPr>
              <a:t>Мадрида </a:t>
            </a:r>
            <a:r>
              <a:rPr lang="ru-RU" b="1" i="1" dirty="0" smtClean="0">
                <a:latin typeface="Book Antiqua" pitchFamily="18" charset="0"/>
              </a:rPr>
              <a:t>в Гранаду, а 18 </a:t>
            </a:r>
            <a:r>
              <a:rPr lang="ru-RU" b="1" i="1" dirty="0" err="1" smtClean="0">
                <a:latin typeface="Book Antiqua" pitchFamily="18" charset="0"/>
              </a:rPr>
              <a:t>липня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починається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фашистський</a:t>
            </a:r>
            <a:r>
              <a:rPr lang="ru-RU" b="1" i="1" dirty="0" smtClean="0">
                <a:latin typeface="Book Antiqua" pitchFamily="18" charset="0"/>
              </a:rPr>
              <a:t> заколот. </a:t>
            </a:r>
            <a:r>
              <a:rPr lang="ru-RU" b="1" i="1" dirty="0" err="1" smtClean="0">
                <a:latin typeface="Book Antiqua" pitchFamily="18" charset="0"/>
              </a:rPr>
              <a:t>Починаються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страшні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дні</a:t>
            </a:r>
            <a:r>
              <a:rPr lang="ru-RU" b="1" i="1" dirty="0" smtClean="0">
                <a:latin typeface="Book Antiqua" pitchFamily="18" charset="0"/>
              </a:rPr>
              <a:t> для </a:t>
            </a:r>
            <a:r>
              <a:rPr lang="ru-RU" b="1" i="1" dirty="0" err="1" smtClean="0">
                <a:latin typeface="Book Antiqua" pitchFamily="18" charset="0"/>
              </a:rPr>
              <a:t>Гранади</a:t>
            </a:r>
            <a:r>
              <a:rPr lang="ru-RU" b="1" i="1" dirty="0" smtClean="0">
                <a:latin typeface="Book Antiqua" pitchFamily="18" charset="0"/>
              </a:rPr>
              <a:t> — </a:t>
            </a:r>
            <a:r>
              <a:rPr lang="ru-RU" b="1" i="1" dirty="0" err="1" smtClean="0">
                <a:latin typeface="Book Antiqua" pitchFamily="18" charset="0"/>
              </a:rPr>
              <a:t>арешти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і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допити</a:t>
            </a:r>
            <a:r>
              <a:rPr lang="ru-RU" b="1" i="1" dirty="0" smtClean="0">
                <a:latin typeface="Book Antiqua" pitchFamily="18" charset="0"/>
              </a:rPr>
              <a:t>, </a:t>
            </a:r>
            <a:r>
              <a:rPr lang="ru-RU" b="1" i="1" dirty="0" err="1" smtClean="0">
                <a:latin typeface="Book Antiqua" pitchFamily="18" charset="0"/>
              </a:rPr>
              <a:t>сухий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тріск</a:t>
            </a:r>
            <a:r>
              <a:rPr lang="ru-RU" b="1" i="1" dirty="0" smtClean="0">
                <a:latin typeface="Book Antiqua" pitchFamily="18" charset="0"/>
              </a:rPr>
              <a:t>, </a:t>
            </a:r>
            <a:r>
              <a:rPr lang="ru-RU" b="1" i="1" dirty="0" err="1" smtClean="0">
                <a:latin typeface="Book Antiqua" pitchFamily="18" charset="0"/>
              </a:rPr>
              <a:t>що</a:t>
            </a:r>
            <a:r>
              <a:rPr lang="ru-RU" b="1" i="1" dirty="0" smtClean="0">
                <a:latin typeface="Book Antiqua" pitchFamily="18" charset="0"/>
              </a:rPr>
              <a:t> доноситься </a:t>
            </a:r>
            <a:r>
              <a:rPr lang="ru-RU" b="1" i="1" dirty="0" err="1" smtClean="0">
                <a:latin typeface="Book Antiqua" pitchFamily="18" charset="0"/>
              </a:rPr>
              <a:t>зі</a:t>
            </a:r>
            <a:r>
              <a:rPr lang="ru-RU" b="1" i="1" dirty="0" smtClean="0">
                <a:latin typeface="Book Antiqua" pitchFamily="18" charset="0"/>
              </a:rPr>
              <a:t> старого </a:t>
            </a:r>
            <a:r>
              <a:rPr lang="ru-RU" b="1" i="1" dirty="0" err="1" smtClean="0">
                <a:latin typeface="Book Antiqua" pitchFamily="18" charset="0"/>
              </a:rPr>
              <a:t>цвинтаря</a:t>
            </a:r>
            <a:r>
              <a:rPr lang="ru-RU" b="1" i="1" dirty="0" smtClean="0">
                <a:latin typeface="Book Antiqua" pitchFamily="18" charset="0"/>
              </a:rPr>
              <a:t>, де </a:t>
            </a:r>
            <a:r>
              <a:rPr lang="ru-RU" b="1" i="1" dirty="0" err="1" smtClean="0">
                <a:latin typeface="Book Antiqua" pitchFamily="18" charset="0"/>
              </a:rPr>
              <a:t>йдуть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err="1" smtClean="0">
                <a:latin typeface="Book Antiqua" pitchFamily="18" charset="0"/>
              </a:rPr>
              <a:t>розстріли</a:t>
            </a:r>
            <a:r>
              <a:rPr lang="ru-RU" b="1" i="1" dirty="0" smtClean="0">
                <a:latin typeface="Book Antiqua" pitchFamily="18" charset="0"/>
              </a:rPr>
              <a:t>...</a:t>
            </a:r>
          </a:p>
          <a:p>
            <a:endParaRPr lang="ru-RU" b="1" i="1" dirty="0">
              <a:latin typeface="Book Antiqua" pitchFamily="18" charset="0"/>
            </a:endParaRPr>
          </a:p>
        </p:txBody>
      </p:sp>
      <p:pic>
        <p:nvPicPr>
          <p:cNvPr id="4" name="Рисунок 3" descr="553a35004ec7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367240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60648"/>
            <a:ext cx="4716016" cy="2652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880" y="457200"/>
            <a:ext cx="45719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9"/>
            <a:ext cx="8991600" cy="34563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 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18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серпня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1936 року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франкісти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заарештували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Лорку,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наступного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дня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поета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вбили як 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республіканця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 та 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комуніста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Багато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сучасних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досліджень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спростовують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цю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думку,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вважаючи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причиною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розстрілу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ворожнечу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між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сім'єю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та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іншими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впливовими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родинами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регіону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Лорка не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робив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заяв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користь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сторін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конфлікту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був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особистим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другом Хосе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Антоніо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Прімо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де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Рівери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Після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цього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аж до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смерті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генерала Франко книги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Гарсії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Лорки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були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заборонені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Іспанії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189014766_0_320_1438_1129_600x0_80_0_0_5d34cc43be4d8f12e55cb53a643385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789040"/>
            <a:ext cx="4499992" cy="2527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73016"/>
            <a:ext cx="232977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990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Федеріко Ґарсіа Лорка. «Про царівну Місяцівну», «Гітара». Віхи творчого шляху й художні здобутки Ф. Ґарсіа Лорки. Жанрове розмаїття його лірики. Яскраві образи й символи у віршах поета. Своєрідність художнього світу ФЕдеРіко Ґарсіа Лорки.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Федеріко Ґарсіа Лорка. «Про царівну Місяцівну», «Гітара». Віхи творчого шляху й художні здобутки Ф. Ґарсіа Лорки. Жанрове розмаїття його лірики. Яскраві образи й символи у віршах поета. Своєрідність художнього світу ФЕдеРіко Ґарсіа Лорки.</dc:title>
  <dc:creator>ASUS</dc:creator>
  <cp:lastModifiedBy>ASUS</cp:lastModifiedBy>
  <cp:revision>10</cp:revision>
  <dcterms:created xsi:type="dcterms:W3CDTF">2022-11-17T21:19:42Z</dcterms:created>
  <dcterms:modified xsi:type="dcterms:W3CDTF">2022-11-30T23:30:12Z</dcterms:modified>
</cp:coreProperties>
</file>