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59" r:id="rId9"/>
    <p:sldId id="266" r:id="rId10"/>
    <p:sldId id="268" r:id="rId11"/>
    <p:sldId id="267" r:id="rId12"/>
    <p:sldId id="264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06132_1616776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9"/>
            <a:ext cx="507605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95592" cy="2376264"/>
          </a:xfrm>
        </p:spPr>
        <p:txBody>
          <a:bodyPr>
            <a:noAutofit/>
          </a:bodyPr>
          <a:lstStyle/>
          <a:p>
            <a:pPr algn="ctr"/>
            <a:r>
              <a:rPr lang="uk-UA" sz="2000" b="1" i="1" dirty="0" err="1" smtClean="0">
                <a:latin typeface="Georgia" pitchFamily="18" charset="0"/>
              </a:rPr>
              <a:t>Райнер</a:t>
            </a:r>
            <a:r>
              <a:rPr lang="uk-UA" sz="2000" b="1" i="1" dirty="0" smtClean="0">
                <a:latin typeface="Georgia" pitchFamily="18" charset="0"/>
              </a:rPr>
              <a:t> Марія Рільке. Своєрідність поглядів і поетики Р. М. Рільке. Діалог ліричного героя з Богом («Згаси мій зір…»). Переосмислення античних міфів у віршах митця («Орфей, </a:t>
            </a:r>
            <a:r>
              <a:rPr lang="uk-UA" sz="2000" b="1" i="1" dirty="0" err="1" smtClean="0">
                <a:latin typeface="Georgia" pitchFamily="18" charset="0"/>
              </a:rPr>
              <a:t>Еврідіка</a:t>
            </a:r>
            <a:r>
              <a:rPr lang="uk-UA" sz="2000" b="1" i="1" dirty="0" smtClean="0">
                <a:latin typeface="Georgia" pitchFamily="18" charset="0"/>
              </a:rPr>
              <a:t>, Гермес», збірка «Сонети до Орфея»). Філософський характер і художня довершеність лірики поета.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501472" cy="270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2734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04664"/>
            <a:ext cx="2702272" cy="295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620689"/>
            <a:ext cx="47525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Орфей, </a:t>
            </a:r>
            <a:r>
              <a:rPr lang="ru-RU" sz="2000" dirty="0" err="1" smtClean="0">
                <a:latin typeface="Georgia" pitchFamily="18" charset="0"/>
              </a:rPr>
              <a:t>син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музи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Калліопи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бога Аполлона, </a:t>
            </a:r>
            <a:r>
              <a:rPr lang="ru-RU" sz="2000" dirty="0" err="1" smtClean="0">
                <a:latin typeface="Georgia" pitchFamily="18" charset="0"/>
              </a:rPr>
              <a:t>легендарний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співець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музикант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був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наділений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магічною</a:t>
            </a:r>
            <a:r>
              <a:rPr lang="ru-RU" sz="2000" dirty="0" smtClean="0">
                <a:latin typeface="Georgia" pitchFamily="18" charset="0"/>
              </a:rPr>
              <a:t> силою, </a:t>
            </a:r>
            <a:r>
              <a:rPr lang="ru-RU" sz="2000" dirty="0" err="1" smtClean="0">
                <a:latin typeface="Georgia" pitchFamily="18" charset="0"/>
              </a:rPr>
              <a:t>якій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підкорялися</a:t>
            </a:r>
            <a:r>
              <a:rPr lang="ru-RU" sz="2000" dirty="0" smtClean="0">
                <a:latin typeface="Georgia" pitchFamily="18" charset="0"/>
              </a:rPr>
              <a:t> не </a:t>
            </a:r>
            <a:r>
              <a:rPr lang="ru-RU" sz="2000" dirty="0" err="1" smtClean="0">
                <a:latin typeface="Georgia" pitchFamily="18" charset="0"/>
              </a:rPr>
              <a:t>тільки</a:t>
            </a:r>
            <a:r>
              <a:rPr lang="ru-RU" sz="2000" dirty="0" smtClean="0">
                <a:latin typeface="Georgia" pitchFamily="18" charset="0"/>
              </a:rPr>
              <a:t> люди, а </a:t>
            </a:r>
            <a:r>
              <a:rPr lang="ru-RU" sz="2000" dirty="0" err="1" smtClean="0">
                <a:latin typeface="Georgia" pitchFamily="18" charset="0"/>
              </a:rPr>
              <a:t>й</a:t>
            </a:r>
            <a:r>
              <a:rPr lang="ru-RU" sz="2000" dirty="0" smtClean="0">
                <a:latin typeface="Georgia" pitchFamily="18" charset="0"/>
              </a:rPr>
              <a:t> боги та природа. Коли </a:t>
            </a:r>
            <a:r>
              <a:rPr lang="ru-RU" sz="2000" dirty="0" err="1" smtClean="0">
                <a:latin typeface="Georgia" pitchFamily="18" charset="0"/>
              </a:rPr>
              <a:t>Еврідіка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ніжно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кохана</a:t>
            </a:r>
            <a:r>
              <a:rPr lang="ru-RU" sz="2000" dirty="0" smtClean="0">
                <a:latin typeface="Georgia" pitchFamily="18" charset="0"/>
              </a:rPr>
              <a:t> дружина Орфея, померла </a:t>
            </a:r>
            <a:r>
              <a:rPr lang="ru-RU" sz="2000" dirty="0" err="1" smtClean="0">
                <a:latin typeface="Georgia" pitchFamily="18" charset="0"/>
              </a:rPr>
              <a:t>від</a:t>
            </a:r>
            <a:r>
              <a:rPr lang="ru-RU" sz="2000" dirty="0" smtClean="0">
                <a:latin typeface="Georgia" pitchFamily="18" charset="0"/>
              </a:rPr>
              <a:t> укусу </a:t>
            </a:r>
            <a:r>
              <a:rPr lang="ru-RU" sz="2000" dirty="0" err="1" smtClean="0">
                <a:latin typeface="Georgia" pitchFamily="18" charset="0"/>
              </a:rPr>
              <a:t>змії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він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вирушив</a:t>
            </a:r>
            <a:r>
              <a:rPr lang="ru-RU" sz="2000" dirty="0" smtClean="0">
                <a:latin typeface="Georgia" pitchFamily="18" charset="0"/>
              </a:rPr>
              <a:t> за нею в </a:t>
            </a:r>
            <a:r>
              <a:rPr lang="ru-RU" sz="2000" dirty="0" err="1" smtClean="0">
                <a:latin typeface="Georgia" pitchFamily="18" charset="0"/>
              </a:rPr>
              <a:t>Аїд</a:t>
            </a:r>
            <a:r>
              <a:rPr lang="ru-RU" sz="2000" dirty="0" smtClean="0">
                <a:latin typeface="Georgia" pitchFamily="18" charset="0"/>
              </a:rPr>
              <a:t>, царство </a:t>
            </a:r>
            <a:r>
              <a:rPr lang="ru-RU" sz="2000" dirty="0" err="1" smtClean="0">
                <a:latin typeface="Georgia" pitchFamily="18" charset="0"/>
              </a:rPr>
              <a:t>мертвих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Володар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підземного</a:t>
            </a:r>
            <a:r>
              <a:rPr lang="ru-RU" sz="2000" dirty="0" smtClean="0">
                <a:latin typeface="Georgia" pitchFamily="18" charset="0"/>
              </a:rPr>
              <a:t> царства, </a:t>
            </a:r>
            <a:r>
              <a:rPr lang="ru-RU" sz="2000" dirty="0" err="1" smtClean="0">
                <a:latin typeface="Georgia" pitchFamily="18" charset="0"/>
              </a:rPr>
              <a:t>скорений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грою</a:t>
            </a:r>
            <a:r>
              <a:rPr lang="ru-RU" sz="2000" dirty="0" smtClean="0">
                <a:latin typeface="Georgia" pitchFamily="18" charset="0"/>
              </a:rPr>
              <a:t> Орфея, </a:t>
            </a:r>
            <a:r>
              <a:rPr lang="ru-RU" sz="2000" dirty="0" err="1" smtClean="0">
                <a:latin typeface="Georgia" pitchFamily="18" charset="0"/>
              </a:rPr>
              <a:t>пообіцяв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йому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повернути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Еврідіку</a:t>
            </a:r>
            <a:r>
              <a:rPr lang="ru-RU" sz="2000" dirty="0" smtClean="0">
                <a:latin typeface="Georgia" pitchFamily="18" charset="0"/>
              </a:rPr>
              <a:t> на землю, </a:t>
            </a:r>
            <a:r>
              <a:rPr lang="ru-RU" sz="2000" dirty="0" err="1" smtClean="0">
                <a:latin typeface="Georgia" pitchFamily="18" charset="0"/>
              </a:rPr>
              <a:t>якщо</a:t>
            </a:r>
            <a:r>
              <a:rPr lang="ru-RU" sz="2000" dirty="0" smtClean="0">
                <a:latin typeface="Georgia" pitchFamily="18" charset="0"/>
              </a:rPr>
              <a:t> Орфей на </a:t>
            </a:r>
            <a:r>
              <a:rPr lang="ru-RU" sz="2000" dirty="0" err="1" smtClean="0">
                <a:latin typeface="Georgia" pitchFamily="18" charset="0"/>
              </a:rPr>
              <a:t>зворотному</a:t>
            </a:r>
            <a:r>
              <a:rPr lang="ru-RU" sz="2000" dirty="0" smtClean="0">
                <a:latin typeface="Georgia" pitchFamily="18" charset="0"/>
              </a:rPr>
              <a:t> шляху не </a:t>
            </a:r>
            <a:r>
              <a:rPr lang="ru-RU" sz="2000" dirty="0" err="1" smtClean="0">
                <a:latin typeface="Georgia" pitchFamily="18" charset="0"/>
              </a:rPr>
              <a:t>оглянеться</a:t>
            </a:r>
            <a:r>
              <a:rPr lang="ru-RU" sz="2000" dirty="0" smtClean="0">
                <a:latin typeface="Georgia" pitchFamily="18" charset="0"/>
              </a:rPr>
              <a:t> на дружину, доки не </a:t>
            </a:r>
            <a:r>
              <a:rPr lang="ru-RU" sz="2000" dirty="0" err="1" smtClean="0">
                <a:latin typeface="Georgia" pitchFamily="18" charset="0"/>
              </a:rPr>
              <a:t>увійде</a:t>
            </a:r>
            <a:r>
              <a:rPr lang="ru-RU" sz="2000" dirty="0" smtClean="0">
                <a:latin typeface="Georgia" pitchFamily="18" charset="0"/>
              </a:rPr>
              <a:t> у </a:t>
            </a:r>
            <a:r>
              <a:rPr lang="ru-RU" sz="2000" dirty="0" err="1" smtClean="0">
                <a:latin typeface="Georgia" pitchFamily="18" charset="0"/>
              </a:rPr>
              <a:t>свій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дім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Бог-посланець</a:t>
            </a:r>
            <a:r>
              <a:rPr lang="ru-RU" sz="2000" dirty="0" smtClean="0">
                <a:latin typeface="Georgia" pitchFamily="18" charset="0"/>
              </a:rPr>
              <a:t> Гермес </a:t>
            </a:r>
            <a:r>
              <a:rPr lang="ru-RU" sz="2000" dirty="0" err="1" smtClean="0">
                <a:latin typeface="Georgia" pitchFamily="18" charset="0"/>
              </a:rPr>
              <a:t>супроводжує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Еврідіку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її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поверненні</a:t>
            </a:r>
            <a:r>
              <a:rPr lang="ru-RU" sz="2000" dirty="0" smtClean="0">
                <a:latin typeface="Georgia" pitchFamily="18" charset="0"/>
              </a:rPr>
              <a:t> на землю, </a:t>
            </a:r>
            <a:r>
              <a:rPr lang="ru-RU" sz="2000" dirty="0" err="1" smtClean="0">
                <a:latin typeface="Georgia" pitchFamily="18" charset="0"/>
              </a:rPr>
              <a:t>але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щасливий</a:t>
            </a:r>
            <a:r>
              <a:rPr lang="ru-RU" sz="2000" dirty="0" smtClean="0">
                <a:latin typeface="Georgia" pitchFamily="18" charset="0"/>
              </a:rPr>
              <a:t> Орфей, не </a:t>
            </a:r>
            <a:r>
              <a:rPr lang="ru-RU" sz="2000" dirty="0" err="1" smtClean="0">
                <a:latin typeface="Georgia" pitchFamily="18" charset="0"/>
              </a:rPr>
              <a:t>втримавшись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порушує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заборону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Еврідіка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знову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зникає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царстві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мертвих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3381.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692696"/>
            <a:ext cx="4301963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1700808"/>
            <a:ext cx="3744416" cy="489654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Мотив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трагічного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розладу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взаєминах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чоловіка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жінки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який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завжди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був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одним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провідних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творчості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Рільке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("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Самотність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", "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Осінній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день", "Тиша"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тощо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),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знаходить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поезії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"Орфей,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Еврідіка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Гермес"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подальшого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розвитку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. Кордон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між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чоловіком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жінкою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виявляється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кордоном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між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життям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смертю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який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подолати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Орфей.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86939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72000" y="548680"/>
            <a:ext cx="4283968" cy="60932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Georgia" pitchFamily="18" charset="0"/>
              </a:rPr>
              <a:t>Найповнішого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вираження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мотиви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властиві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пізній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творчості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набули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поетичному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циклі</a:t>
            </a:r>
            <a:r>
              <a:rPr lang="ru-RU" dirty="0" smtClean="0">
                <a:latin typeface="Georgia" pitchFamily="18" charset="0"/>
              </a:rPr>
              <a:t> "</a:t>
            </a:r>
            <a:r>
              <a:rPr lang="ru-RU" dirty="0" err="1" smtClean="0">
                <a:latin typeface="Georgia" pitchFamily="18" charset="0"/>
              </a:rPr>
              <a:t>Сонети</a:t>
            </a:r>
            <a:r>
              <a:rPr lang="ru-RU" dirty="0" smtClean="0">
                <a:latin typeface="Georgia" pitchFamily="18" charset="0"/>
              </a:rPr>
              <a:t> до Орфея" (1922). Основною темою "</a:t>
            </a:r>
            <a:r>
              <a:rPr lang="ru-RU" dirty="0" err="1" smtClean="0">
                <a:latin typeface="Georgia" pitchFamily="18" charset="0"/>
              </a:rPr>
              <a:t>Сонетів</a:t>
            </a:r>
            <a:r>
              <a:rPr lang="ru-RU" dirty="0" smtClean="0">
                <a:latin typeface="Georgia" pitchFamily="18" charset="0"/>
              </a:rPr>
              <a:t>" </a:t>
            </a:r>
            <a:r>
              <a:rPr lang="ru-RU" dirty="0" err="1" smtClean="0">
                <a:latin typeface="Georgia" pitchFamily="18" charset="0"/>
              </a:rPr>
              <a:t>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мистецтво</a:t>
            </a:r>
            <a:r>
              <a:rPr lang="ru-RU" dirty="0" smtClean="0">
                <a:latin typeface="Georgia" pitchFamily="18" charset="0"/>
              </a:rPr>
              <a:t> — поет доходить </a:t>
            </a:r>
            <a:r>
              <a:rPr lang="ru-RU" dirty="0" err="1" smtClean="0">
                <a:latin typeface="Georgia" pitchFamily="18" charset="0"/>
              </a:rPr>
              <a:t>висновку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збереження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гармонії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можливим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тільки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завдяки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жертовній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силі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мистецтва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творчій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енергії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людини</a:t>
            </a:r>
            <a:r>
              <a:rPr lang="ru-RU" dirty="0" smtClean="0">
                <a:latin typeface="Georgia" pitchFamily="18" charset="0"/>
              </a:rPr>
              <a:t>. У </a:t>
            </a:r>
            <a:r>
              <a:rPr lang="ru-RU" dirty="0" err="1" smtClean="0">
                <a:latin typeface="Georgia" pitchFamily="18" charset="0"/>
              </a:rPr>
              <a:t>поезію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знову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повертається</a:t>
            </a:r>
            <a:r>
              <a:rPr lang="ru-RU" dirty="0" smtClean="0">
                <a:latin typeface="Georgia" pitchFamily="18" charset="0"/>
              </a:rPr>
              <a:t> Бог — вершина </a:t>
            </a:r>
            <a:r>
              <a:rPr lang="ru-RU" dirty="0" err="1" smtClean="0">
                <a:latin typeface="Georgia" pitchFamily="18" charset="0"/>
              </a:rPr>
              <a:t>Всесвіту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тепер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"</a:t>
            </a:r>
            <a:r>
              <a:rPr lang="ru-RU" dirty="0" err="1" smtClean="0">
                <a:latin typeface="Georgia" pitchFamily="18" charset="0"/>
              </a:rPr>
              <a:t>дзвінкий</a:t>
            </a:r>
            <a:r>
              <a:rPr lang="ru-RU" dirty="0" smtClean="0">
                <a:latin typeface="Georgia" pitchFamily="18" charset="0"/>
              </a:rPr>
              <a:t>" бог Орфей, </a:t>
            </a:r>
            <a:r>
              <a:rPr lang="ru-RU" dirty="0" err="1" smtClean="0">
                <a:latin typeface="Georgia" pitchFamily="18" charset="0"/>
              </a:rPr>
              <a:t>поет-співець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зливається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образом </a:t>
            </a:r>
            <a:r>
              <a:rPr lang="ru-RU" dirty="0" err="1" smtClean="0">
                <a:latin typeface="Georgia" pitchFamily="18" charset="0"/>
              </a:rPr>
              <a:t>поета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. У "Сонетах до Орфея" поет </a:t>
            </a:r>
            <a:r>
              <a:rPr lang="ru-RU" dirty="0" err="1" smtClean="0">
                <a:latin typeface="Georgia" pitchFamily="18" charset="0"/>
              </a:rPr>
              <a:t>піднявся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безодні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сумнівів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відчаю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утвердив </a:t>
            </a:r>
            <a:r>
              <a:rPr lang="ru-RU" dirty="0" err="1" smtClean="0">
                <a:latin typeface="Georgia" pitchFamily="18" charset="0"/>
              </a:rPr>
              <a:t>початкову</a:t>
            </a:r>
            <a:r>
              <a:rPr lang="ru-RU" dirty="0" smtClean="0">
                <a:latin typeface="Georgia" pitchFamily="18" charset="0"/>
              </a:rPr>
              <a:t> основу </a:t>
            </a:r>
            <a:r>
              <a:rPr lang="ru-RU" dirty="0" err="1" smtClean="0">
                <a:latin typeface="Georgia" pitchFamily="18" charset="0"/>
              </a:rPr>
              <a:t>свого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поетичного</a:t>
            </a:r>
            <a:r>
              <a:rPr lang="ru-RU" dirty="0" smtClean="0">
                <a:latin typeface="Georgia" pitchFamily="18" charset="0"/>
              </a:rPr>
              <a:t> таланту — думку про красу </a:t>
            </a:r>
            <a:r>
              <a:rPr lang="ru-RU" dirty="0" err="1" smtClean="0">
                <a:latin typeface="Georgia" pitchFamily="18" charset="0"/>
              </a:rPr>
              <a:t>буття</a:t>
            </a:r>
            <a:r>
              <a:rPr lang="ru-RU" dirty="0" smtClean="0">
                <a:latin typeface="Georgia" pitchFamily="18" charset="0"/>
              </a:rPr>
              <a:t>: "Бути на </a:t>
            </a:r>
            <a:r>
              <a:rPr lang="ru-RU" dirty="0" err="1" smtClean="0">
                <a:latin typeface="Georgia" pitchFamily="18" charset="0"/>
              </a:rPr>
              <a:t>землі</a:t>
            </a:r>
            <a:r>
              <a:rPr lang="ru-RU" dirty="0" smtClean="0">
                <a:latin typeface="Georgia" pitchFamily="18" charset="0"/>
              </a:rPr>
              <a:t> — прекрасно".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Georgia" pitchFamily="18" charset="0"/>
              </a:rPr>
              <a:t>Згаси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мій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зір</a:t>
            </a:r>
            <a:r>
              <a:rPr lang="ru-RU" b="1" dirty="0" smtClean="0">
                <a:latin typeface="Georgia" pitchFamily="18" charset="0"/>
              </a:rPr>
              <a:t>...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645024"/>
            <a:ext cx="8322128" cy="32129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Вірш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 “</a:t>
            </a:r>
            <a:r>
              <a:rPr lang="ru-RU" dirty="0" err="1" smtClean="0">
                <a:latin typeface="Georgia" pitchFamily="18" charset="0"/>
              </a:rPr>
              <a:t>Згаси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зір</a:t>
            </a:r>
            <a:r>
              <a:rPr lang="ru-RU" dirty="0" smtClean="0">
                <a:latin typeface="Georgia" pitchFamily="18" charset="0"/>
              </a:rPr>
              <a:t>” входить до циклу “Книга </a:t>
            </a:r>
            <a:r>
              <a:rPr lang="ru-RU" dirty="0" err="1" smtClean="0">
                <a:latin typeface="Georgia" pitchFamily="18" charset="0"/>
              </a:rPr>
              <a:t>прощі</a:t>
            </a:r>
            <a:r>
              <a:rPr lang="ru-RU" dirty="0" smtClean="0">
                <a:latin typeface="Georgia" pitchFamily="18" charset="0"/>
              </a:rPr>
              <a:t>” у </a:t>
            </a:r>
            <a:r>
              <a:rPr lang="ru-RU" dirty="0" err="1" smtClean="0">
                <a:latin typeface="Georgia" pitchFamily="18" charset="0"/>
              </a:rPr>
              <a:t>збірці</a:t>
            </a:r>
            <a:r>
              <a:rPr lang="ru-RU" dirty="0" smtClean="0">
                <a:latin typeface="Georgia" pitchFamily="18" charset="0"/>
              </a:rPr>
              <a:t> “</a:t>
            </a:r>
            <a:r>
              <a:rPr lang="ru-RU" dirty="0" smtClean="0">
                <a:latin typeface="Georgia" pitchFamily="18" charset="0"/>
              </a:rPr>
              <a:t>Книга </a:t>
            </a:r>
            <a:r>
              <a:rPr lang="ru-RU" dirty="0" smtClean="0">
                <a:latin typeface="Georgia" pitchFamily="18" charset="0"/>
              </a:rPr>
              <a:t>годин”, над </a:t>
            </a:r>
            <a:r>
              <a:rPr lang="ru-RU" dirty="0" err="1" smtClean="0">
                <a:latin typeface="Georgia" pitchFamily="18" charset="0"/>
              </a:rPr>
              <a:t>якою</a:t>
            </a:r>
            <a:r>
              <a:rPr lang="ru-RU" dirty="0" smtClean="0">
                <a:latin typeface="Georgia" pitchFamily="18" charset="0"/>
              </a:rPr>
              <a:t> поет </a:t>
            </a:r>
            <a:r>
              <a:rPr lang="ru-RU" dirty="0" err="1" smtClean="0">
                <a:latin typeface="Georgia" pitchFamily="18" charset="0"/>
              </a:rPr>
              <a:t>працював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1899 по 1903 </a:t>
            </a:r>
            <a:r>
              <a:rPr lang="ru-RU" dirty="0" err="1" smtClean="0">
                <a:latin typeface="Georgia" pitchFamily="18" charset="0"/>
              </a:rPr>
              <a:t>рр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Збірку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було</a:t>
            </a:r>
            <a:r>
              <a:rPr lang="ru-RU" dirty="0" smtClean="0">
                <a:latin typeface="Georgia" pitchFamily="18" charset="0"/>
              </a:rPr>
              <a:t> створено у 1901 р. В </a:t>
            </a:r>
            <a:r>
              <a:rPr lang="ru-RU" dirty="0" err="1" smtClean="0">
                <a:latin typeface="Georgia" pitchFamily="18" charset="0"/>
              </a:rPr>
              <a:t>основі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враження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мандрів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Україною</a:t>
            </a:r>
            <a:r>
              <a:rPr lang="ru-RU" dirty="0" smtClean="0">
                <a:latin typeface="Georgia" pitchFamily="18" charset="0"/>
              </a:rPr>
              <a:t> 1900 р., </a:t>
            </a:r>
            <a:r>
              <a:rPr lang="ru-RU" dirty="0" err="1" smtClean="0">
                <a:latin typeface="Georgia" pitchFamily="18" charset="0"/>
              </a:rPr>
              <a:t>зокрема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перебування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Києві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Основний</a:t>
            </a:r>
            <a:r>
              <a:rPr lang="ru-RU" dirty="0" smtClean="0">
                <a:latin typeface="Georgia" pitchFamily="18" charset="0"/>
              </a:rPr>
              <a:t> мотив </a:t>
            </a:r>
            <a:r>
              <a:rPr lang="ru-RU" dirty="0" err="1" smtClean="0">
                <a:latin typeface="Georgia" pitchFamily="18" charset="0"/>
              </a:rPr>
              <a:t>вірша</a:t>
            </a:r>
            <a:r>
              <a:rPr lang="ru-RU" dirty="0" smtClean="0">
                <a:latin typeface="Georgia" pitchFamily="18" charset="0"/>
              </a:rPr>
              <a:t> “</a:t>
            </a:r>
            <a:r>
              <a:rPr lang="ru-RU" dirty="0" err="1" smtClean="0">
                <a:latin typeface="Georgia" pitchFamily="18" charset="0"/>
              </a:rPr>
              <a:t>Згаси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зір</a:t>
            </a:r>
            <a:r>
              <a:rPr lang="ru-RU" dirty="0" smtClean="0">
                <a:latin typeface="Georgia" pitchFamily="18" charset="0"/>
              </a:rPr>
              <a:t>” став мотив </a:t>
            </a:r>
            <a:r>
              <a:rPr lang="ru-RU" dirty="0" err="1" smtClean="0">
                <a:latin typeface="Georgia" pitchFamily="18" charset="0"/>
              </a:rPr>
              <a:t>органічного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злиття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поета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“живим космосом”, </a:t>
            </a:r>
            <a:r>
              <a:rPr lang="ru-RU" dirty="0" err="1" smtClean="0">
                <a:latin typeface="Georgia" pitchFamily="18" charset="0"/>
              </a:rPr>
              <a:t>стихіями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природи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творять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життя</a:t>
            </a:r>
            <a:r>
              <a:rPr lang="ru-RU" dirty="0" smtClean="0">
                <a:latin typeface="Georgia" pitchFamily="18" charset="0"/>
              </a:rPr>
              <a:t>.</a:t>
            </a:r>
            <a:endParaRPr lang="en-US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4752528" cy="221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576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chi-41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4174817" cy="295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645024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 err="1" smtClean="0">
                <a:latin typeface="Georgia" pitchFamily="18" charset="0"/>
              </a:rPr>
              <a:t>основі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вірша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лежить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такий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художній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прийом</a:t>
            </a:r>
            <a:r>
              <a:rPr lang="ru-RU" dirty="0" smtClean="0">
                <a:latin typeface="Georgia" pitchFamily="18" charset="0"/>
              </a:rPr>
              <a:t> як антитеза. Антитеза </a:t>
            </a:r>
            <a:r>
              <a:rPr lang="ru-RU" dirty="0" err="1" smtClean="0">
                <a:latin typeface="Georgia" pitchFamily="18" charset="0"/>
              </a:rPr>
              <a:t>наголошує</a:t>
            </a:r>
            <a:r>
              <a:rPr lang="ru-RU" dirty="0" smtClean="0">
                <a:latin typeface="Georgia" pitchFamily="18" charset="0"/>
              </a:rPr>
              <a:t> силу </a:t>
            </a:r>
            <a:r>
              <a:rPr lang="ru-RU" dirty="0" err="1" smtClean="0">
                <a:latin typeface="Georgia" pitchFamily="18" charset="0"/>
              </a:rPr>
              <a:t>віри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ліричного</a:t>
            </a:r>
            <a:r>
              <a:rPr lang="ru-RU" dirty="0" smtClean="0">
                <a:latin typeface="Georgia" pitchFamily="18" charset="0"/>
              </a:rPr>
              <a:t> героя в Бога: </a:t>
            </a:r>
            <a:r>
              <a:rPr lang="ru-RU" dirty="0" err="1" smtClean="0">
                <a:latin typeface="Georgia" pitchFamily="18" charset="0"/>
              </a:rPr>
              <a:t>які</a:t>
            </a:r>
            <a:r>
              <a:rPr lang="ru-RU" dirty="0" smtClean="0">
                <a:latin typeface="Georgia" pitchFamily="18" charset="0"/>
              </a:rPr>
              <a:t> б </a:t>
            </a:r>
            <a:r>
              <a:rPr lang="ru-RU" dirty="0" err="1" smtClean="0">
                <a:latin typeface="Georgia" pitchFamily="18" charset="0"/>
              </a:rPr>
              <a:t>перепони</a:t>
            </a:r>
            <a:r>
              <a:rPr lang="ru-RU" dirty="0" smtClean="0">
                <a:latin typeface="Georgia" pitchFamily="18" charset="0"/>
              </a:rPr>
              <a:t> не стояли на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 шляху до Господа,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все </a:t>
            </a:r>
            <a:r>
              <a:rPr lang="ru-RU" dirty="0" err="1" smtClean="0">
                <a:latin typeface="Georgia" pitchFamily="18" charset="0"/>
              </a:rPr>
              <a:t>здолає</a:t>
            </a:r>
            <a:r>
              <a:rPr lang="ru-RU" dirty="0" smtClean="0">
                <a:latin typeface="Georgia" pitchFamily="18" charset="0"/>
              </a:rPr>
              <a:t>. В </a:t>
            </a:r>
            <a:r>
              <a:rPr lang="ru-RU" dirty="0" err="1" smtClean="0">
                <a:latin typeface="Georgia" pitchFamily="18" charset="0"/>
              </a:rPr>
              <a:t>останніх</a:t>
            </a:r>
            <a:r>
              <a:rPr lang="ru-RU" dirty="0" smtClean="0">
                <a:latin typeface="Georgia" pitchFamily="18" charset="0"/>
              </a:rPr>
              <a:t> рядках </a:t>
            </a:r>
            <a:r>
              <a:rPr lang="ru-RU" dirty="0" err="1" smtClean="0">
                <a:latin typeface="Georgia" pitchFamily="18" charset="0"/>
              </a:rPr>
              <a:t>вірша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звучить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ідея</a:t>
            </a:r>
            <a:r>
              <a:rPr lang="ru-RU" dirty="0" smtClean="0">
                <a:latin typeface="Georgia" pitchFamily="18" charset="0"/>
              </a:rPr>
              <a:t>. </a:t>
            </a:r>
            <a:r>
              <a:rPr lang="ru-RU" dirty="0" err="1" smtClean="0">
                <a:latin typeface="Georgia" pitchFamily="18" charset="0"/>
              </a:rPr>
              <a:t>Ліричний</a:t>
            </a:r>
            <a:r>
              <a:rPr lang="ru-RU" dirty="0" smtClean="0">
                <a:latin typeface="Georgia" pitchFamily="18" charset="0"/>
              </a:rPr>
              <a:t> герой так </a:t>
            </a:r>
            <a:r>
              <a:rPr lang="ru-RU" dirty="0" err="1" smtClean="0">
                <a:latin typeface="Georgia" pitchFamily="18" charset="0"/>
              </a:rPr>
              <a:t>злитий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Господом,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навіть</a:t>
            </a:r>
            <a:r>
              <a:rPr lang="ru-RU" dirty="0" smtClean="0">
                <a:latin typeface="Georgia" pitchFamily="18" charset="0"/>
              </a:rPr>
              <a:t> Бог не </a:t>
            </a:r>
            <a:r>
              <a:rPr lang="ru-RU" dirty="0" err="1" smtClean="0">
                <a:latin typeface="Georgia" pitchFamily="18" charset="0"/>
              </a:rPr>
              <a:t>може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позбавити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цієї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єдності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Поезію</a:t>
            </a:r>
            <a:r>
              <a:rPr lang="ru-RU" dirty="0" smtClean="0">
                <a:latin typeface="Georgia" pitchFamily="18" charset="0"/>
              </a:rPr>
              <a:t> написано у </a:t>
            </a:r>
            <a:r>
              <a:rPr lang="ru-RU" dirty="0" err="1" smtClean="0">
                <a:latin typeface="Georgia" pitchFamily="18" charset="0"/>
              </a:rPr>
              <a:t>формі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звертання</a:t>
            </a:r>
            <a:r>
              <a:rPr lang="ru-RU" dirty="0" smtClean="0">
                <a:latin typeface="Georgia" pitchFamily="18" charset="0"/>
              </a:rPr>
              <a:t>. Автор </a:t>
            </a:r>
            <a:r>
              <a:rPr lang="ru-RU" dirty="0" err="1" smtClean="0">
                <a:latin typeface="Georgia" pitchFamily="18" charset="0"/>
              </a:rPr>
              <a:t>натякав</a:t>
            </a:r>
            <a:r>
              <a:rPr lang="ru-RU" dirty="0" smtClean="0">
                <a:latin typeface="Georgia" pitchFamily="18" charset="0"/>
              </a:rPr>
              <a:t> на те,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коли в </a:t>
            </a:r>
            <a:r>
              <a:rPr lang="ru-RU" dirty="0" err="1" smtClean="0">
                <a:latin typeface="Georgia" pitchFamily="18" charset="0"/>
              </a:rPr>
              <a:t>людини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забрати</a:t>
            </a:r>
            <a:r>
              <a:rPr lang="ru-RU" dirty="0" smtClean="0">
                <a:latin typeface="Georgia" pitchFamily="18" charset="0"/>
              </a:rPr>
              <a:t> слух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зір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відчуття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почуття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переживання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думки, а </a:t>
            </a:r>
            <a:r>
              <a:rPr lang="ru-RU" dirty="0" err="1" smtClean="0">
                <a:latin typeface="Georgia" pitchFamily="18" charset="0"/>
              </a:rPr>
              <a:t>зрештою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саму плоть, то те,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залишиться</a:t>
            </a:r>
            <a:r>
              <a:rPr lang="ru-RU" dirty="0" smtClean="0">
                <a:latin typeface="Georgia" pitchFamily="18" charset="0"/>
              </a:rPr>
              <a:t>, буде Бог, </a:t>
            </a:r>
            <a:r>
              <a:rPr lang="ru-RU" dirty="0" err="1" smtClean="0">
                <a:latin typeface="Georgia" pitchFamily="18" charset="0"/>
              </a:rPr>
              <a:t>Єдине</a:t>
            </a:r>
            <a:r>
              <a:rPr lang="ru-RU" dirty="0" smtClean="0">
                <a:latin typeface="Georgia" pitchFamily="18" charset="0"/>
              </a:rPr>
              <a:t>. “Бог” –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життя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пульсував</a:t>
            </a:r>
            <a:r>
              <a:rPr lang="ru-RU" dirty="0" smtClean="0">
                <a:latin typeface="Georgia" pitchFamily="18" charset="0"/>
              </a:rPr>
              <a:t> в речах та </a:t>
            </a:r>
            <a:r>
              <a:rPr lang="ru-RU" dirty="0" err="1" smtClean="0">
                <a:latin typeface="Georgia" pitchFamily="18" charset="0"/>
              </a:rPr>
              <a:t>істотах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найрізноманітніших</a:t>
            </a:r>
            <a:r>
              <a:rPr lang="ru-RU" dirty="0" smtClean="0">
                <a:latin typeface="Georgia" pitchFamily="18" charset="0"/>
              </a:rPr>
              <a:t> прояви </a:t>
            </a:r>
            <a:r>
              <a:rPr lang="ru-RU" dirty="0" err="1" smtClean="0">
                <a:latin typeface="Georgia" pitchFamily="18" charset="0"/>
              </a:rPr>
              <a:t>стихійної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життєвої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сили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124744"/>
            <a:ext cx="4505704" cy="51236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Райнер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Марія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найвидатніший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австрійський</a:t>
            </a:r>
            <a:r>
              <a:rPr lang="ru-RU" dirty="0" smtClean="0">
                <a:latin typeface="Georgia" pitchFamily="18" charset="0"/>
              </a:rPr>
              <a:t> поет </a:t>
            </a:r>
            <a:r>
              <a:rPr lang="ru-RU" dirty="0" err="1" smtClean="0">
                <a:latin typeface="Georgia" pitchFamily="18" charset="0"/>
              </a:rPr>
              <a:t>першої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половини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XX </a:t>
            </a:r>
            <a:r>
              <a:rPr lang="ru-RU" dirty="0" smtClean="0">
                <a:latin typeface="Georgia" pitchFamily="18" charset="0"/>
              </a:rPr>
              <a:t>ст.,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рівночасно</a:t>
            </a:r>
            <a:r>
              <a:rPr lang="ru-RU" dirty="0" smtClean="0">
                <a:latin typeface="Georgia" pitchFamily="18" charset="0"/>
              </a:rPr>
              <a:t> одна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найцікавіших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постатей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тогочасної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Європи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помітна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лише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своїм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надзвичайним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поетичним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хистом</a:t>
            </a:r>
            <a:r>
              <a:rPr lang="ru-RU" dirty="0" smtClean="0">
                <a:latin typeface="Georgia" pitchFamily="18" charset="0"/>
              </a:rPr>
              <a:t>, великою </a:t>
            </a:r>
            <a:r>
              <a:rPr lang="ru-RU" dirty="0" err="1" smtClean="0">
                <a:latin typeface="Georgia" pitchFamily="18" charset="0"/>
              </a:rPr>
              <a:t>глибиною</a:t>
            </a:r>
            <a:r>
              <a:rPr lang="ru-RU" dirty="0" smtClean="0">
                <a:latin typeface="Georgia" pitchFamily="18" charset="0"/>
              </a:rPr>
              <a:t> думки, особливою силою </a:t>
            </a:r>
            <a:r>
              <a:rPr lang="ru-RU" dirty="0" err="1" smtClean="0">
                <a:latin typeface="Georgia" pitchFamily="18" charset="0"/>
              </a:rPr>
              <a:t>почувань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своєю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загальною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всеєвропейскістю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мав</a:t>
            </a:r>
            <a:r>
              <a:rPr lang="ru-RU" dirty="0" smtClean="0">
                <a:latin typeface="Georgia" pitchFamily="18" charset="0"/>
              </a:rPr>
              <a:t> великий </a:t>
            </a:r>
            <a:r>
              <a:rPr lang="ru-RU" dirty="0" err="1" smtClean="0">
                <a:latin typeface="Georgia" pitchFamily="18" charset="0"/>
              </a:rPr>
              <a:t>вплив</a:t>
            </a:r>
            <a:r>
              <a:rPr lang="ru-RU" dirty="0" smtClean="0">
                <a:latin typeface="Georgia" pitchFamily="18" charset="0"/>
              </a:rPr>
              <a:t> на модерну </a:t>
            </a:r>
            <a:r>
              <a:rPr lang="ru-RU" dirty="0" err="1" smtClean="0">
                <a:latin typeface="Georgia" pitchFamily="18" charset="0"/>
              </a:rPr>
              <a:t>поезію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різних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народів</a:t>
            </a:r>
            <a:r>
              <a:rPr lang="ru-RU" dirty="0" smtClean="0">
                <a:latin typeface="Georgia" pitchFamily="18" charset="0"/>
              </a:rPr>
              <a:t>, у тому </a:t>
            </a:r>
            <a:r>
              <a:rPr lang="ru-RU" dirty="0" err="1" smtClean="0">
                <a:latin typeface="Georgia" pitchFamily="18" charset="0"/>
              </a:rPr>
              <a:t>числі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українську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rilke-rayner-mari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67182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33687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Двадцяте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століття</a:t>
            </a:r>
            <a:r>
              <a:rPr lang="ru-RU" dirty="0" smtClean="0">
                <a:latin typeface="Georgia" pitchFamily="18" charset="0"/>
              </a:rPr>
              <a:t> принесло </a:t>
            </a:r>
            <a:r>
              <a:rPr lang="ru-RU" dirty="0" err="1" smtClean="0">
                <a:latin typeface="Georgia" pitchFamily="18" charset="0"/>
              </a:rPr>
              <a:t>людству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лише</a:t>
            </a:r>
            <a:r>
              <a:rPr lang="ru-RU" dirty="0" smtClean="0">
                <a:latin typeface="Georgia" pitchFamily="18" charset="0"/>
              </a:rPr>
              <a:t> зло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найбільші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земні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трагедії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спонукало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пошуку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шляхів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втраченої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гармонії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до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позитивних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цінностей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Яскравий</a:t>
            </a:r>
            <a:r>
              <a:rPr lang="ru-RU" dirty="0" smtClean="0">
                <a:latin typeface="Georgia" pitchFamily="18" charset="0"/>
              </a:rPr>
              <a:t> приклад такого </a:t>
            </a:r>
            <a:r>
              <a:rPr lang="ru-RU" dirty="0" err="1" smtClean="0">
                <a:latin typeface="Georgia" pitchFamily="18" charset="0"/>
              </a:rPr>
              <a:t>пошуку</a:t>
            </a:r>
            <a:r>
              <a:rPr lang="ru-RU" dirty="0" smtClean="0">
                <a:latin typeface="Georgia" pitchFamily="18" charset="0"/>
              </a:rPr>
              <a:t> — </a:t>
            </a:r>
            <a:r>
              <a:rPr lang="ru-RU" dirty="0" err="1" smtClean="0">
                <a:latin typeface="Georgia" pitchFamily="18" charset="0"/>
              </a:rPr>
              <a:t>творчість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австрійського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поета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P</a:t>
            </a:r>
            <a:r>
              <a:rPr lang="ru-RU" dirty="0" err="1" smtClean="0">
                <a:latin typeface="Georgia" pitchFamily="18" charset="0"/>
              </a:rPr>
              <a:t>айнера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Мар</a:t>
            </a:r>
            <a:r>
              <a:rPr lang="uk-UA" dirty="0" err="1" smtClean="0">
                <a:latin typeface="Georgia" pitchFamily="18" charset="0"/>
              </a:rPr>
              <a:t>ії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Райнер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Марія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народився</a:t>
            </a:r>
            <a:r>
              <a:rPr lang="ru-RU" dirty="0" smtClean="0">
                <a:latin typeface="Georgia" pitchFamily="18" charset="0"/>
              </a:rPr>
              <a:t> 1875 року в </a:t>
            </a:r>
            <a:r>
              <a:rPr lang="ru-RU" dirty="0" err="1" smtClean="0">
                <a:latin typeface="Georgia" pitchFamily="18" charset="0"/>
              </a:rPr>
              <a:t>Празі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Дитинство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юність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поета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затьмарені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перебуванням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австрійській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військовій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школі</a:t>
            </a:r>
            <a:r>
              <a:rPr lang="ru-RU" dirty="0" smtClean="0">
                <a:latin typeface="Georgia" pitchFamily="18" charset="0"/>
              </a:rPr>
              <a:t> (1886-1891), про яку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все </a:t>
            </a:r>
            <a:r>
              <a:rPr lang="ru-RU" dirty="0" err="1" smtClean="0">
                <a:latin typeface="Georgia" pitchFamily="18" charset="0"/>
              </a:rPr>
              <a:t>життя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згадував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зі</a:t>
            </a:r>
            <a:r>
              <a:rPr lang="ru-RU" dirty="0" smtClean="0">
                <a:latin typeface="Georgia" pitchFamily="18" charset="0"/>
              </a:rPr>
              <a:t> страхом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відразою</a:t>
            </a:r>
            <a:r>
              <a:rPr lang="ru-RU" dirty="0" smtClean="0">
                <a:latin typeface="Georgia" pitchFamily="18" charset="0"/>
              </a:rPr>
              <a:t>. У 1895 </a:t>
            </a:r>
            <a:r>
              <a:rPr lang="ru-RU" dirty="0" err="1" smtClean="0">
                <a:latin typeface="Georgia" pitchFamily="18" charset="0"/>
              </a:rPr>
              <a:t>році</a:t>
            </a:r>
            <a:r>
              <a:rPr lang="ru-RU" dirty="0" smtClean="0">
                <a:latin typeface="Georgia" pitchFamily="18" charset="0"/>
              </a:rPr>
              <a:t> поет вступив на </a:t>
            </a:r>
            <a:r>
              <a:rPr lang="ru-RU" dirty="0" err="1" smtClean="0">
                <a:latin typeface="Georgia" pitchFamily="18" charset="0"/>
              </a:rPr>
              <a:t>філологічний</a:t>
            </a:r>
            <a:r>
              <a:rPr lang="ru-RU" dirty="0" smtClean="0">
                <a:latin typeface="Georgia" pitchFamily="18" charset="0"/>
              </a:rPr>
              <a:t> факультет </a:t>
            </a:r>
            <a:r>
              <a:rPr lang="ru-RU" dirty="0" err="1" smtClean="0">
                <a:latin typeface="Georgia" pitchFamily="18" charset="0"/>
              </a:rPr>
              <a:t>Празького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університету</a:t>
            </a:r>
            <a:r>
              <a:rPr lang="ru-RU" dirty="0" smtClean="0">
                <a:latin typeface="Georgia" pitchFamily="18" charset="0"/>
              </a:rPr>
              <a:t>, а </a:t>
            </a:r>
            <a:r>
              <a:rPr lang="ru-RU" dirty="0" err="1" smtClean="0">
                <a:latin typeface="Georgia" pitchFamily="18" charset="0"/>
              </a:rPr>
              <a:t>пізніше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слухав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лекції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філології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мистецтвознавства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Мюнхені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Берліні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456384" cy="193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11960" y="3645024"/>
            <a:ext cx="4932040" cy="321297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Georgia" pitchFamily="18" charset="0"/>
              </a:rPr>
              <a:t>Був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батьків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первістком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потім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нього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з'явився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молодший</a:t>
            </a:r>
            <a:r>
              <a:rPr lang="ru-RU" dirty="0" smtClean="0">
                <a:latin typeface="Georgia" pitchFamily="18" charset="0"/>
              </a:rPr>
              <a:t> брат. </a:t>
            </a:r>
            <a:r>
              <a:rPr lang="ru-RU" dirty="0" err="1" smtClean="0">
                <a:latin typeface="Georgia" pitchFamily="18" charset="0"/>
              </a:rPr>
              <a:t>Дитинство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юність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були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щасливими</a:t>
            </a:r>
            <a:r>
              <a:rPr lang="ru-RU" dirty="0" smtClean="0">
                <a:latin typeface="Georgia" pitchFamily="18" charset="0"/>
              </a:rPr>
              <a:t> — через </a:t>
            </a:r>
            <a:r>
              <a:rPr lang="ru-RU" dirty="0" err="1" smtClean="0">
                <a:latin typeface="Georgia" pitchFamily="18" charset="0"/>
              </a:rPr>
              <a:t>невдалий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шлюб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батьків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розпався</a:t>
            </a:r>
            <a:r>
              <a:rPr lang="ru-RU" dirty="0" smtClean="0">
                <a:latin typeface="Georgia" pitchFamily="18" charset="0"/>
              </a:rPr>
              <a:t> 1884 року, коли </a:t>
            </a:r>
            <a:r>
              <a:rPr lang="ru-RU" dirty="0" err="1" smtClean="0">
                <a:latin typeface="Georgia" pitchFamily="18" charset="0"/>
              </a:rPr>
              <a:t>хлопцеві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було</a:t>
            </a:r>
            <a:r>
              <a:rPr lang="ru-RU" dirty="0" smtClean="0">
                <a:latin typeface="Georgia" pitchFamily="18" charset="0"/>
              </a:rPr>
              <a:t> 9 </a:t>
            </a:r>
            <a:r>
              <a:rPr lang="ru-RU" dirty="0" err="1" smtClean="0">
                <a:latin typeface="Georgia" pitchFamily="18" charset="0"/>
              </a:rPr>
              <a:t>років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Мати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Софія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Енц</a:t>
            </a:r>
            <a:r>
              <a:rPr lang="ru-RU" dirty="0" smtClean="0">
                <a:latin typeface="Georgia" pitchFamily="18" charset="0"/>
              </a:rPr>
              <a:t>, не могла забути </a:t>
            </a:r>
            <a:r>
              <a:rPr lang="ru-RU" dirty="0" err="1" smtClean="0">
                <a:latin typeface="Georgia" pitchFamily="18" charset="0"/>
              </a:rPr>
              <a:t>своєї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першої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дитини</a:t>
            </a:r>
            <a:r>
              <a:rPr lang="ru-RU" dirty="0" smtClean="0">
                <a:latin typeface="Georgia" pitchFamily="18" charset="0"/>
              </a:rPr>
              <a:t> — рано </a:t>
            </a:r>
            <a:r>
              <a:rPr lang="ru-RU" dirty="0" err="1" smtClean="0">
                <a:latin typeface="Georgia" pitchFamily="18" charset="0"/>
              </a:rPr>
              <a:t>померлої</a:t>
            </a:r>
            <a:r>
              <a:rPr lang="ru-RU" dirty="0" smtClean="0">
                <a:latin typeface="Georgia" pitchFamily="18" charset="0"/>
              </a:rPr>
              <a:t> дочки, тому </a:t>
            </a:r>
            <a:r>
              <a:rPr lang="ru-RU" dirty="0" err="1" smtClean="0">
                <a:latin typeface="Georgia" pitchFamily="18" charset="0"/>
              </a:rPr>
              <a:t>трактувала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сина</a:t>
            </a:r>
            <a:r>
              <a:rPr lang="ru-RU" dirty="0" smtClean="0">
                <a:latin typeface="Georgia" pitchFamily="18" charset="0"/>
              </a:rPr>
              <a:t> як </a:t>
            </a:r>
            <a:r>
              <a:rPr lang="ru-RU" dirty="0" err="1" smtClean="0">
                <a:latin typeface="Georgia" pitchFamily="18" charset="0"/>
              </a:rPr>
              <a:t>дівчинку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навіть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одягала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сукні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17682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льке ребенок двой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406849" cy="222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332656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До 1884 року — </a:t>
            </a:r>
            <a:r>
              <a:rPr lang="ru-RU" dirty="0" err="1" smtClean="0">
                <a:latin typeface="Georgia" pitchFamily="18" charset="0"/>
              </a:rPr>
              <a:t>навчання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початковій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школі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Празі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Після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розлучення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батьків</a:t>
            </a:r>
            <a:r>
              <a:rPr lang="ru-RU" dirty="0" smtClean="0">
                <a:latin typeface="Georgia" pitchFamily="18" charset="0"/>
              </a:rPr>
              <a:t> у 1884 </a:t>
            </a:r>
            <a:r>
              <a:rPr lang="ru-RU" dirty="0" err="1" smtClean="0">
                <a:latin typeface="Georgia" pitchFamily="18" charset="0"/>
              </a:rPr>
              <a:t>році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залишається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опікою</a:t>
            </a:r>
            <a:r>
              <a:rPr lang="ru-RU" dirty="0" smtClean="0">
                <a:latin typeface="Georgia" pitchFamily="18" charset="0"/>
              </a:rPr>
              <a:t> батька.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Батько</a:t>
            </a:r>
            <a:r>
              <a:rPr lang="ru-RU" dirty="0" smtClean="0">
                <a:latin typeface="Georgia" pitchFamily="18" charset="0"/>
              </a:rPr>
              <a:t>, Йозеф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мріяв</a:t>
            </a:r>
            <a:r>
              <a:rPr lang="ru-RU" dirty="0" smtClean="0">
                <a:latin typeface="Georgia" pitchFamily="18" charset="0"/>
              </a:rPr>
              <a:t> про </a:t>
            </a:r>
            <a:r>
              <a:rPr lang="ru-RU" dirty="0" err="1" smtClean="0">
                <a:latin typeface="Georgia" pitchFamily="18" charset="0"/>
              </a:rPr>
              <a:t>військову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кар'єру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мусив</a:t>
            </a:r>
            <a:r>
              <a:rPr lang="ru-RU" dirty="0" smtClean="0">
                <a:latin typeface="Georgia" pitchFamily="18" charset="0"/>
              </a:rPr>
              <a:t> стати </a:t>
            </a:r>
            <a:r>
              <a:rPr lang="ru-RU" dirty="0" err="1" smtClean="0">
                <a:latin typeface="Georgia" pitchFamily="18" charset="0"/>
              </a:rPr>
              <a:t>залізничним</a:t>
            </a:r>
            <a:r>
              <a:rPr lang="ru-RU" dirty="0" smtClean="0">
                <a:latin typeface="Georgia" pitchFamily="18" charset="0"/>
              </a:rPr>
              <a:t> чиновником. Тому, </a:t>
            </a:r>
            <a:r>
              <a:rPr lang="ru-RU" dirty="0" err="1" smtClean="0">
                <a:latin typeface="Georgia" pitchFamily="18" charset="0"/>
              </a:rPr>
              <a:t>всупереч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волі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сина</a:t>
            </a:r>
            <a:r>
              <a:rPr lang="ru-RU" dirty="0" smtClean="0">
                <a:latin typeface="Georgia" pitchFamily="18" charset="0"/>
              </a:rPr>
              <a:t>, 1886 року </a:t>
            </a:r>
            <a:r>
              <a:rPr lang="ru-RU" dirty="0" err="1" smtClean="0">
                <a:latin typeface="Georgia" pitchFamily="18" charset="0"/>
              </a:rPr>
              <a:t>віддав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військової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академії</a:t>
            </a:r>
            <a:r>
              <a:rPr lang="ru-RU" dirty="0" smtClean="0">
                <a:latin typeface="Georgia" pitchFamily="18" charset="0"/>
              </a:rPr>
              <a:t>. 1 </a:t>
            </a:r>
            <a:r>
              <a:rPr lang="ru-RU" dirty="0" err="1" smtClean="0">
                <a:latin typeface="Georgia" pitchFamily="18" charset="0"/>
              </a:rPr>
              <a:t>вересня</a:t>
            </a:r>
            <a:r>
              <a:rPr lang="ru-RU" dirty="0" smtClean="0">
                <a:latin typeface="Georgia" pitchFamily="18" charset="0"/>
              </a:rPr>
              <a:t> 1886 року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вступив у </a:t>
            </a:r>
            <a:r>
              <a:rPr lang="ru-RU" dirty="0" err="1" smtClean="0">
                <a:latin typeface="Georgia" pitchFamily="18" charset="0"/>
              </a:rPr>
              <a:t>кадетське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військове</a:t>
            </a:r>
            <a:r>
              <a:rPr lang="ru-RU" dirty="0" smtClean="0">
                <a:latin typeface="Georgia" pitchFamily="18" charset="0"/>
              </a:rPr>
              <a:t> училище у </a:t>
            </a:r>
            <a:r>
              <a:rPr lang="ru-RU" dirty="0" err="1" smtClean="0">
                <a:latin typeface="Georgia" pitchFamily="18" charset="0"/>
              </a:rPr>
              <a:t>Санкт-Пельтені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поблизу</a:t>
            </a:r>
            <a:r>
              <a:rPr lang="ru-RU" dirty="0" smtClean="0">
                <a:latin typeface="Georgia" pitchFamily="18" charset="0"/>
              </a:rPr>
              <a:t> </a:t>
            </a:r>
            <a:r>
              <a:rPr lang="ru-RU" dirty="0" err="1" smtClean="0">
                <a:latin typeface="Georgia" pitchFamily="18" charset="0"/>
              </a:rPr>
              <a:t>Відня</a:t>
            </a:r>
            <a:r>
              <a:rPr lang="ru-RU" dirty="0" smtClean="0">
                <a:latin typeface="Georgia" pitchFamily="18" charset="0"/>
              </a:rPr>
              <a:t>). </a:t>
            </a:r>
            <a:r>
              <a:rPr lang="ru-RU" dirty="0" err="1" smtClean="0">
                <a:latin typeface="Georgia" pitchFamily="18" charset="0"/>
              </a:rPr>
              <a:t>Тоді</a:t>
            </a:r>
            <a:r>
              <a:rPr lang="ru-RU" dirty="0" smtClean="0">
                <a:latin typeface="Georgia" pitchFamily="18" charset="0"/>
              </a:rPr>
              <a:t> ж </a:t>
            </a:r>
            <a:r>
              <a:rPr lang="ru-RU" dirty="0" err="1" smtClean="0">
                <a:latin typeface="Georgia" pitchFamily="18" charset="0"/>
              </a:rPr>
              <a:t>з'являються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перші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дитячі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вірші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908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1895 року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отримав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Празі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атестат</a:t>
            </a:r>
            <a:r>
              <a:rPr lang="ru-RU" dirty="0" smtClean="0">
                <a:latin typeface="Georgia" pitchFamily="18" charset="0"/>
              </a:rPr>
              <a:t> «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відзнакою</a:t>
            </a:r>
            <a:r>
              <a:rPr lang="ru-RU" dirty="0" smtClean="0">
                <a:latin typeface="Georgia" pitchFamily="18" charset="0"/>
              </a:rPr>
              <a:t>»;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початком </a:t>
            </a:r>
            <a:r>
              <a:rPr lang="ru-RU" dirty="0" err="1" smtClean="0">
                <a:latin typeface="Georgia" pitchFamily="18" charset="0"/>
              </a:rPr>
              <a:t>зимового</a:t>
            </a:r>
            <a:r>
              <a:rPr lang="ru-RU" dirty="0" smtClean="0">
                <a:latin typeface="Georgia" pitchFamily="18" charset="0"/>
              </a:rPr>
              <a:t> семестру </a:t>
            </a:r>
            <a:r>
              <a:rPr lang="ru-RU" dirty="0" err="1" smtClean="0">
                <a:latin typeface="Georgia" pitchFamily="18" charset="0"/>
              </a:rPr>
              <a:t>розпочав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студії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Празькому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університеті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історія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мистецтва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література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філософія</a:t>
            </a:r>
            <a:r>
              <a:rPr lang="ru-RU" dirty="0" smtClean="0">
                <a:latin typeface="Georgia" pitchFamily="18" charset="0"/>
              </a:rPr>
              <a:t>). </a:t>
            </a:r>
            <a:r>
              <a:rPr lang="en-US" dirty="0" smtClean="0">
                <a:latin typeface="Georgia" pitchFamily="18" charset="0"/>
              </a:rPr>
              <a:t>1896</a:t>
            </a:r>
            <a:r>
              <a:rPr lang="en-US" dirty="0" smtClean="0">
                <a:latin typeface="Georgia" pitchFamily="18" charset="0"/>
              </a:rPr>
              <a:t> —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початком </a:t>
            </a:r>
            <a:r>
              <a:rPr lang="ru-RU" dirty="0" err="1" smtClean="0">
                <a:latin typeface="Georgia" pitchFamily="18" charset="0"/>
              </a:rPr>
              <a:t>літнього</a:t>
            </a:r>
            <a:r>
              <a:rPr lang="ru-RU" dirty="0" smtClean="0">
                <a:latin typeface="Georgia" pitchFamily="18" charset="0"/>
              </a:rPr>
              <a:t> семестру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змінив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напрям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студій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розпочав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навчання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правничому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відділі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Празького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університету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Інсценізація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п'єси</a:t>
            </a:r>
            <a:r>
              <a:rPr lang="ru-RU" dirty="0" smtClean="0">
                <a:latin typeface="Georgia" pitchFamily="18" charset="0"/>
              </a:rPr>
              <a:t> «</a:t>
            </a:r>
            <a:r>
              <a:rPr lang="ru-RU" dirty="0" err="1" smtClean="0">
                <a:latin typeface="Georgia" pitchFamily="18" charset="0"/>
              </a:rPr>
              <a:t>Тепер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в годину </a:t>
            </a:r>
            <a:r>
              <a:rPr lang="ru-RU" dirty="0" err="1" smtClean="0">
                <a:latin typeface="Georgia" pitchFamily="18" charset="0"/>
              </a:rPr>
              <a:t>нашої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смерті</a:t>
            </a:r>
            <a:r>
              <a:rPr lang="ru-RU" dirty="0" smtClean="0">
                <a:latin typeface="Georgia" pitchFamily="18" charset="0"/>
              </a:rPr>
              <a:t>».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перебрався</a:t>
            </a:r>
            <a:r>
              <a:rPr lang="ru-RU" dirty="0" smtClean="0">
                <a:latin typeface="Georgia" pitchFamily="18" charset="0"/>
              </a:rPr>
              <a:t> у Мюнхен. У </a:t>
            </a:r>
            <a:r>
              <a:rPr lang="ru-RU" dirty="0" err="1" smtClean="0">
                <a:latin typeface="Georgia" pitchFamily="18" charset="0"/>
              </a:rPr>
              <a:t>тамтешньому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університеті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впродовж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двох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семестрів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слухав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лекції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історії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мистецтва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естетики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теорії</a:t>
            </a:r>
            <a:r>
              <a:rPr lang="ru-RU" dirty="0" smtClean="0">
                <a:latin typeface="Georgia" pitchFamily="18" charset="0"/>
              </a:rPr>
              <a:t> Чарльза </a:t>
            </a:r>
            <a:r>
              <a:rPr lang="ru-RU" dirty="0" err="1" smtClean="0">
                <a:latin typeface="Georgia" pitchFamily="18" charset="0"/>
              </a:rPr>
              <a:t>Дарвіна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7968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36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2304256" cy="350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692695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Основою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вихідним</a:t>
            </a:r>
            <a:r>
              <a:rPr lang="ru-RU" sz="2000" dirty="0" smtClean="0">
                <a:latin typeface="Georgia" pitchFamily="18" charset="0"/>
              </a:rPr>
              <a:t> пунктом </a:t>
            </a:r>
            <a:r>
              <a:rPr lang="ru-RU" sz="2000" dirty="0" err="1" smtClean="0">
                <a:latin typeface="Georgia" pitchFamily="18" charset="0"/>
              </a:rPr>
              <a:t>поетичної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еволюції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Рільке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була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німецька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класична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література</a:t>
            </a:r>
            <a:r>
              <a:rPr lang="ru-RU" sz="2000" dirty="0" smtClean="0">
                <a:latin typeface="Georgia" pitchFamily="18" charset="0"/>
              </a:rPr>
              <a:t>. Разом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тим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він</a:t>
            </a:r>
            <a:r>
              <a:rPr lang="ru-RU" sz="2000" dirty="0" smtClean="0">
                <a:latin typeface="Georgia" pitchFamily="18" charset="0"/>
              </a:rPr>
              <a:t> активно </a:t>
            </a:r>
            <a:r>
              <a:rPr lang="ru-RU" sz="2000" dirty="0" err="1" smtClean="0">
                <a:latin typeface="Georgia" pitchFamily="18" charset="0"/>
              </a:rPr>
              <a:t>засвоював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синтезував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досвід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романських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слов'янських</a:t>
            </a:r>
            <a:r>
              <a:rPr lang="ru-RU" sz="2000" dirty="0" smtClean="0">
                <a:latin typeface="Georgia" pitchFamily="18" charset="0"/>
              </a:rPr>
              <a:t> культур. </a:t>
            </a:r>
            <a:r>
              <a:rPr lang="ru-RU" sz="2000" dirty="0" err="1" smtClean="0">
                <a:latin typeface="Georgia" pitchFamily="18" charset="0"/>
              </a:rPr>
              <a:t>Звідси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його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спроби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творити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французькою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російською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мовами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err="1" smtClean="0">
                <a:latin typeface="Georgia" pitchFamily="18" charset="0"/>
              </a:rPr>
              <a:t>Писати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вірші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Рільке</a:t>
            </a:r>
            <a:r>
              <a:rPr lang="ru-RU" sz="2000" dirty="0" smtClean="0">
                <a:latin typeface="Georgia" pitchFamily="18" charset="0"/>
              </a:rPr>
              <a:t> почав рано,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вже</a:t>
            </a:r>
            <a:r>
              <a:rPr lang="ru-RU" sz="2000" dirty="0" smtClean="0">
                <a:latin typeface="Georgia" pitchFamily="18" charset="0"/>
              </a:rPr>
              <a:t> 1894 року </a:t>
            </a:r>
            <a:r>
              <a:rPr lang="ru-RU" sz="2000" dirty="0" err="1" smtClean="0">
                <a:latin typeface="Georgia" pitchFamily="18" charset="0"/>
              </a:rPr>
              <a:t>вийшла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його</a:t>
            </a:r>
            <a:r>
              <a:rPr lang="ru-RU" sz="2000" dirty="0" smtClean="0">
                <a:latin typeface="Georgia" pitchFamily="18" charset="0"/>
              </a:rPr>
              <a:t> перша </a:t>
            </a:r>
            <a:r>
              <a:rPr lang="ru-RU" sz="2000" dirty="0" err="1" smtClean="0">
                <a:latin typeface="Georgia" pitchFamily="18" charset="0"/>
              </a:rPr>
              <a:t>збірка</a:t>
            </a:r>
            <a:r>
              <a:rPr lang="ru-RU" sz="2000" dirty="0" smtClean="0">
                <a:latin typeface="Georgia" pitchFamily="18" charset="0"/>
              </a:rPr>
              <a:t> "</a:t>
            </a:r>
            <a:r>
              <a:rPr lang="ru-RU" sz="2000" dirty="0" err="1" smtClean="0">
                <a:latin typeface="Georgia" pitchFamily="18" charset="0"/>
              </a:rPr>
              <a:t>Життя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пісні</a:t>
            </a:r>
            <a:r>
              <a:rPr lang="ru-RU" sz="2000" dirty="0" smtClean="0">
                <a:latin typeface="Georgia" pitchFamily="18" charset="0"/>
              </a:rPr>
              <a:t>". </a:t>
            </a:r>
            <a:r>
              <a:rPr lang="ru-RU" sz="2000" dirty="0" err="1" smtClean="0">
                <a:latin typeface="Georgia" pitchFamily="18" charset="0"/>
              </a:rPr>
              <a:t>Наприкінці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XIX </a:t>
            </a:r>
            <a:r>
              <a:rPr lang="ru-RU" sz="2000" dirty="0" err="1" smtClean="0">
                <a:latin typeface="Georgia" pitchFamily="18" charset="0"/>
              </a:rPr>
              <a:t>століття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з'являються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наступні</a:t>
            </a:r>
            <a:r>
              <a:rPr lang="ru-RU" sz="2000" dirty="0" smtClean="0">
                <a:latin typeface="Georgia" pitchFamily="18" charset="0"/>
              </a:rPr>
              <a:t> книжки </a:t>
            </a:r>
            <a:r>
              <a:rPr lang="ru-RU" sz="2000" dirty="0" err="1" smtClean="0">
                <a:latin typeface="Georgia" pitchFamily="18" charset="0"/>
              </a:rPr>
              <a:t>поета</a:t>
            </a:r>
            <a:r>
              <a:rPr lang="ru-RU" sz="2000" dirty="0" smtClean="0">
                <a:latin typeface="Georgia" pitchFamily="18" charset="0"/>
              </a:rPr>
              <a:t>: "</a:t>
            </a:r>
            <a:r>
              <a:rPr lang="ru-RU" sz="2000" dirty="0" err="1" smtClean="0">
                <a:latin typeface="Georgia" pitchFamily="18" charset="0"/>
              </a:rPr>
              <a:t>Вінчаний</a:t>
            </a:r>
            <a:r>
              <a:rPr lang="ru-RU" sz="2000" dirty="0" smtClean="0">
                <a:latin typeface="Georgia" pitchFamily="18" charset="0"/>
              </a:rPr>
              <a:t> снами" (1896), "</a:t>
            </a:r>
            <a:r>
              <a:rPr lang="ru-RU" sz="2000" dirty="0" err="1" smtClean="0">
                <a:latin typeface="Georgia" pitchFamily="18" charset="0"/>
              </a:rPr>
              <a:t>Свят-вечір</a:t>
            </a:r>
            <a:r>
              <a:rPr lang="ru-RU" sz="2000" dirty="0" smtClean="0">
                <a:latin typeface="Georgia" pitchFamily="18" charset="0"/>
              </a:rPr>
              <a:t>" (1898)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"</a:t>
            </a:r>
            <a:r>
              <a:rPr lang="ru-RU" sz="2000" dirty="0" err="1" smtClean="0">
                <a:latin typeface="Georgia" pitchFamily="18" charset="0"/>
              </a:rPr>
              <a:t>Мені</a:t>
            </a:r>
            <a:r>
              <a:rPr lang="ru-RU" sz="2000" dirty="0" smtClean="0">
                <a:latin typeface="Georgia" pitchFamily="18" charset="0"/>
              </a:rPr>
              <a:t> на свято" (1900). </a:t>
            </a:r>
            <a:r>
              <a:rPr lang="ru-RU" sz="2000" dirty="0" err="1" smtClean="0">
                <a:latin typeface="Georgia" pitchFamily="18" charset="0"/>
              </a:rPr>
              <a:t>Ранній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Рільке</a:t>
            </a:r>
            <a:r>
              <a:rPr lang="ru-RU" sz="2000" dirty="0" smtClean="0">
                <a:latin typeface="Georgia" pitchFamily="18" charset="0"/>
              </a:rPr>
              <a:t> — </a:t>
            </a:r>
            <a:r>
              <a:rPr lang="ru-RU" sz="2000" dirty="0" err="1" smtClean="0">
                <a:latin typeface="Georgia" pitchFamily="18" charset="0"/>
              </a:rPr>
              <a:t>переважно</a:t>
            </a:r>
            <a:r>
              <a:rPr lang="ru-RU" sz="2000" dirty="0" smtClean="0">
                <a:latin typeface="Georgia" pitchFamily="18" charset="0"/>
              </a:rPr>
              <a:t> неоромантик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імпресіоніст</a:t>
            </a:r>
            <a:r>
              <a:rPr lang="ru-RU" sz="2000" dirty="0" smtClean="0">
                <a:latin typeface="Georgia" pitchFamily="18" charset="0"/>
              </a:rPr>
              <a:t>. У </a:t>
            </a:r>
            <a:r>
              <a:rPr lang="ru-RU" sz="2000" dirty="0" err="1" smtClean="0">
                <a:latin typeface="Georgia" pitchFamily="18" charset="0"/>
              </a:rPr>
              <a:t>його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віршах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відтворюються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основні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мотиви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романтичної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поезії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першої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половини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XIX </a:t>
            </a:r>
            <a:r>
              <a:rPr lang="ru-RU" sz="2000" dirty="0" err="1" smtClean="0">
                <a:latin typeface="Georgia" pitchFamily="18" charset="0"/>
              </a:rPr>
              <a:t>століття</a:t>
            </a:r>
            <a:r>
              <a:rPr lang="ru-RU" sz="2000" dirty="0" smtClean="0">
                <a:latin typeface="Georgia" pitchFamily="18" charset="0"/>
              </a:rPr>
              <a:t> — </a:t>
            </a:r>
            <a:r>
              <a:rPr lang="ru-RU" sz="2000" dirty="0" err="1" smtClean="0">
                <a:latin typeface="Georgia" pitchFamily="18" charset="0"/>
              </a:rPr>
              <a:t>самотності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природи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кохання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19134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62786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1897-1900 </a:t>
            </a:r>
            <a:r>
              <a:rPr lang="ru-RU" dirty="0" err="1" smtClean="0">
                <a:latin typeface="Georgia" pitchFamily="18" charset="0"/>
              </a:rPr>
              <a:t>подорожував</a:t>
            </a:r>
            <a:r>
              <a:rPr lang="ru-RU" dirty="0" smtClean="0">
                <a:latin typeface="Georgia" pitchFamily="18" charset="0"/>
              </a:rPr>
              <a:t> по </a:t>
            </a:r>
            <a:r>
              <a:rPr lang="ru-RU" dirty="0" err="1" smtClean="0">
                <a:latin typeface="Georgia" pitchFamily="18" charset="0"/>
              </a:rPr>
              <a:t>Італії</a:t>
            </a:r>
            <a:r>
              <a:rPr lang="ru-RU" dirty="0" smtClean="0">
                <a:latin typeface="Georgia" pitchFamily="18" charset="0"/>
              </a:rPr>
              <a:t>,  </a:t>
            </a:r>
            <a:r>
              <a:rPr lang="ru-RU" dirty="0" err="1" smtClean="0">
                <a:latin typeface="Georgia" pitchFamily="18" charset="0"/>
              </a:rPr>
              <a:t>Україні.З</a:t>
            </a:r>
            <a:r>
              <a:rPr lang="ru-RU" dirty="0" smtClean="0">
                <a:latin typeface="Georgia" pitchFamily="18" charset="0"/>
              </a:rPr>
              <a:t> 1902 р. </a:t>
            </a:r>
            <a:r>
              <a:rPr lang="ru-RU" dirty="0" err="1" smtClean="0">
                <a:latin typeface="Georgia" pitchFamily="18" charset="0"/>
              </a:rPr>
              <a:t>оселився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Парижі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якийсь</a:t>
            </a:r>
            <a:r>
              <a:rPr lang="ru-RU" dirty="0" smtClean="0">
                <a:latin typeface="Georgia" pitchFamily="18" charset="0"/>
              </a:rPr>
              <a:t> час </a:t>
            </a:r>
            <a:r>
              <a:rPr lang="ru-RU" dirty="0" err="1" smtClean="0">
                <a:latin typeface="Georgia" pitchFamily="18" charset="0"/>
              </a:rPr>
              <a:t>працював</a:t>
            </a:r>
            <a:r>
              <a:rPr lang="ru-RU" dirty="0" smtClean="0">
                <a:latin typeface="Georgia" pitchFamily="18" charset="0"/>
              </a:rPr>
              <a:t> секретарем у скульптора Родена. Вступив у </a:t>
            </a:r>
            <a:r>
              <a:rPr lang="ru-RU" dirty="0" err="1" smtClean="0">
                <a:latin typeface="Georgia" pitchFamily="18" charset="0"/>
              </a:rPr>
              <a:t>період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творчої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зрілості</a:t>
            </a:r>
            <a:r>
              <a:rPr lang="ru-RU" dirty="0" smtClean="0">
                <a:latin typeface="Georgia" pitchFamily="18" charset="0"/>
              </a:rPr>
              <a:t>, показавши себе як поет – </a:t>
            </a:r>
            <a:r>
              <a:rPr lang="ru-RU" dirty="0" err="1" smtClean="0">
                <a:latin typeface="Georgia" pitchFamily="18" charset="0"/>
              </a:rPr>
              <a:t>збірки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віршів</a:t>
            </a:r>
            <a:r>
              <a:rPr lang="ru-RU" dirty="0" smtClean="0">
                <a:latin typeface="Georgia" pitchFamily="18" charset="0"/>
              </a:rPr>
              <a:t> «Часослов» (1905), </a:t>
            </a:r>
            <a:r>
              <a:rPr lang="ru-RU" dirty="0" err="1" smtClean="0">
                <a:latin typeface="Georgia" pitchFamily="18" charset="0"/>
              </a:rPr>
              <a:t>двотомник</a:t>
            </a:r>
            <a:r>
              <a:rPr lang="ru-RU" dirty="0" smtClean="0">
                <a:latin typeface="Georgia" pitchFamily="18" charset="0"/>
              </a:rPr>
              <a:t> «</a:t>
            </a:r>
            <a:r>
              <a:rPr lang="ru-RU" dirty="0" err="1" smtClean="0">
                <a:latin typeface="Georgia" pitchFamily="18" charset="0"/>
              </a:rPr>
              <a:t>Нові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вірші</a:t>
            </a:r>
            <a:r>
              <a:rPr lang="ru-RU" dirty="0" smtClean="0">
                <a:latin typeface="Georgia" pitchFamily="18" charset="0"/>
              </a:rPr>
              <a:t>» (1907-1908); </a:t>
            </a:r>
            <a:r>
              <a:rPr lang="ru-RU" dirty="0" err="1" smtClean="0">
                <a:latin typeface="Georgia" pitchFamily="18" charset="0"/>
              </a:rPr>
              <a:t>прозаїк</a:t>
            </a:r>
            <a:r>
              <a:rPr lang="ru-RU" dirty="0" smtClean="0">
                <a:latin typeface="Georgia" pitchFamily="18" charset="0"/>
              </a:rPr>
              <a:t> – роман «Записки </a:t>
            </a:r>
            <a:r>
              <a:rPr lang="ru-RU" dirty="0" err="1" smtClean="0">
                <a:latin typeface="Georgia" pitchFamily="18" charset="0"/>
              </a:rPr>
              <a:t>Мальті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Лаурідса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Брігге</a:t>
            </a:r>
            <a:r>
              <a:rPr lang="ru-RU" dirty="0" smtClean="0">
                <a:latin typeface="Georgia" pitchFamily="18" charset="0"/>
              </a:rPr>
              <a:t>» (1910); </a:t>
            </a:r>
            <a:r>
              <a:rPr lang="ru-RU" dirty="0" err="1" smtClean="0">
                <a:latin typeface="Georgia" pitchFamily="18" charset="0"/>
              </a:rPr>
              <a:t>есеїст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ru-RU" dirty="0" err="1" smtClean="0">
                <a:latin typeface="Georgia" pitchFamily="18" charset="0"/>
              </a:rPr>
              <a:t>монографії</a:t>
            </a:r>
            <a:r>
              <a:rPr lang="ru-RU" dirty="0" smtClean="0">
                <a:latin typeface="Georgia" pitchFamily="18" charset="0"/>
              </a:rPr>
              <a:t> «</a:t>
            </a:r>
            <a:r>
              <a:rPr lang="ru-RU" dirty="0" err="1" smtClean="0">
                <a:latin typeface="Georgia" pitchFamily="18" charset="0"/>
              </a:rPr>
              <a:t>Ворпсведе</a:t>
            </a:r>
            <a:r>
              <a:rPr lang="ru-RU" dirty="0" smtClean="0">
                <a:latin typeface="Georgia" pitchFamily="18" charset="0"/>
              </a:rPr>
              <a:t>» »(1903)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« Роден »(1905).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Напередодні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під</a:t>
            </a:r>
            <a:r>
              <a:rPr lang="ru-RU" dirty="0" smtClean="0">
                <a:latin typeface="Georgia" pitchFamily="18" charset="0"/>
              </a:rPr>
              <a:t> час </a:t>
            </a:r>
            <a:r>
              <a:rPr lang="ru-RU" dirty="0" err="1" smtClean="0">
                <a:latin typeface="Georgia" pitchFamily="18" charset="0"/>
              </a:rPr>
              <a:t>Першої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світової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війни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пережив </a:t>
            </a:r>
            <a:r>
              <a:rPr lang="ru-RU" dirty="0" err="1" smtClean="0">
                <a:latin typeface="Georgia" pitchFamily="18" charset="0"/>
              </a:rPr>
              <a:t>тривалу</a:t>
            </a:r>
            <a:r>
              <a:rPr lang="ru-RU" dirty="0" smtClean="0">
                <a:latin typeface="Georgia" pitchFamily="18" charset="0"/>
              </a:rPr>
              <a:t> кризу, яка </a:t>
            </a:r>
            <a:r>
              <a:rPr lang="ru-RU" dirty="0" err="1" smtClean="0">
                <a:latin typeface="Georgia" pitchFamily="18" charset="0"/>
              </a:rPr>
              <a:t>лише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іноді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переривалася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спалахами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творчої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активності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майже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безперервно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мандрував</a:t>
            </a:r>
            <a:r>
              <a:rPr lang="ru-RU" dirty="0" smtClean="0">
                <a:latin typeface="Georgia" pitchFamily="18" charset="0"/>
              </a:rPr>
              <a:t> — </a:t>
            </a:r>
            <a:r>
              <a:rPr lang="ru-RU" dirty="0" err="1" smtClean="0">
                <a:latin typeface="Georgia" pitchFamily="18" charset="0"/>
              </a:rPr>
              <a:t>Іспанією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Північною</a:t>
            </a:r>
            <a:r>
              <a:rPr lang="ru-RU" dirty="0" smtClean="0">
                <a:latin typeface="Georgia" pitchFamily="18" charset="0"/>
              </a:rPr>
              <a:t> Африкою, </a:t>
            </a:r>
            <a:r>
              <a:rPr lang="ru-RU" dirty="0" err="1" smtClean="0">
                <a:latin typeface="Georgia" pitchFamily="18" charset="0"/>
              </a:rPr>
              <a:t>країнами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Центральної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Європи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ніде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надовго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затримуючись</a:t>
            </a:r>
            <a:r>
              <a:rPr lang="ru-RU" dirty="0" smtClean="0">
                <a:latin typeface="Georgia" pitchFamily="18" charset="0"/>
              </a:rPr>
              <a:t>, за </a:t>
            </a:r>
            <a:r>
              <a:rPr lang="ru-RU" dirty="0" err="1" smtClean="0">
                <a:latin typeface="Georgia" pitchFamily="18" charset="0"/>
              </a:rPr>
              <a:t>винятком</a:t>
            </a:r>
            <a:r>
              <a:rPr lang="ru-RU" dirty="0" smtClean="0">
                <a:latin typeface="Georgia" pitchFamily="18" charset="0"/>
              </a:rPr>
              <a:t> замку </a:t>
            </a:r>
            <a:r>
              <a:rPr lang="ru-RU" dirty="0" err="1" smtClean="0">
                <a:latin typeface="Georgia" pitchFamily="18" charset="0"/>
              </a:rPr>
              <a:t>Дуїно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Адріатиці</a:t>
            </a:r>
            <a:r>
              <a:rPr lang="ru-RU" dirty="0" smtClean="0">
                <a:latin typeface="Georgia" pitchFamily="18" charset="0"/>
              </a:rPr>
              <a:t>, де 1912 року </a:t>
            </a:r>
            <a:r>
              <a:rPr lang="ru-RU" dirty="0" err="1" smtClean="0">
                <a:latin typeface="Georgia" pitchFamily="18" charset="0"/>
              </a:rPr>
              <a:t>розпочав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створювати</a:t>
            </a:r>
            <a:r>
              <a:rPr lang="ru-RU" dirty="0" smtClean="0">
                <a:latin typeface="Georgia" pitchFamily="18" charset="0"/>
              </a:rPr>
              <a:t> цикл "</a:t>
            </a:r>
            <a:r>
              <a:rPr lang="ru-RU" dirty="0" err="1" smtClean="0">
                <a:latin typeface="Georgia" pitchFamily="18" charset="0"/>
              </a:rPr>
              <a:t>Дуїнянських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елегій</a:t>
            </a:r>
            <a:r>
              <a:rPr lang="ru-RU" dirty="0" smtClean="0">
                <a:latin typeface="Georgia" pitchFamily="18" charset="0"/>
              </a:rPr>
              <a:t>", </a:t>
            </a:r>
            <a:r>
              <a:rPr lang="ru-RU" dirty="0" err="1" smtClean="0">
                <a:latin typeface="Georgia" pitchFamily="18" charset="0"/>
              </a:rPr>
              <a:t>завершення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якого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часом стало справою </a:t>
            </a:r>
            <a:r>
              <a:rPr lang="ru-RU" dirty="0" err="1" smtClean="0">
                <a:latin typeface="Georgia" pitchFamily="18" charset="0"/>
              </a:rPr>
              <a:t>всього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життя</a:t>
            </a:r>
            <a:r>
              <a:rPr lang="ru-RU" dirty="0" smtClean="0">
                <a:latin typeface="Georgia" pitchFamily="18" charset="0"/>
              </a:rPr>
              <a:t>. Сам поет надавав </a:t>
            </a:r>
            <a:r>
              <a:rPr lang="ru-RU" dirty="0" err="1" smtClean="0">
                <a:latin typeface="Georgia" pitchFamily="18" charset="0"/>
              </a:rPr>
              <a:t>цим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творам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загалом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дванадцять</a:t>
            </a:r>
            <a:r>
              <a:rPr lang="ru-RU" dirty="0" smtClean="0">
                <a:latin typeface="Georgia" pitchFamily="18" charset="0"/>
              </a:rPr>
              <a:t>) особливого </a:t>
            </a:r>
            <a:r>
              <a:rPr lang="ru-RU" dirty="0" err="1" smtClean="0">
                <a:latin typeface="Georgia" pitchFamily="18" charset="0"/>
              </a:rPr>
              <a:t>значення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ніколи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публікував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поодинці</a:t>
            </a:r>
            <a:r>
              <a:rPr lang="ru-RU" dirty="0" smtClean="0">
                <a:latin typeface="Georgia" pitchFamily="18" charset="0"/>
              </a:rPr>
              <a:t> аж до 1922 року.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0574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sternak-rilk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346994" cy="301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60649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дуже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болісно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сприйняв</a:t>
            </a:r>
            <a:r>
              <a:rPr lang="ru-RU" dirty="0" smtClean="0">
                <a:latin typeface="Georgia" pitchFamily="18" charset="0"/>
              </a:rPr>
              <a:t> початок </a:t>
            </a:r>
            <a:r>
              <a:rPr lang="ru-RU" dirty="0" err="1" smtClean="0">
                <a:latin typeface="Georgia" pitchFamily="18" charset="0"/>
              </a:rPr>
              <a:t>Першої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світової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війни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Війна</a:t>
            </a:r>
            <a:r>
              <a:rPr lang="ru-RU" dirty="0" smtClean="0">
                <a:latin typeface="Georgia" pitchFamily="18" charset="0"/>
              </a:rPr>
              <a:t>, писав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в одному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листів</a:t>
            </a:r>
            <a:r>
              <a:rPr lang="ru-RU" dirty="0" smtClean="0">
                <a:latin typeface="Georgia" pitchFamily="18" charset="0"/>
              </a:rPr>
              <a:t> 1915 року,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"гора </a:t>
            </a:r>
            <a:r>
              <a:rPr lang="ru-RU" dirty="0" err="1" smtClean="0">
                <a:latin typeface="Georgia" pitchFamily="18" charset="0"/>
              </a:rPr>
              <a:t>страждань</a:t>
            </a:r>
            <a:r>
              <a:rPr lang="ru-RU" dirty="0" smtClean="0">
                <a:latin typeface="Georgia" pitchFamily="18" charset="0"/>
              </a:rPr>
              <a:t>, на яку ми </a:t>
            </a:r>
            <a:r>
              <a:rPr lang="ru-RU" dirty="0" err="1" smtClean="0">
                <a:latin typeface="Georgia" pitchFamily="18" charset="0"/>
              </a:rPr>
              <a:t>продовжуємо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здиратися</a:t>
            </a:r>
            <a:r>
              <a:rPr lang="ru-RU" dirty="0" smtClean="0">
                <a:latin typeface="Georgia" pitchFamily="18" charset="0"/>
              </a:rPr>
              <a:t>".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бачив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лише</a:t>
            </a:r>
            <a:r>
              <a:rPr lang="ru-RU" dirty="0" smtClean="0">
                <a:latin typeface="Georgia" pitchFamily="18" charset="0"/>
              </a:rPr>
              <a:t> "</a:t>
            </a:r>
            <a:r>
              <a:rPr lang="ru-RU" dirty="0" err="1" smtClean="0">
                <a:latin typeface="Georgia" pitchFamily="18" charset="0"/>
              </a:rPr>
              <a:t>непомірну</a:t>
            </a:r>
            <a:r>
              <a:rPr lang="ru-RU" dirty="0" smtClean="0">
                <a:latin typeface="Georgia" pitchFamily="18" charset="0"/>
              </a:rPr>
              <a:t> рану, на яку </a:t>
            </a:r>
            <a:r>
              <a:rPr lang="ru-RU" dirty="0" err="1" smtClean="0">
                <a:latin typeface="Georgia" pitchFamily="18" charset="0"/>
              </a:rPr>
              <a:t>перетворилася</a:t>
            </a:r>
            <a:r>
              <a:rPr lang="ru-RU" dirty="0" smtClean="0">
                <a:latin typeface="Georgia" pitchFamily="18" charset="0"/>
              </a:rPr>
              <a:t> вся </a:t>
            </a:r>
            <a:r>
              <a:rPr lang="ru-RU" dirty="0" err="1" smtClean="0">
                <a:latin typeface="Georgia" pitchFamily="18" charset="0"/>
              </a:rPr>
              <a:t>Європа</a:t>
            </a:r>
            <a:r>
              <a:rPr lang="ru-RU" dirty="0" smtClean="0">
                <a:latin typeface="Georgia" pitchFamily="18" charset="0"/>
              </a:rPr>
              <a:t>", думав про "</a:t>
            </a:r>
            <a:r>
              <a:rPr lang="ru-RU" dirty="0" err="1" smtClean="0">
                <a:latin typeface="Georgia" pitchFamily="18" charset="0"/>
              </a:rPr>
              <a:t>масову</a:t>
            </a:r>
            <a:r>
              <a:rPr lang="ru-RU" dirty="0" smtClean="0">
                <a:latin typeface="Georgia" pitchFamily="18" charset="0"/>
              </a:rPr>
              <a:t> смерть людей,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відбувається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щоденно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щохвилинно</a:t>
            </a:r>
            <a:r>
              <a:rPr lang="ru-RU" dirty="0" smtClean="0">
                <a:latin typeface="Georgia" pitchFamily="18" charset="0"/>
              </a:rPr>
              <a:t>". Сходить </a:t>
            </a:r>
            <a:r>
              <a:rPr lang="ru-RU" dirty="0" err="1" smtClean="0">
                <a:latin typeface="Georgia" pitchFamily="18" charset="0"/>
              </a:rPr>
              <a:t>нанівець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творчість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жорстоким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випробуванням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піддаються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гуманістичні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переконання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У </a:t>
            </a:r>
            <a:r>
              <a:rPr lang="ru-RU" dirty="0" err="1" smtClean="0">
                <a:latin typeface="Georgia" pitchFamily="18" charset="0"/>
              </a:rPr>
              <a:t>післявоєнний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період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прагне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писати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вірші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увібрали</a:t>
            </a:r>
            <a:r>
              <a:rPr lang="ru-RU" dirty="0" smtClean="0">
                <a:latin typeface="Georgia" pitchFamily="18" charset="0"/>
              </a:rPr>
              <a:t> б </a:t>
            </a:r>
            <a:r>
              <a:rPr lang="ru-RU" dirty="0" err="1" smtClean="0">
                <a:latin typeface="Georgia" pitchFamily="18" charset="0"/>
              </a:rPr>
              <a:t>усі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попередні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пошуки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здобутки</a:t>
            </a:r>
            <a:r>
              <a:rPr lang="ru-RU" dirty="0" smtClean="0">
                <a:latin typeface="Georgia" pitchFamily="18" charset="0"/>
              </a:rPr>
              <a:t>; як </a:t>
            </a:r>
            <a:r>
              <a:rPr lang="ru-RU" dirty="0" err="1" smtClean="0">
                <a:latin typeface="Georgia" pitchFamily="18" charset="0"/>
              </a:rPr>
              <a:t>ніколи</a:t>
            </a:r>
            <a:r>
              <a:rPr lang="ru-RU" dirty="0" smtClean="0">
                <a:latin typeface="Georgia" pitchFamily="18" charset="0"/>
              </a:rPr>
              <a:t>, великого </a:t>
            </a:r>
            <a:r>
              <a:rPr lang="ru-RU" dirty="0" err="1" smtClean="0">
                <a:latin typeface="Georgia" pitchFamily="18" charset="0"/>
              </a:rPr>
              <a:t>значення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набуває</a:t>
            </a:r>
            <a:r>
              <a:rPr lang="ru-RU" dirty="0" smtClean="0">
                <a:latin typeface="Georgia" pitchFamily="18" charset="0"/>
              </a:rPr>
              <a:t> для </a:t>
            </a:r>
            <a:r>
              <a:rPr lang="ru-RU" dirty="0" err="1" smtClean="0">
                <a:latin typeface="Georgia" pitchFamily="18" charset="0"/>
              </a:rPr>
              <a:t>митця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традиція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німецької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філософської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лірики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Наприкінці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життя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працював</a:t>
            </a:r>
            <a:r>
              <a:rPr lang="ru-RU" dirty="0" smtClean="0">
                <a:latin typeface="Georgia" pitchFamily="18" charset="0"/>
              </a:rPr>
              <a:t> не так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 (тяжка хвороба (</a:t>
            </a:r>
            <a:r>
              <a:rPr lang="ru-RU" dirty="0" err="1" smtClean="0">
                <a:latin typeface="Georgia" pitchFamily="18" charset="0"/>
              </a:rPr>
              <a:t>лейкем</a:t>
            </a:r>
            <a:r>
              <a:rPr lang="uk-UA" dirty="0" err="1" smtClean="0">
                <a:latin typeface="Georgia" pitchFamily="18" charset="0"/>
              </a:rPr>
              <a:t>ія</a:t>
            </a:r>
            <a:r>
              <a:rPr lang="uk-UA" dirty="0" smtClean="0">
                <a:latin typeface="Georgia" pitchFamily="18" charset="0"/>
              </a:rPr>
              <a:t>) </a:t>
            </a:r>
            <a:r>
              <a:rPr lang="ru-RU" dirty="0" err="1" smtClean="0">
                <a:latin typeface="Georgia" pitchFamily="18" charset="0"/>
              </a:rPr>
              <a:t>нагадувала</a:t>
            </a:r>
            <a:r>
              <a:rPr lang="ru-RU" dirty="0" smtClean="0">
                <a:latin typeface="Georgia" pitchFamily="18" charset="0"/>
              </a:rPr>
              <a:t> про себе </a:t>
            </a:r>
            <a:r>
              <a:rPr lang="ru-RU" dirty="0" err="1" smtClean="0">
                <a:latin typeface="Georgia" pitchFamily="18" charset="0"/>
              </a:rPr>
              <a:t>дедалі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тривалішими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нападами</a:t>
            </a:r>
            <a:r>
              <a:rPr lang="ru-RU" dirty="0" smtClean="0">
                <a:latin typeface="Georgia" pitchFamily="18" charset="0"/>
              </a:rPr>
              <a:t>),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на диво легко, </a:t>
            </a:r>
            <a:r>
              <a:rPr lang="ru-RU" dirty="0" err="1" smtClean="0">
                <a:latin typeface="Georgia" pitchFamily="18" charset="0"/>
              </a:rPr>
              <a:t>майже</a:t>
            </a:r>
            <a:r>
              <a:rPr lang="ru-RU" dirty="0" smtClean="0">
                <a:latin typeface="Georgia" pitchFamily="18" charset="0"/>
              </a:rPr>
              <a:t> без </a:t>
            </a:r>
            <a:r>
              <a:rPr lang="ru-RU" dirty="0" err="1" smtClean="0">
                <a:latin typeface="Georgia" pitchFamily="18" charset="0"/>
              </a:rPr>
              <a:t>чернеток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Незадовго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смерті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написав книгу </a:t>
            </a:r>
            <a:r>
              <a:rPr lang="ru-RU" dirty="0" err="1" smtClean="0">
                <a:latin typeface="Georgia" pitchFamily="18" charset="0"/>
              </a:rPr>
              <a:t>віршів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французькою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мовою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Помер </a:t>
            </a:r>
            <a:r>
              <a:rPr lang="ru-RU" dirty="0" err="1" smtClean="0">
                <a:latin typeface="Georgia" pitchFamily="18" charset="0"/>
              </a:rPr>
              <a:t>Райнер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Марія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1926 року у </a:t>
            </a:r>
            <a:r>
              <a:rPr lang="ru-RU" dirty="0" err="1" smtClean="0">
                <a:latin typeface="Georgia" pitchFamily="18" charset="0"/>
              </a:rPr>
              <a:t>Швейцарії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33688" y="274638"/>
            <a:ext cx="2103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20688"/>
            <a:ext cx="4865744" cy="56277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Поезія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відкрила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новий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етап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розвитку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поезії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європейської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увібрала</a:t>
            </a:r>
            <a:r>
              <a:rPr lang="ru-RU" dirty="0" smtClean="0">
                <a:latin typeface="Georgia" pitchFamily="18" charset="0"/>
              </a:rPr>
              <a:t> в себе </a:t>
            </a:r>
            <a:r>
              <a:rPr lang="ru-RU" dirty="0" err="1" smtClean="0">
                <a:latin typeface="Georgia" pitchFamily="18" charset="0"/>
              </a:rPr>
              <a:t>всі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етапи</a:t>
            </a:r>
            <a:r>
              <a:rPr lang="ru-RU" dirty="0" smtClean="0">
                <a:latin typeface="Georgia" pitchFamily="18" charset="0"/>
              </a:rPr>
              <a:t> складного шляху </a:t>
            </a:r>
            <a:r>
              <a:rPr lang="ru-RU" dirty="0" err="1" smtClean="0">
                <a:latin typeface="Georgia" pitchFamily="18" charset="0"/>
              </a:rPr>
              <a:t>естетичних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пошуків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митця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ru-RU" dirty="0" err="1" smtClean="0">
                <a:latin typeface="Georgia" pitchFamily="18" charset="0"/>
              </a:rPr>
              <a:t>від</a:t>
            </a:r>
            <a:r>
              <a:rPr lang="ru-RU" dirty="0" smtClean="0">
                <a:latin typeface="Georgia" pitchFamily="18" charset="0"/>
              </a:rPr>
              <a:t> неоромантизму та </a:t>
            </a:r>
            <a:r>
              <a:rPr lang="ru-RU" dirty="0" err="1" smtClean="0">
                <a:latin typeface="Georgia" pitchFamily="18" charset="0"/>
              </a:rPr>
              <a:t>імпресіонізму</a:t>
            </a:r>
            <a:r>
              <a:rPr lang="ru-RU" dirty="0" smtClean="0">
                <a:latin typeface="Georgia" pitchFamily="18" charset="0"/>
              </a:rPr>
              <a:t> через </a:t>
            </a:r>
            <a:r>
              <a:rPr lang="ru-RU" dirty="0" err="1" smtClean="0">
                <a:latin typeface="Georgia" pitchFamily="18" charset="0"/>
              </a:rPr>
              <a:t>заглиблений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філософські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релігійні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роздуми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символізм</a:t>
            </a:r>
            <a:r>
              <a:rPr lang="ru-RU" dirty="0" smtClean="0">
                <a:latin typeface="Georgia" pitchFamily="18" charset="0"/>
              </a:rPr>
              <a:t> до «</a:t>
            </a:r>
            <a:r>
              <a:rPr lang="ru-RU" dirty="0" err="1" smtClean="0">
                <a:latin typeface="Georgia" pitchFamily="18" charset="0"/>
              </a:rPr>
              <a:t>нової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речевості</a:t>
            </a:r>
            <a:r>
              <a:rPr lang="ru-RU" dirty="0" smtClean="0">
                <a:latin typeface="Georgia" pitchFamily="18" charset="0"/>
              </a:rPr>
              <a:t>» (стилю,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тяжіє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конкретності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зображення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прийшов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зміну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експресіоністському</a:t>
            </a:r>
            <a:r>
              <a:rPr lang="ru-RU" dirty="0" smtClean="0">
                <a:latin typeface="Georgia" pitchFamily="18" charset="0"/>
              </a:rPr>
              <a:t> пафосу та схематизму). На </a:t>
            </a:r>
            <a:r>
              <a:rPr lang="ru-RU" dirty="0" err="1" smtClean="0">
                <a:latin typeface="Georgia" pitchFamily="18" charset="0"/>
              </a:rPr>
              <a:t>творчість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глибоко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вплинули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живопис</a:t>
            </a:r>
            <a:r>
              <a:rPr lang="ru-RU" dirty="0" smtClean="0">
                <a:latin typeface="Georgia" pitchFamily="18" charset="0"/>
              </a:rPr>
              <a:t>, скульптура, </a:t>
            </a:r>
            <a:r>
              <a:rPr lang="ru-RU" dirty="0" err="1" smtClean="0">
                <a:latin typeface="Georgia" pitchFamily="18" charset="0"/>
              </a:rPr>
              <a:t>архітектура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музика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Риль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3486133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7968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322128" cy="367240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працює</a:t>
            </a:r>
            <a:r>
              <a:rPr lang="ru-RU" dirty="0" smtClean="0">
                <a:latin typeface="Georgia" pitchFamily="18" charset="0"/>
              </a:rPr>
              <a:t> над </a:t>
            </a:r>
            <a:r>
              <a:rPr lang="ru-RU" dirty="0" err="1" smtClean="0">
                <a:latin typeface="Georgia" pitchFamily="18" charset="0"/>
              </a:rPr>
              <a:t>поповненням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своїх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знань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подорожує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інших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країн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відвідує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Німеччину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Францію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Італію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Іспанію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Двічі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побував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Україні</a:t>
            </a:r>
            <a:r>
              <a:rPr lang="ru-RU" dirty="0" smtClean="0">
                <a:latin typeface="Georgia" pitchFamily="18" charset="0"/>
              </a:rPr>
              <a:t>. Перша </a:t>
            </a:r>
            <a:r>
              <a:rPr lang="ru-RU" dirty="0" err="1" smtClean="0">
                <a:latin typeface="Georgia" pitchFamily="18" charset="0"/>
              </a:rPr>
              <a:t>подорож</a:t>
            </a:r>
            <a:r>
              <a:rPr lang="ru-RU" dirty="0" smtClean="0">
                <a:latin typeface="Georgia" pitchFamily="18" charset="0"/>
              </a:rPr>
              <a:t> у 1899 </a:t>
            </a:r>
            <a:r>
              <a:rPr lang="ru-RU" dirty="0" err="1" smtClean="0">
                <a:latin typeface="Georgia" pitchFamily="18" charset="0"/>
              </a:rPr>
              <a:t>році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розбудила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поета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інтерес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історії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Київської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Русі</a:t>
            </a:r>
            <a:r>
              <a:rPr lang="ru-RU" dirty="0" smtClean="0">
                <a:latin typeface="Georgia" pitchFamily="18" charset="0"/>
              </a:rPr>
              <a:t>, а </a:t>
            </a:r>
            <a:r>
              <a:rPr lang="ru-RU" dirty="0" err="1" smtClean="0">
                <a:latin typeface="Georgia" pitchFamily="18" charset="0"/>
              </a:rPr>
              <a:t>також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козацької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доби</a:t>
            </a:r>
            <a:r>
              <a:rPr lang="ru-RU" dirty="0" smtClean="0">
                <a:latin typeface="Georgia" pitchFamily="18" charset="0"/>
              </a:rPr>
              <a:t>, в </a:t>
            </a:r>
            <a:r>
              <a:rPr lang="ru-RU" dirty="0" err="1" smtClean="0">
                <a:latin typeface="Georgia" pitchFamily="18" charset="0"/>
              </a:rPr>
              <a:t>яких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вбачав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витоки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історії</a:t>
            </a:r>
            <a:r>
              <a:rPr lang="ru-RU" dirty="0" smtClean="0">
                <a:latin typeface="Georgia" pitchFamily="18" charset="0"/>
              </a:rPr>
              <a:t> великого народу.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глибоко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вражений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Софійським</a:t>
            </a:r>
            <a:r>
              <a:rPr lang="ru-RU" dirty="0" smtClean="0">
                <a:latin typeface="Georgia" pitchFamily="18" charset="0"/>
              </a:rPr>
              <a:t> собором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Києво-Печерською</a:t>
            </a:r>
            <a:r>
              <a:rPr lang="ru-RU" dirty="0" smtClean="0">
                <a:latin typeface="Georgia" pitchFamily="18" charset="0"/>
              </a:rPr>
              <a:t> Лаврою, </a:t>
            </a:r>
            <a:r>
              <a:rPr lang="ru-RU" dirty="0" err="1" smtClean="0">
                <a:latin typeface="Georgia" pitchFamily="18" charset="0"/>
              </a:rPr>
              <a:t>їй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присвятив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кілька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поезій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найбільш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захоплено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розповідав</a:t>
            </a:r>
            <a:r>
              <a:rPr lang="ru-RU" dirty="0" smtClean="0">
                <a:latin typeface="Georgia" pitchFamily="18" charset="0"/>
              </a:rPr>
              <a:t> про </a:t>
            </a:r>
            <a:r>
              <a:rPr lang="ru-RU" dirty="0" err="1" smtClean="0">
                <a:latin typeface="Georgia" pitchFamily="18" charset="0"/>
              </a:rPr>
              <a:t>свої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враження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неї</a:t>
            </a:r>
            <a:r>
              <a:rPr lang="ru-RU" dirty="0" smtClean="0">
                <a:latin typeface="Georgia" pitchFamily="18" charset="0"/>
              </a:rPr>
              <a:t>. У </a:t>
            </a:r>
            <a:r>
              <a:rPr lang="ru-RU" dirty="0" err="1" smtClean="0">
                <a:latin typeface="Georgia" pitchFamily="18" charset="0"/>
              </a:rPr>
              <a:t>Лаврських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печерах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Києва</a:t>
            </a:r>
            <a:r>
              <a:rPr lang="ru-RU" dirty="0" smtClean="0">
                <a:latin typeface="Georgia" pitchFamily="18" charset="0"/>
              </a:rPr>
              <a:t> поет </a:t>
            </a:r>
            <a:r>
              <a:rPr lang="ru-RU" dirty="0" err="1" smtClean="0">
                <a:latin typeface="Georgia" pitchFamily="18" charset="0"/>
              </a:rPr>
              <a:t>побував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кілька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разів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Пошук</a:t>
            </a:r>
            <a:r>
              <a:rPr lang="ru-RU" dirty="0" smtClean="0">
                <a:latin typeface="Georgia" pitchFamily="18" charset="0"/>
              </a:rPr>
              <a:t> духовного </a:t>
            </a:r>
            <a:r>
              <a:rPr lang="ru-RU" dirty="0" err="1" smtClean="0">
                <a:latin typeface="Georgia" pitchFamily="18" charset="0"/>
              </a:rPr>
              <a:t>проводиря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виразника</a:t>
            </a:r>
            <a:r>
              <a:rPr lang="ru-RU" dirty="0" smtClean="0">
                <a:latin typeface="Georgia" pitchFamily="18" charset="0"/>
              </a:rPr>
              <a:t> народного духу приводить </a:t>
            </a:r>
            <a:r>
              <a:rPr lang="ru-RU" dirty="0" err="1" smtClean="0">
                <a:latin typeface="Georgia" pitchFamily="18" charset="0"/>
              </a:rPr>
              <a:t>Рільке</a:t>
            </a:r>
            <a:r>
              <a:rPr lang="ru-RU" dirty="0" smtClean="0">
                <a:latin typeface="Georgia" pitchFamily="18" charset="0"/>
              </a:rPr>
              <a:t> до Канева на могилу Тараса </a:t>
            </a:r>
            <a:r>
              <a:rPr lang="ru-RU" dirty="0" err="1" smtClean="0">
                <a:latin typeface="Georgia" pitchFamily="18" charset="0"/>
              </a:rPr>
              <a:t>Шевченка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rilke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5514650" cy="252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"Орфей, </a:t>
            </a:r>
            <a:r>
              <a:rPr lang="ru-RU" dirty="0" err="1" smtClean="0">
                <a:latin typeface="Georgia" pitchFamily="18" charset="0"/>
              </a:rPr>
              <a:t>Еврідіка</a:t>
            </a:r>
            <a:r>
              <a:rPr lang="ru-RU" dirty="0" smtClean="0">
                <a:latin typeface="Georgia" pitchFamily="18" charset="0"/>
              </a:rPr>
              <a:t>, Гермес" (1904)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3429000"/>
            <a:ext cx="2902297" cy="19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162880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Цей </a:t>
            </a:r>
            <a:r>
              <a:rPr lang="ru-RU" sz="2000" dirty="0" err="1" smtClean="0">
                <a:latin typeface="Georgia" pitchFamily="18" charset="0"/>
              </a:rPr>
              <a:t>твір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першої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частини</a:t>
            </a:r>
            <a:r>
              <a:rPr lang="ru-RU" sz="2000" dirty="0" smtClean="0">
                <a:latin typeface="Georgia" pitchFamily="18" charset="0"/>
              </a:rPr>
              <a:t> "</a:t>
            </a:r>
            <a:r>
              <a:rPr lang="ru-RU" sz="2000" dirty="0" err="1" smtClean="0">
                <a:latin typeface="Georgia" pitchFamily="18" charset="0"/>
              </a:rPr>
              <a:t>Нових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поезій</a:t>
            </a:r>
            <a:r>
              <a:rPr lang="ru-RU" sz="2000" dirty="0" smtClean="0">
                <a:latin typeface="Georgia" pitchFamily="18" charset="0"/>
              </a:rPr>
              <a:t>" </a:t>
            </a:r>
            <a:r>
              <a:rPr lang="ru-RU" sz="2000" dirty="0" err="1" smtClean="0">
                <a:latin typeface="Georgia" pitchFamily="18" charset="0"/>
              </a:rPr>
              <a:t>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яскравим</a:t>
            </a:r>
            <a:r>
              <a:rPr lang="ru-RU" sz="2000" dirty="0" smtClean="0">
                <a:latin typeface="Georgia" pitchFamily="18" charset="0"/>
              </a:rPr>
              <a:t> прикладом </a:t>
            </a:r>
            <a:r>
              <a:rPr lang="ru-RU" sz="2000" dirty="0" err="1" smtClean="0">
                <a:latin typeface="Georgia" pitchFamily="18" charset="0"/>
              </a:rPr>
              <a:t>використання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переосмислення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Рільке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давнього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міфу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він</a:t>
            </a:r>
            <a:r>
              <a:rPr lang="ru-RU" sz="2000" dirty="0" smtClean="0">
                <a:latin typeface="Georgia" pitchFamily="18" charset="0"/>
              </a:rPr>
              <a:t> образно </a:t>
            </a:r>
            <a:r>
              <a:rPr lang="ru-RU" sz="2000" dirty="0" err="1" smtClean="0">
                <a:latin typeface="Georgia" pitchFamily="18" charset="0"/>
              </a:rPr>
              <a:t>втілює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авторські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роздуми</a:t>
            </a:r>
            <a:r>
              <a:rPr lang="ru-RU" sz="2000" dirty="0" smtClean="0">
                <a:latin typeface="Georgia" pitchFamily="18" charset="0"/>
              </a:rPr>
              <a:t> про </a:t>
            </a:r>
            <a:r>
              <a:rPr lang="ru-RU" sz="2000" dirty="0" err="1" smtClean="0">
                <a:latin typeface="Georgia" pitchFamily="18" charset="0"/>
              </a:rPr>
              <a:t>сутність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мистецтва</a:t>
            </a:r>
            <a:r>
              <a:rPr lang="ru-RU" sz="2000" dirty="0" smtClean="0">
                <a:latin typeface="Georgia" pitchFamily="18" charset="0"/>
              </a:rPr>
              <a:t> та </a:t>
            </a:r>
            <a:r>
              <a:rPr lang="ru-RU" sz="2000" dirty="0" err="1" smtClean="0">
                <a:latin typeface="Georgia" pitchFamily="18" charset="0"/>
              </a:rPr>
              <a:t>його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покликання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996952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Цей </a:t>
            </a:r>
            <a:r>
              <a:rPr lang="ru-RU" sz="2000" dirty="0" err="1" smtClean="0">
                <a:latin typeface="Georgia" pitchFamily="18" charset="0"/>
              </a:rPr>
              <a:t>вірш</a:t>
            </a:r>
            <a:r>
              <a:rPr lang="ru-RU" sz="2000" dirty="0" smtClean="0">
                <a:latin typeface="Georgia" pitchFamily="18" charset="0"/>
              </a:rPr>
              <a:t> — перше </a:t>
            </a:r>
            <a:r>
              <a:rPr lang="ru-RU" sz="2000" dirty="0" err="1" smtClean="0">
                <a:latin typeface="Georgia" pitchFamily="18" charset="0"/>
              </a:rPr>
              <a:t>звертання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Рільке</a:t>
            </a:r>
            <a:r>
              <a:rPr lang="ru-RU" sz="2000" dirty="0" smtClean="0">
                <a:latin typeface="Georgia" pitchFamily="18" charset="0"/>
              </a:rPr>
              <a:t> до образу Орфея, </a:t>
            </a:r>
            <a:r>
              <a:rPr lang="ru-RU" sz="2000" dirty="0" err="1" smtClean="0">
                <a:latin typeface="Georgia" pitchFamily="18" charset="0"/>
              </a:rPr>
              <a:t>який</a:t>
            </a:r>
            <a:r>
              <a:rPr lang="ru-RU" sz="2000" dirty="0" smtClean="0">
                <a:latin typeface="Georgia" pitchFamily="18" charset="0"/>
              </a:rPr>
              <a:t> став для </a:t>
            </a:r>
            <a:r>
              <a:rPr lang="ru-RU" sz="2000" dirty="0" err="1" smtClean="0">
                <a:latin typeface="Georgia" pitchFamily="18" charset="0"/>
              </a:rPr>
              <a:t>нього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уособленням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поезії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її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високої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місії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Утім</a:t>
            </a:r>
            <a:r>
              <a:rPr lang="ru-RU" sz="2000" dirty="0" smtClean="0">
                <a:latin typeface="Georgia" pitchFamily="18" charset="0"/>
              </a:rPr>
              <a:t>, Орфей тут </a:t>
            </a:r>
            <a:r>
              <a:rPr lang="ru-RU" sz="2000" dirty="0" err="1" smtClean="0">
                <a:latin typeface="Georgia" pitchFamily="18" charset="0"/>
              </a:rPr>
              <a:t>ще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ніби</a:t>
            </a:r>
            <a:r>
              <a:rPr lang="ru-RU" sz="2000" dirty="0" smtClean="0">
                <a:latin typeface="Georgia" pitchFamily="18" charset="0"/>
              </a:rPr>
              <a:t> не </a:t>
            </a:r>
            <a:r>
              <a:rPr lang="ru-RU" sz="2000" dirty="0" err="1" smtClean="0">
                <a:latin typeface="Georgia" pitchFamily="18" charset="0"/>
              </a:rPr>
              <a:t>цілком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впевнений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силою </a:t>
            </a:r>
            <a:r>
              <a:rPr lang="ru-RU" sz="2000" dirty="0" err="1" smtClean="0">
                <a:latin typeface="Georgia" pitchFamily="18" charset="0"/>
              </a:rPr>
              <a:t>свого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поетичного</a:t>
            </a:r>
            <a:r>
              <a:rPr lang="ru-RU" sz="2000" dirty="0" smtClean="0">
                <a:latin typeface="Georgia" pitchFamily="18" charset="0"/>
              </a:rPr>
              <a:t> слова </a:t>
            </a:r>
            <a:r>
              <a:rPr lang="ru-RU" sz="2000" dirty="0" err="1" smtClean="0">
                <a:latin typeface="Georgia" pitchFamily="18" charset="0"/>
              </a:rPr>
              <a:t>він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справді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здатен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повернути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небуття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кохану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дати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життя</a:t>
            </a:r>
            <a:r>
              <a:rPr lang="ru-RU" sz="2000" dirty="0" smtClean="0">
                <a:latin typeface="Georgia" pitchFamily="18" charset="0"/>
              </a:rPr>
              <a:t> речам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явищам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створити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свій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світ</a:t>
            </a:r>
            <a:r>
              <a:rPr lang="ru-RU" sz="2000" dirty="0" smtClean="0">
                <a:latin typeface="Georgia" pitchFamily="18" charset="0"/>
              </a:rPr>
              <a:t>. Тому </a:t>
            </a:r>
            <a:r>
              <a:rPr lang="ru-RU" sz="2000" dirty="0" err="1" smtClean="0">
                <a:latin typeface="Georgia" pitchFamily="18" charset="0"/>
              </a:rPr>
              <a:t>він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обертається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втрачає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Еврідіку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</TotalTime>
  <Words>1252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Райнер Марія Рільке. Своєрідність поглядів і поетики Р. М. Рільке. Діалог ліричного героя з Богом («Згаси мій зір…»). Переосмислення античних міфів у віршах митця («Орфей, Еврідіка, Гермес», збірка «Сонети до Орфея»). Філософський характер і художня довершеність лірики поета.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"Орфей, Еврідіка, Гермес" (1904)</vt:lpstr>
      <vt:lpstr>Слайд 10</vt:lpstr>
      <vt:lpstr>Слайд 11</vt:lpstr>
      <vt:lpstr>Слайд 12</vt:lpstr>
      <vt:lpstr>Згаси мій зір...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Райнер Марія Рільке. Своєрідність поглядів і поетики Р. М. Рільке. Діалог ліричного героя з Богом («Згаси мій зір…»). Переосмислення античних міфів у віршах митця («Орфей, Еврідіка, Гермес», збірка «Сонети до Орфея»). Філософський характер і художня довершеність лірики поета.</dc:title>
  <dc:creator>ASUS</dc:creator>
  <cp:lastModifiedBy>ASUS</cp:lastModifiedBy>
  <cp:revision>26</cp:revision>
  <dcterms:created xsi:type="dcterms:W3CDTF">2022-11-22T12:21:25Z</dcterms:created>
  <dcterms:modified xsi:type="dcterms:W3CDTF">2022-11-30T22:59:24Z</dcterms:modified>
</cp:coreProperties>
</file>