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67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60648"/>
            <a:ext cx="5400600" cy="2939752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solidFill>
                  <a:srgbClr val="002060"/>
                </a:solidFill>
                <a:latin typeface="+mn-lt"/>
              </a:rPr>
              <a:t>Ґійом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 Аполлінер – поет-авангардист. Зв’язок поезії митця з естетикою кубізму, своєрідність «сюрреалізму» письменника, його художні новації в царині лірики. Тема кохання й часу у вірші «Міст Мірабо». Верлібр у творчості </a:t>
            </a:r>
            <a:r>
              <a:rPr lang="uk-UA" sz="2000" dirty="0" err="1" smtClean="0">
                <a:solidFill>
                  <a:srgbClr val="002060"/>
                </a:solidFill>
                <a:latin typeface="+mn-lt"/>
              </a:rPr>
              <a:t>Ґійома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 Аполлінера.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160103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501008"/>
            <a:ext cx="6264696" cy="307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450" y="2778125"/>
            <a:ext cx="1943100" cy="2352675"/>
          </a:xfrm>
        </p:spPr>
      </p:pic>
      <p:sp>
        <p:nvSpPr>
          <p:cNvPr id="4" name="Куб 3"/>
          <p:cNvSpPr/>
          <p:nvPr/>
        </p:nvSpPr>
        <p:spPr>
          <a:xfrm>
            <a:off x="1331640" y="449288"/>
            <a:ext cx="5940152" cy="640871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Ім'я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дослідники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пов'язують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кубізмом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літературі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іноді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поєднуючи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явище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літературним</a:t>
            </a:r>
            <a:r>
              <a:rPr lang="ru-RU" b="1" dirty="0" smtClean="0">
                <a:solidFill>
                  <a:srgbClr val="002060"/>
                </a:solidFill>
              </a:rPr>
              <a:t> футуризмом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називаючи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кубофутуризмом</a:t>
            </a:r>
            <a:r>
              <a:rPr lang="ru-RU" b="1" dirty="0" smtClean="0">
                <a:solidFill>
                  <a:srgbClr val="002060"/>
                </a:solidFill>
              </a:rPr>
              <a:t>. У </a:t>
            </a:r>
            <a:r>
              <a:rPr lang="ru-RU" b="1" dirty="0" err="1" smtClean="0">
                <a:solidFill>
                  <a:srgbClr val="002060"/>
                </a:solidFill>
              </a:rPr>
              <a:t>творчості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виявилися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властиві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кубізмові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особливості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, перш за все, </a:t>
            </a:r>
            <a:r>
              <a:rPr lang="ru-RU" b="1" dirty="0" err="1" smtClean="0">
                <a:solidFill>
                  <a:srgbClr val="002060"/>
                </a:solidFill>
              </a:rPr>
              <a:t>симультанізм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фр. </a:t>
            </a:r>
            <a:r>
              <a:rPr lang="en-US" b="1" dirty="0" err="1" smtClean="0">
                <a:solidFill>
                  <a:srgbClr val="002060"/>
                </a:solidFill>
              </a:rPr>
              <a:t>simultaine</a:t>
            </a:r>
            <a:r>
              <a:rPr lang="en-US" b="1" dirty="0" smtClean="0">
                <a:solidFill>
                  <a:srgbClr val="002060"/>
                </a:solidFill>
              </a:rPr>
              <a:t> — "</a:t>
            </a:r>
            <a:r>
              <a:rPr lang="ru-RU" b="1" dirty="0" err="1" smtClean="0">
                <a:solidFill>
                  <a:srgbClr val="002060"/>
                </a:solidFill>
              </a:rPr>
              <a:t>одночасний</a:t>
            </a:r>
            <a:r>
              <a:rPr lang="ru-RU" b="1" dirty="0" smtClean="0">
                <a:solidFill>
                  <a:srgbClr val="002060"/>
                </a:solidFill>
              </a:rPr>
              <a:t>") — </a:t>
            </a:r>
            <a:r>
              <a:rPr lang="ru-RU" b="1" dirty="0" err="1" smtClean="0">
                <a:solidFill>
                  <a:srgbClr val="002060"/>
                </a:solidFill>
              </a:rPr>
              <a:t>схильність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одночасного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зображення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одній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площині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різнорідних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об'єктів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віддалених</a:t>
            </a:r>
            <a:r>
              <a:rPr lang="ru-RU" b="1" dirty="0" smtClean="0">
                <a:solidFill>
                  <a:srgbClr val="002060"/>
                </a:solidFill>
              </a:rPr>
              <a:t>, не </a:t>
            </a:r>
            <a:r>
              <a:rPr lang="ru-RU" b="1" dirty="0" err="1" smtClean="0">
                <a:solidFill>
                  <a:srgbClr val="002060"/>
                </a:solidFill>
              </a:rPr>
              <a:t>пов'язаних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між</a:t>
            </a:r>
            <a:r>
              <a:rPr lang="ru-RU" b="1" dirty="0" smtClean="0">
                <a:solidFill>
                  <a:srgbClr val="002060"/>
                </a:solidFill>
              </a:rPr>
              <a:t> собою </a:t>
            </a:r>
            <a:r>
              <a:rPr lang="ru-RU" b="1" dirty="0" err="1" smtClean="0">
                <a:solidFill>
                  <a:srgbClr val="002060"/>
                </a:solidFill>
              </a:rPr>
              <a:t>образів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мотивів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переживань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вражень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Наслідуючи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поетів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кінця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минулого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століття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вважав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магістральний</a:t>
            </a:r>
            <a:r>
              <a:rPr lang="ru-RU" b="1" dirty="0" smtClean="0">
                <a:solidFill>
                  <a:srgbClr val="002060"/>
                </a:solidFill>
              </a:rPr>
              <a:t> шлях </a:t>
            </a:r>
            <a:r>
              <a:rPr lang="ru-RU" b="1" dirty="0" err="1" smtClean="0">
                <a:solidFill>
                  <a:srgbClr val="002060"/>
                </a:solidFill>
              </a:rPr>
              <a:t>розвитку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призводить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створення</a:t>
            </a:r>
            <a:r>
              <a:rPr lang="ru-RU" b="1" dirty="0" smtClean="0">
                <a:solidFill>
                  <a:srgbClr val="002060"/>
                </a:solidFill>
              </a:rPr>
              <a:t> синтезу </a:t>
            </a:r>
            <a:r>
              <a:rPr lang="ru-RU" b="1" dirty="0" err="1" smtClean="0">
                <a:solidFill>
                  <a:srgbClr val="002060"/>
                </a:solidFill>
              </a:rPr>
              <a:t>мистецтв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музики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живопису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літератури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11560" y="188640"/>
            <a:ext cx="6588224" cy="1836784"/>
          </a:xfrm>
          <a:prstGeom prst="wedge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Кубізм</a:t>
            </a:r>
            <a:r>
              <a:rPr lang="ru-RU" b="1" dirty="0" smtClean="0">
                <a:solidFill>
                  <a:srgbClr val="002060"/>
                </a:solidFill>
              </a:rPr>
              <a:t> — авангардна </a:t>
            </a:r>
            <a:r>
              <a:rPr lang="ru-RU" b="1" dirty="0" err="1" smtClean="0">
                <a:solidFill>
                  <a:srgbClr val="002060"/>
                </a:solidFill>
              </a:rPr>
              <a:t>течія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образотворчому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мистецтві</a:t>
            </a:r>
            <a:r>
              <a:rPr lang="ru-RU" b="1" dirty="0" smtClean="0">
                <a:solidFill>
                  <a:srgbClr val="002060"/>
                </a:solidFill>
              </a:rPr>
              <a:t> початку </a:t>
            </a:r>
            <a:r>
              <a:rPr lang="en-US" b="1" dirty="0" smtClean="0">
                <a:solidFill>
                  <a:srgbClr val="002060"/>
                </a:solidFill>
              </a:rPr>
              <a:t>XX </a:t>
            </a:r>
            <a:r>
              <a:rPr lang="ru-RU" b="1" dirty="0" err="1" smtClean="0">
                <a:solidFill>
                  <a:srgbClr val="002060"/>
                </a:solidFill>
              </a:rPr>
              <a:t>століття</a:t>
            </a:r>
            <a:r>
              <a:rPr lang="ru-RU" b="1" dirty="0" smtClean="0">
                <a:solidFill>
                  <a:srgbClr val="002060"/>
                </a:solidFill>
              </a:rPr>
              <a:t>, яка передувала абстрактному </a:t>
            </a:r>
            <a:r>
              <a:rPr lang="ru-RU" b="1" dirty="0" err="1" smtClean="0">
                <a:solidFill>
                  <a:srgbClr val="002060"/>
                </a:solidFill>
              </a:rPr>
              <a:t>мистецтву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Кубізму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притаманні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підкреслено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геометризовані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форми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прагнення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подрібнити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об'єкти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стереометричні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складові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7657" y="2477071"/>
            <a:ext cx="3096343" cy="43809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2056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834880" cy="5904696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Міст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Мірабо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en-US" b="1" dirty="0" smtClean="0">
                <a:solidFill>
                  <a:srgbClr val="002060"/>
                </a:solidFill>
              </a:rPr>
              <a:t> — </a:t>
            </a:r>
            <a:r>
              <a:rPr lang="ru-RU" b="1" dirty="0" err="1" smtClean="0">
                <a:solidFill>
                  <a:srgbClr val="002060"/>
                </a:solidFill>
              </a:rPr>
              <a:t>вірш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належить</a:t>
            </a:r>
            <a:r>
              <a:rPr lang="ru-RU" b="1" dirty="0" smtClean="0">
                <a:solidFill>
                  <a:srgbClr val="002060"/>
                </a:solidFill>
              </a:rPr>
              <a:t> перу </a:t>
            </a:r>
            <a:r>
              <a:rPr lang="ru-RU" b="1" dirty="0" err="1" smtClean="0">
                <a:solidFill>
                  <a:srgbClr val="002060"/>
                </a:solidFill>
              </a:rPr>
              <a:t>Гійома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, написаний ним у 1912 </a:t>
            </a:r>
            <a:r>
              <a:rPr lang="ru-RU" b="1" dirty="0" err="1" smtClean="0">
                <a:solidFill>
                  <a:srgbClr val="002060"/>
                </a:solidFill>
              </a:rPr>
              <a:t>році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Вірш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увійшов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збірки</a:t>
            </a:r>
            <a:r>
              <a:rPr lang="ru-RU" b="1" dirty="0" smtClean="0">
                <a:solidFill>
                  <a:srgbClr val="002060"/>
                </a:solidFill>
              </a:rPr>
              <a:t> «</a:t>
            </a:r>
            <a:r>
              <a:rPr lang="ru-RU" b="1" dirty="0" err="1" smtClean="0">
                <a:solidFill>
                  <a:srgbClr val="002060"/>
                </a:solidFill>
              </a:rPr>
              <a:t>Алкоголі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 1898 — 1913».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тема — </a:t>
            </a:r>
            <a:r>
              <a:rPr lang="ru-RU" b="1" dirty="0" err="1" smtClean="0">
                <a:solidFill>
                  <a:srgbClr val="002060"/>
                </a:solidFill>
              </a:rPr>
              <a:t>кохання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минає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спливає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 героя.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перекладали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Ірина</a:t>
            </a:r>
            <a:r>
              <a:rPr lang="ru-RU" b="1" dirty="0" smtClean="0">
                <a:solidFill>
                  <a:srgbClr val="002060"/>
                </a:solidFill>
              </a:rPr>
              <a:t> Стешенко та </a:t>
            </a:r>
            <a:r>
              <a:rPr lang="ru-RU" b="1" dirty="0" err="1" smtClean="0">
                <a:solidFill>
                  <a:srgbClr val="002060"/>
                </a:solidFill>
              </a:rPr>
              <a:t>Микола</a:t>
            </a:r>
            <a:r>
              <a:rPr lang="ru-RU" b="1" dirty="0" smtClean="0">
                <a:solidFill>
                  <a:srgbClr val="002060"/>
                </a:solidFill>
              </a:rPr>
              <a:t> Лукаш.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over_s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96752"/>
            <a:ext cx="2983500" cy="390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788024" cy="64533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Поезія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присвячена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Марі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Лорансен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якою</a:t>
            </a:r>
            <a:r>
              <a:rPr lang="ru-RU" b="1" dirty="0" smtClean="0">
                <a:solidFill>
                  <a:srgbClr val="002060"/>
                </a:solidFill>
              </a:rPr>
              <a:t> поет </a:t>
            </a:r>
            <a:r>
              <a:rPr lang="ru-RU" b="1" dirty="0" err="1" smtClean="0">
                <a:solidFill>
                  <a:srgbClr val="002060"/>
                </a:solidFill>
              </a:rPr>
              <a:t>познайомився</a:t>
            </a:r>
            <a:r>
              <a:rPr lang="ru-RU" b="1" dirty="0" smtClean="0">
                <a:solidFill>
                  <a:srgbClr val="002060"/>
                </a:solidFill>
              </a:rPr>
              <a:t> у 1907 </a:t>
            </a:r>
            <a:r>
              <a:rPr lang="ru-RU" b="1" dirty="0" err="1" smtClean="0">
                <a:solidFill>
                  <a:srgbClr val="002060"/>
                </a:solidFill>
              </a:rPr>
              <a:t>році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їй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двадцять</a:t>
            </a:r>
            <a:r>
              <a:rPr lang="ru-RU" b="1" dirty="0" smtClean="0">
                <a:solidFill>
                  <a:srgbClr val="002060"/>
                </a:solidFill>
              </a:rPr>
              <a:t> два роки, </a:t>
            </a:r>
            <a:r>
              <a:rPr lang="ru-RU" b="1" dirty="0" err="1" smtClean="0">
                <a:solidFill>
                  <a:srgbClr val="002060"/>
                </a:solidFill>
              </a:rPr>
              <a:t>йому</a:t>
            </a:r>
            <a:r>
              <a:rPr lang="ru-RU" b="1" dirty="0" smtClean="0">
                <a:solidFill>
                  <a:srgbClr val="002060"/>
                </a:solidFill>
              </a:rPr>
              <a:t> — </a:t>
            </a:r>
            <a:r>
              <a:rPr lang="ru-RU" b="1" dirty="0" err="1" smtClean="0">
                <a:solidFill>
                  <a:srgbClr val="002060"/>
                </a:solidFill>
              </a:rPr>
              <a:t>двадцять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сім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Марі</a:t>
            </a:r>
            <a:r>
              <a:rPr lang="ru-RU" b="1" dirty="0" smtClean="0">
                <a:solidFill>
                  <a:srgbClr val="002060"/>
                </a:solidFill>
              </a:rPr>
              <a:t> — </a:t>
            </a:r>
            <a:r>
              <a:rPr lang="ru-RU" b="1" dirty="0" err="1" smtClean="0">
                <a:solidFill>
                  <a:srgbClr val="002060"/>
                </a:solidFill>
              </a:rPr>
              <a:t>художниця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трохи</a:t>
            </a:r>
            <a:r>
              <a:rPr lang="ru-RU" b="1" dirty="0" smtClean="0">
                <a:solidFill>
                  <a:srgbClr val="002060"/>
                </a:solidFill>
              </a:rPr>
              <a:t> писала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. А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шукав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свій</a:t>
            </a:r>
            <a:r>
              <a:rPr lang="ru-RU" b="1" dirty="0" smtClean="0">
                <a:solidFill>
                  <a:srgbClr val="002060"/>
                </a:solidFill>
              </a:rPr>
              <a:t> шлях у </a:t>
            </a:r>
            <a:r>
              <a:rPr lang="ru-RU" b="1" dirty="0" err="1" smtClean="0">
                <a:solidFill>
                  <a:srgbClr val="002060"/>
                </a:solidFill>
              </a:rPr>
              <a:t>літературі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Позаду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лишилися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нещасливе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кохання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англійки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Анні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Плейден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виснажлива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праця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столичних</a:t>
            </a:r>
            <a:r>
              <a:rPr lang="ru-RU" b="1" dirty="0" smtClean="0">
                <a:solidFill>
                  <a:srgbClr val="002060"/>
                </a:solidFill>
              </a:rPr>
              <a:t> журналах. </a:t>
            </a:r>
            <a:r>
              <a:rPr lang="ru-RU" b="1" dirty="0" err="1" smtClean="0">
                <a:solidFill>
                  <a:srgbClr val="002060"/>
                </a:solidFill>
              </a:rPr>
              <a:t>Гійом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Лорансен</a:t>
            </a:r>
            <a:r>
              <a:rPr lang="ru-RU" b="1" dirty="0" smtClean="0">
                <a:solidFill>
                  <a:srgbClr val="002060"/>
                </a:solidFill>
              </a:rPr>
              <a:t> любили </a:t>
            </a:r>
            <a:r>
              <a:rPr lang="ru-RU" b="1" dirty="0" err="1" smtClean="0">
                <a:solidFill>
                  <a:srgbClr val="002060"/>
                </a:solidFill>
              </a:rPr>
              <a:t>одне</a:t>
            </a:r>
            <a:r>
              <a:rPr lang="ru-RU" b="1" dirty="0" smtClean="0">
                <a:solidFill>
                  <a:srgbClr val="002060"/>
                </a:solidFill>
              </a:rPr>
              <a:t> одного </a:t>
            </a:r>
            <a:r>
              <a:rPr lang="ru-RU" b="1" dirty="0" err="1" smtClean="0">
                <a:solidFill>
                  <a:srgbClr val="002060"/>
                </a:solidFill>
              </a:rPr>
              <a:t>протягом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п'яти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 —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, за словами </a:t>
            </a:r>
            <a:r>
              <a:rPr lang="ru-RU" b="1" dirty="0" err="1" smtClean="0">
                <a:solidFill>
                  <a:srgbClr val="002060"/>
                </a:solidFill>
              </a:rPr>
              <a:t>митця</a:t>
            </a:r>
            <a:r>
              <a:rPr lang="ru-RU" b="1" dirty="0" smtClean="0">
                <a:solidFill>
                  <a:srgbClr val="002060"/>
                </a:solidFill>
              </a:rPr>
              <a:t>, «</a:t>
            </a:r>
            <a:r>
              <a:rPr lang="ru-RU" b="1" dirty="0" err="1" smtClean="0">
                <a:solidFill>
                  <a:srgbClr val="002060"/>
                </a:solidFill>
              </a:rPr>
              <a:t>можливо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найважливішими</a:t>
            </a:r>
            <a:r>
              <a:rPr lang="ru-RU" b="1" dirty="0" smtClean="0">
                <a:solidFill>
                  <a:srgbClr val="002060"/>
                </a:solidFill>
              </a:rPr>
              <a:t>» для </a:t>
            </a:r>
            <a:r>
              <a:rPr lang="ru-RU" b="1" dirty="0" err="1" smtClean="0">
                <a:solidFill>
                  <a:srgbClr val="002060"/>
                </a:solidFill>
              </a:rPr>
              <a:t>нього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Однак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їм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судилося</a:t>
            </a:r>
            <a:r>
              <a:rPr lang="ru-RU" b="1" dirty="0" smtClean="0">
                <a:solidFill>
                  <a:srgbClr val="002060"/>
                </a:solidFill>
              </a:rPr>
              <a:t> бути разом усе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. Сум </a:t>
            </a:r>
            <a:r>
              <a:rPr lang="ru-RU" b="1" dirty="0" err="1" smtClean="0">
                <a:solidFill>
                  <a:srgbClr val="002060"/>
                </a:solidFill>
              </a:rPr>
              <a:t>розлуки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втілений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 «</a:t>
            </a:r>
            <a:r>
              <a:rPr lang="ru-RU" b="1" dirty="0" err="1" smtClean="0">
                <a:solidFill>
                  <a:srgbClr val="002060"/>
                </a:solidFill>
              </a:rPr>
              <a:t>Міст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Мірабо</a:t>
            </a:r>
            <a:r>
              <a:rPr lang="ru-RU" b="1" dirty="0" smtClean="0">
                <a:solidFill>
                  <a:srgbClr val="002060"/>
                </a:solidFill>
              </a:rPr>
              <a:t>»,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увібрав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 себе не </a:t>
            </a:r>
            <a:r>
              <a:rPr lang="ru-RU" b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пам'ять</a:t>
            </a:r>
            <a:r>
              <a:rPr lang="ru-RU" b="1" dirty="0" smtClean="0">
                <a:solidFill>
                  <a:srgbClr val="002060"/>
                </a:solidFill>
              </a:rPr>
              <a:t> про </a:t>
            </a:r>
            <a:r>
              <a:rPr lang="ru-RU" b="1" dirty="0" err="1" smtClean="0">
                <a:solidFill>
                  <a:srgbClr val="002060"/>
                </a:solidFill>
              </a:rPr>
              <a:t>інших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коханих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роздуми</a:t>
            </a:r>
            <a:r>
              <a:rPr lang="ru-RU" b="1" dirty="0" smtClean="0">
                <a:solidFill>
                  <a:srgbClr val="002060"/>
                </a:solidFill>
              </a:rPr>
              <a:t> про </a:t>
            </a:r>
            <a:r>
              <a:rPr lang="ru-RU" b="1" dirty="0" err="1" smtClean="0">
                <a:solidFill>
                  <a:srgbClr val="002060"/>
                </a:solidFill>
              </a:rPr>
              <a:t>саме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плин</a:t>
            </a:r>
            <a:r>
              <a:rPr lang="ru-RU" b="1" dirty="0" smtClean="0">
                <a:solidFill>
                  <a:srgbClr val="002060"/>
                </a:solidFill>
              </a:rPr>
              <a:t> часу, про те,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все </a:t>
            </a:r>
            <a:r>
              <a:rPr lang="ru-RU" b="1" dirty="0" err="1" smtClean="0">
                <a:solidFill>
                  <a:srgbClr val="002060"/>
                </a:solidFill>
              </a:rPr>
              <a:t>минає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цьому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світі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Марі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Лорансен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теж</a:t>
            </a:r>
            <a:r>
              <a:rPr lang="ru-RU" b="1" dirty="0" smtClean="0">
                <a:solidFill>
                  <a:srgbClr val="002060"/>
                </a:solidFill>
              </a:rPr>
              <a:t> написала </a:t>
            </a:r>
            <a:r>
              <a:rPr lang="ru-RU" b="1" dirty="0" err="1" smtClean="0">
                <a:solidFill>
                  <a:srgbClr val="002060"/>
                </a:solidFill>
              </a:rPr>
              <a:t>вірш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приводу </a:t>
            </a:r>
            <a:r>
              <a:rPr lang="ru-RU" b="1" dirty="0" err="1" smtClean="0">
                <a:solidFill>
                  <a:srgbClr val="002060"/>
                </a:solidFill>
              </a:rPr>
              <a:t>розлуки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Аполлінером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-cabc1fdc690549ec099bee5dbdecab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71515"/>
            <a:ext cx="3600400" cy="4862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-st-m-rabo-anal-z-v-rs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5084" cy="6858000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3923928" cy="172819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Жанр: </a:t>
            </a:r>
            <a:r>
              <a:rPr lang="ru-RU" sz="2400" b="1" dirty="0" err="1" smtClean="0">
                <a:solidFill>
                  <a:srgbClr val="0070C0"/>
                </a:solidFill>
              </a:rPr>
              <a:t>ліричний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вірш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Стиль: </a:t>
            </a:r>
            <a:r>
              <a:rPr lang="ru-RU" sz="2400" b="1" dirty="0" err="1" smtClean="0">
                <a:solidFill>
                  <a:srgbClr val="0070C0"/>
                </a:solidFill>
              </a:rPr>
              <a:t>кубофутуризм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2852936"/>
            <a:ext cx="4464496" cy="187220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Мотив: </a:t>
            </a:r>
            <a:r>
              <a:rPr lang="ru-RU" sz="2400" b="1" dirty="0" err="1" smtClean="0">
                <a:solidFill>
                  <a:srgbClr val="0070C0"/>
                </a:solidFill>
              </a:rPr>
              <a:t>утвердження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вічного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життя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цінності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людського</a:t>
            </a:r>
            <a:r>
              <a:rPr lang="ru-RU" sz="2400" b="1" dirty="0" smtClean="0">
                <a:solidFill>
                  <a:srgbClr val="0070C0"/>
                </a:solidFill>
              </a:rPr>
              <a:t> “я”.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9504" y="4149080"/>
            <a:ext cx="4464496" cy="187220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Основний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композиційний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прийом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побудови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вірша</a:t>
            </a:r>
            <a:r>
              <a:rPr lang="ru-RU" sz="2400" b="1" dirty="0" smtClean="0">
                <a:solidFill>
                  <a:srgbClr val="0070C0"/>
                </a:solidFill>
              </a:rPr>
              <a:t> “</a:t>
            </a:r>
            <a:r>
              <a:rPr lang="ru-RU" sz="2400" b="1" dirty="0" err="1" smtClean="0">
                <a:solidFill>
                  <a:srgbClr val="0070C0"/>
                </a:solidFill>
              </a:rPr>
              <a:t>Міст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Мірабо</a:t>
            </a:r>
            <a:r>
              <a:rPr lang="ru-RU" sz="2400" b="1" dirty="0" smtClean="0">
                <a:solidFill>
                  <a:srgbClr val="0070C0"/>
                </a:solidFill>
              </a:rPr>
              <a:t>” – </a:t>
            </a:r>
            <a:r>
              <a:rPr lang="ru-RU" sz="2400" b="1" dirty="0" err="1" smtClean="0">
                <a:solidFill>
                  <a:srgbClr val="0070C0"/>
                </a:solidFill>
              </a:rPr>
              <a:t>психологічний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паралелізм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23928" y="908720"/>
            <a:ext cx="4860032" cy="187220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Тема: </a:t>
            </a:r>
            <a:r>
              <a:rPr lang="ru-RU" sz="2000" b="1" dirty="0" err="1" smtClean="0">
                <a:solidFill>
                  <a:srgbClr val="0070C0"/>
                </a:solidFill>
              </a:rPr>
              <a:t>кохання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минає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швидко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спливає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Ідея</a:t>
            </a:r>
            <a:r>
              <a:rPr lang="ru-RU" sz="2000" b="1" dirty="0" smtClean="0">
                <a:solidFill>
                  <a:srgbClr val="0070C0"/>
                </a:solidFill>
              </a:rPr>
              <a:t>: У </a:t>
            </a:r>
            <a:r>
              <a:rPr lang="ru-RU" sz="2000" b="1" dirty="0" err="1" smtClean="0">
                <a:solidFill>
                  <a:srgbClr val="0070C0"/>
                </a:solidFill>
              </a:rPr>
              <a:t>вірші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відтворений</a:t>
            </a:r>
            <a:r>
              <a:rPr lang="ru-RU" sz="2000" b="1" dirty="0" smtClean="0">
                <a:solidFill>
                  <a:srgbClr val="0070C0"/>
                </a:solidFill>
              </a:rPr>
              <a:t> не </a:t>
            </a:r>
            <a:r>
              <a:rPr lang="ru-RU" sz="2000" b="1" dirty="0" err="1" smtClean="0">
                <a:solidFill>
                  <a:srgbClr val="0070C0"/>
                </a:solidFill>
              </a:rPr>
              <a:t>лише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сум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розлуки</a:t>
            </a:r>
            <a:r>
              <a:rPr lang="ru-RU" sz="2000" b="1" dirty="0" smtClean="0">
                <a:solidFill>
                  <a:srgbClr val="0070C0"/>
                </a:solidFill>
              </a:rPr>
              <a:t>, а </a:t>
            </a:r>
            <a:r>
              <a:rPr lang="ru-RU" sz="2000" b="1" dirty="0" err="1" smtClean="0">
                <a:solidFill>
                  <a:srgbClr val="0070C0"/>
                </a:solidFill>
              </a:rPr>
              <a:t>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роздуми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поета</a:t>
            </a:r>
            <a:r>
              <a:rPr lang="ru-RU" sz="2000" b="1" dirty="0" smtClean="0">
                <a:solidFill>
                  <a:srgbClr val="0070C0"/>
                </a:solidFill>
              </a:rPr>
              <a:t> про </a:t>
            </a:r>
            <a:r>
              <a:rPr lang="ru-RU" sz="2000" b="1" dirty="0" err="1" smtClean="0">
                <a:solidFill>
                  <a:srgbClr val="0070C0"/>
                </a:solidFill>
              </a:rPr>
              <a:t>саме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життя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про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плин</a:t>
            </a:r>
            <a:r>
              <a:rPr lang="ru-RU" sz="2000" b="1" dirty="0" smtClean="0">
                <a:solidFill>
                  <a:srgbClr val="0070C0"/>
                </a:solidFill>
              </a:rPr>
              <a:t> часу.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4985792"/>
            <a:ext cx="4464496" cy="187220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Провідні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образи</a:t>
            </a:r>
            <a:r>
              <a:rPr lang="ru-RU" sz="2400" b="1" dirty="0" smtClean="0">
                <a:solidFill>
                  <a:srgbClr val="0070C0"/>
                </a:solidFill>
              </a:rPr>
              <a:t>: </a:t>
            </a:r>
            <a:r>
              <a:rPr lang="ru-RU" sz="2400" b="1" dirty="0" err="1" smtClean="0">
                <a:solidFill>
                  <a:srgbClr val="0070C0"/>
                </a:solidFill>
              </a:rPr>
              <a:t>ріка</a:t>
            </a:r>
            <a:r>
              <a:rPr lang="ru-RU" sz="2400" b="1" dirty="0" smtClean="0">
                <a:solidFill>
                  <a:srgbClr val="0070C0"/>
                </a:solidFill>
              </a:rPr>
              <a:t> Сена, </a:t>
            </a:r>
            <a:r>
              <a:rPr lang="ru-RU" sz="2400" b="1" dirty="0" err="1" smtClean="0">
                <a:solidFill>
                  <a:srgbClr val="0070C0"/>
                </a:solidFill>
              </a:rPr>
              <a:t>міст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кохання</a:t>
            </a:r>
            <a:r>
              <a:rPr lang="ru-RU" sz="2400" b="1" dirty="0" smtClean="0">
                <a:solidFill>
                  <a:srgbClr val="0070C0"/>
                </a:solidFill>
              </a:rPr>
              <a:t>, вода, час.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85a22621e7dc7b156e8fe6976006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3923928" cy="41490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 </a:t>
            </a:r>
            <a:r>
              <a:rPr lang="ru-RU" b="1" dirty="0" err="1" smtClean="0">
                <a:solidFill>
                  <a:srgbClr val="0070C0"/>
                </a:solidFill>
              </a:rPr>
              <a:t>вірші</a:t>
            </a:r>
            <a:r>
              <a:rPr lang="ru-RU" b="1" dirty="0" smtClean="0">
                <a:solidFill>
                  <a:srgbClr val="0070C0"/>
                </a:solidFill>
              </a:rPr>
              <a:t> «</a:t>
            </a:r>
            <a:r>
              <a:rPr lang="ru-RU" b="1" dirty="0" err="1" smtClean="0">
                <a:solidFill>
                  <a:srgbClr val="0070C0"/>
                </a:solidFill>
              </a:rPr>
              <a:t>Міст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Мірабо</a:t>
            </a:r>
            <a:r>
              <a:rPr lang="ru-RU" b="1" dirty="0" smtClean="0">
                <a:solidFill>
                  <a:srgbClr val="0070C0"/>
                </a:solidFill>
              </a:rPr>
              <a:t>» поет </a:t>
            </a:r>
            <a:r>
              <a:rPr lang="ru-RU" b="1" dirty="0" err="1" smtClean="0">
                <a:solidFill>
                  <a:srgbClr val="0070C0"/>
                </a:solidFill>
              </a:rPr>
              <a:t>пише</a:t>
            </a:r>
            <a:r>
              <a:rPr lang="ru-RU" b="1" dirty="0" smtClean="0">
                <a:solidFill>
                  <a:srgbClr val="0070C0"/>
                </a:solidFill>
              </a:rPr>
              <a:t> про </a:t>
            </a:r>
            <a:r>
              <a:rPr lang="ru-RU" b="1" dirty="0" err="1" smtClean="0">
                <a:solidFill>
                  <a:srgbClr val="0070C0"/>
                </a:solidFill>
              </a:rPr>
              <a:t>кохання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що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минає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Тисячі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закоханих</a:t>
            </a:r>
            <a:r>
              <a:rPr lang="ru-RU" b="1" dirty="0" smtClean="0">
                <a:solidFill>
                  <a:srgbClr val="0070C0"/>
                </a:solidFill>
              </a:rPr>
              <a:t> стояли на мосту </a:t>
            </a:r>
            <a:r>
              <a:rPr lang="ru-RU" b="1" dirty="0" err="1" smtClean="0">
                <a:solidFill>
                  <a:srgbClr val="0070C0"/>
                </a:solidFill>
              </a:rPr>
              <a:t>Мірабо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dirty="0" err="1" smtClean="0">
                <a:solidFill>
                  <a:srgbClr val="0070C0"/>
                </a:solidFill>
              </a:rPr>
              <a:t>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дивилися</a:t>
            </a:r>
            <a:r>
              <a:rPr lang="ru-RU" b="1" dirty="0" smtClean="0">
                <a:solidFill>
                  <a:srgbClr val="0070C0"/>
                </a:solidFill>
              </a:rPr>
              <a:t> на </a:t>
            </a:r>
            <a:r>
              <a:rPr lang="ru-RU" b="1" dirty="0" err="1" smtClean="0">
                <a:solidFill>
                  <a:srgbClr val="0070C0"/>
                </a:solidFill>
              </a:rPr>
              <a:t>плин</a:t>
            </a:r>
            <a:r>
              <a:rPr lang="ru-RU" b="1" dirty="0" smtClean="0">
                <a:solidFill>
                  <a:srgbClr val="0070C0"/>
                </a:solidFill>
              </a:rPr>
              <a:t> Сени</a:t>
            </a:r>
            <a:r>
              <a:rPr lang="ru-RU" b="1" dirty="0" smtClean="0">
                <a:solidFill>
                  <a:srgbClr val="0070C0"/>
                </a:solidFill>
              </a:rPr>
              <a:t>, та для </a:t>
            </a:r>
            <a:r>
              <a:rPr lang="ru-RU" b="1" dirty="0" err="1" smtClean="0">
                <a:solidFill>
                  <a:srgbClr val="0070C0"/>
                </a:solidFill>
              </a:rPr>
              <a:t>кожної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людини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кохання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неповторне</a:t>
            </a:r>
            <a:r>
              <a:rPr lang="ru-RU" b="1" dirty="0" smtClean="0">
                <a:solidFill>
                  <a:srgbClr val="0070C0"/>
                </a:solidFill>
              </a:rPr>
              <a:t>, як </a:t>
            </a:r>
            <a:r>
              <a:rPr lang="ru-RU" b="1" dirty="0" err="1" smtClean="0">
                <a:solidFill>
                  <a:srgbClr val="0070C0"/>
                </a:solidFill>
              </a:rPr>
              <a:t>неповторне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воно</a:t>
            </a:r>
            <a:r>
              <a:rPr lang="ru-RU" b="1" dirty="0" smtClean="0">
                <a:solidFill>
                  <a:srgbClr val="0070C0"/>
                </a:solidFill>
              </a:rPr>
              <a:t> для </a:t>
            </a:r>
            <a:r>
              <a:rPr lang="ru-RU" b="1" dirty="0" err="1" smtClean="0">
                <a:solidFill>
                  <a:srgbClr val="0070C0"/>
                </a:solidFill>
              </a:rPr>
              <a:t>ліричного</a:t>
            </a:r>
            <a:r>
              <a:rPr lang="ru-RU" b="1" dirty="0" smtClean="0">
                <a:solidFill>
                  <a:srgbClr val="0070C0"/>
                </a:solidFill>
              </a:rPr>
              <a:t> героя </a:t>
            </a:r>
            <a:r>
              <a:rPr lang="ru-RU" b="1" dirty="0" err="1" smtClean="0">
                <a:solidFill>
                  <a:srgbClr val="0070C0"/>
                </a:solidFill>
              </a:rPr>
              <a:t>вірша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dirty="0" err="1" smtClean="0">
                <a:solidFill>
                  <a:srgbClr val="0070C0"/>
                </a:solidFill>
              </a:rPr>
              <a:t>Аполлінера</a:t>
            </a:r>
            <a:r>
              <a:rPr lang="ru-RU" b="1" dirty="0" smtClean="0">
                <a:solidFill>
                  <a:srgbClr val="0070C0"/>
                </a:solidFill>
              </a:rPr>
              <a:t>. Сум </a:t>
            </a:r>
            <a:r>
              <a:rPr lang="ru-RU" b="1" dirty="0" err="1" smtClean="0">
                <a:solidFill>
                  <a:srgbClr val="0070C0"/>
                </a:solidFill>
              </a:rPr>
              <a:t>від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втраченої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любові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викликає</a:t>
            </a:r>
            <a:r>
              <a:rPr lang="ru-RU" b="1" dirty="0" smtClean="0">
                <a:solidFill>
                  <a:srgbClr val="0070C0"/>
                </a:solidFill>
              </a:rPr>
              <a:t> в </a:t>
            </a:r>
            <a:r>
              <a:rPr lang="ru-RU" b="1" dirty="0" err="1" smtClean="0">
                <a:solidFill>
                  <a:srgbClr val="0070C0"/>
                </a:solidFill>
              </a:rPr>
              <a:t>нього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роздуми</a:t>
            </a:r>
            <a:r>
              <a:rPr lang="ru-RU" b="1" dirty="0" smtClean="0">
                <a:solidFill>
                  <a:srgbClr val="0070C0"/>
                </a:solidFill>
              </a:rPr>
              <a:t> про час </a:t>
            </a:r>
            <a:r>
              <a:rPr lang="ru-RU" b="1" dirty="0" err="1" smtClean="0">
                <a:solidFill>
                  <a:srgbClr val="0070C0"/>
                </a:solidFill>
              </a:rPr>
              <a:t>і</a:t>
            </a:r>
            <a:r>
              <a:rPr lang="ru-RU" b="1" dirty="0" smtClean="0">
                <a:solidFill>
                  <a:srgbClr val="0070C0"/>
                </a:solidFill>
              </a:rPr>
              <a:t> про </a:t>
            </a:r>
            <a:r>
              <a:rPr lang="ru-RU" b="1" dirty="0" err="1" smtClean="0">
                <a:solidFill>
                  <a:srgbClr val="0070C0"/>
                </a:solidFill>
              </a:rPr>
              <a:t>життя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взагалі</a:t>
            </a:r>
            <a:r>
              <a:rPr lang="ru-RU" b="1" dirty="0" smtClean="0">
                <a:solidFill>
                  <a:srgbClr val="0070C0"/>
                </a:solidFill>
              </a:rPr>
              <a:t>. Тому </a:t>
            </a:r>
            <a:r>
              <a:rPr lang="ru-RU" b="1" dirty="0" err="1" smtClean="0">
                <a:solidFill>
                  <a:srgbClr val="0070C0"/>
                </a:solidFill>
              </a:rPr>
              <a:t>можна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зазначити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що</a:t>
            </a:r>
            <a:r>
              <a:rPr lang="ru-RU" b="1" dirty="0" smtClean="0">
                <a:solidFill>
                  <a:srgbClr val="0070C0"/>
                </a:solidFill>
              </a:rPr>
              <a:t> автор не </a:t>
            </a:r>
            <a:r>
              <a:rPr lang="ru-RU" b="1" dirty="0" err="1" smtClean="0">
                <a:solidFill>
                  <a:srgbClr val="0070C0"/>
                </a:solidFill>
              </a:rPr>
              <a:t>обмежується</a:t>
            </a:r>
            <a:r>
              <a:rPr lang="ru-RU" b="1" dirty="0" smtClean="0">
                <a:solidFill>
                  <a:srgbClr val="0070C0"/>
                </a:solidFill>
              </a:rPr>
              <a:t> темою </a:t>
            </a:r>
            <a:r>
              <a:rPr lang="ru-RU" b="1" dirty="0" err="1" smtClean="0">
                <a:solidFill>
                  <a:srgbClr val="0070C0"/>
                </a:solidFill>
              </a:rPr>
              <a:t>кохання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274638"/>
            <a:ext cx="2263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43795_1572541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068960"/>
            <a:ext cx="5557703" cy="34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</a:rPr>
              <a:t>творі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порушуються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dirty="0" err="1" smtClean="0">
                <a:solidFill>
                  <a:srgbClr val="002060"/>
                </a:solidFill>
              </a:rPr>
              <a:t>філософські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проблеми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смерті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тлінності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вічності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існування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особистості</a:t>
            </a:r>
            <a:r>
              <a:rPr lang="ru-RU" sz="2400" b="1" dirty="0" smtClean="0">
                <a:solidFill>
                  <a:srgbClr val="002060"/>
                </a:solidFill>
              </a:rPr>
              <a:t>. Одним </a:t>
            </a:r>
            <a:r>
              <a:rPr lang="ru-RU" sz="2400" b="1" dirty="0" err="1" smtClean="0">
                <a:solidFill>
                  <a:srgbClr val="002060"/>
                </a:solidFill>
              </a:rPr>
              <a:t>із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центральних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є</a:t>
            </a:r>
            <a:r>
              <a:rPr lang="ru-RU" sz="2400" b="1" dirty="0" smtClean="0">
                <a:solidFill>
                  <a:srgbClr val="002060"/>
                </a:solidFill>
              </a:rPr>
              <a:t> образ Сени,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невпинно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котить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хвилі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уособлення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часу, в </a:t>
            </a:r>
            <a:r>
              <a:rPr lang="ru-RU" sz="2400" b="1" dirty="0" err="1" smtClean="0">
                <a:solidFill>
                  <a:srgbClr val="002060"/>
                </a:solidFill>
              </a:rPr>
              <a:t>якому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зрештою</a:t>
            </a:r>
            <a:r>
              <a:rPr lang="ru-RU" sz="2400" b="1" dirty="0" smtClean="0">
                <a:solidFill>
                  <a:srgbClr val="002060"/>
                </a:solidFill>
              </a:rPr>
              <a:t>, все </a:t>
            </a:r>
            <a:r>
              <a:rPr lang="ru-RU" sz="2400" b="1" dirty="0" err="1" smtClean="0">
                <a:solidFill>
                  <a:srgbClr val="002060"/>
                </a:solidFill>
              </a:rPr>
              <a:t>минає</a:t>
            </a:r>
            <a:r>
              <a:rPr lang="ru-RU" sz="2400" b="1" dirty="0" smtClean="0">
                <a:solidFill>
                  <a:srgbClr val="002060"/>
                </a:solidFill>
              </a:rPr>
              <a:t> —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надії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кохання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розчарування</a:t>
            </a:r>
            <a:r>
              <a:rPr lang="ru-RU" sz="2400" b="1" dirty="0" smtClean="0">
                <a:solidFill>
                  <a:srgbClr val="002060"/>
                </a:solidFill>
              </a:rPr>
              <a:t>. </a:t>
            </a:r>
            <a:r>
              <a:rPr lang="ru-RU" sz="2400" b="1" dirty="0" err="1" smtClean="0">
                <a:solidFill>
                  <a:srgbClr val="002060"/>
                </a:solidFill>
              </a:rPr>
              <a:t>Категорія</a:t>
            </a:r>
            <a:r>
              <a:rPr lang="ru-RU" sz="2400" b="1" dirty="0" smtClean="0">
                <a:solidFill>
                  <a:srgbClr val="002060"/>
                </a:solidFill>
              </a:rPr>
              <a:t> часу </a:t>
            </a:r>
            <a:r>
              <a:rPr lang="ru-RU" sz="2400" b="1" dirty="0" err="1" smtClean="0">
                <a:solidFill>
                  <a:srgbClr val="002060"/>
                </a:solidFill>
              </a:rPr>
              <a:t>знаходить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вираження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2400" b="1" dirty="0" smtClean="0">
                <a:solidFill>
                  <a:srgbClr val="002060"/>
                </a:solidFill>
              </a:rPr>
              <a:t> образах </a:t>
            </a:r>
            <a:r>
              <a:rPr lang="ru-RU" sz="2400" b="1" dirty="0" err="1" smtClean="0">
                <a:solidFill>
                  <a:srgbClr val="002060"/>
                </a:solidFill>
              </a:rPr>
              <a:t>твору</a:t>
            </a:r>
            <a:r>
              <a:rPr lang="ru-RU" sz="2400" b="1" dirty="0" smtClean="0">
                <a:solidFill>
                  <a:srgbClr val="002060"/>
                </a:solidFill>
              </a:rPr>
              <a:t> — </a:t>
            </a:r>
            <a:r>
              <a:rPr lang="ru-RU" sz="2400" b="1" dirty="0" err="1" smtClean="0">
                <a:solidFill>
                  <a:srgbClr val="002060"/>
                </a:solidFill>
              </a:rPr>
              <a:t>годинника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зміни</a:t>
            </a:r>
            <a:r>
              <a:rPr lang="ru-RU" sz="2400" b="1" dirty="0" smtClean="0">
                <a:solidFill>
                  <a:srgbClr val="002060"/>
                </a:solidFill>
              </a:rPr>
              <a:t> дня </a:t>
            </a:r>
            <a:r>
              <a:rPr lang="ru-RU" sz="2400" b="1" dirty="0" err="1" smtClean="0">
                <a:solidFill>
                  <a:srgbClr val="002060"/>
                </a:solidFill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ночі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1336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ees van Dongen - Paris, le Pont des A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5259" y="2996952"/>
            <a:ext cx="4218782" cy="350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Міст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Мірабо</a:t>
            </a:r>
            <a:r>
              <a:rPr lang="ru-RU" sz="2000" b="1" dirty="0" smtClean="0">
                <a:solidFill>
                  <a:srgbClr val="002060"/>
                </a:solidFill>
              </a:rPr>
              <a:t>» став </a:t>
            </a:r>
            <a:r>
              <a:rPr lang="ru-RU" sz="2000" b="1" dirty="0" err="1" smtClean="0">
                <a:solidFill>
                  <a:srgbClr val="002060"/>
                </a:solidFill>
              </a:rPr>
              <a:t>своєрідною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візитною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карткою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любовної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лірики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en-US" sz="2000" b="1" dirty="0" smtClean="0">
                <a:solidFill>
                  <a:srgbClr val="002060"/>
                </a:solidFill>
              </a:rPr>
              <a:t>XX </a:t>
            </a:r>
            <a:r>
              <a:rPr lang="ru-RU" sz="2000" b="1" dirty="0" smtClean="0">
                <a:solidFill>
                  <a:srgbClr val="002060"/>
                </a:solidFill>
              </a:rPr>
              <a:t>ст. </a:t>
            </a:r>
            <a:r>
              <a:rPr lang="ru-RU" sz="2000" b="1" dirty="0" err="1" smtClean="0">
                <a:solidFill>
                  <a:srgbClr val="002060"/>
                </a:solidFill>
              </a:rPr>
              <a:t>Це</a:t>
            </a:r>
            <a:r>
              <a:rPr lang="ru-RU" sz="2000" b="1" dirty="0" smtClean="0">
                <a:solidFill>
                  <a:srgbClr val="002060"/>
                </a:solidFill>
              </a:rPr>
              <a:t> — </a:t>
            </a:r>
            <a:r>
              <a:rPr lang="ru-RU" sz="2000" b="1" dirty="0" err="1" smtClean="0">
                <a:solidFill>
                  <a:srgbClr val="002060"/>
                </a:solidFill>
              </a:rPr>
              <a:t>щемливий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твір</a:t>
            </a:r>
            <a:r>
              <a:rPr lang="ru-RU" sz="2000" b="1" dirty="0" smtClean="0">
                <a:solidFill>
                  <a:srgbClr val="002060"/>
                </a:solidFill>
              </a:rPr>
              <a:t> 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кохання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без </a:t>
            </a:r>
            <a:r>
              <a:rPr lang="ru-RU" sz="2000" b="1" dirty="0" err="1" smtClean="0">
                <a:solidFill>
                  <a:srgbClr val="002060"/>
                </a:solidFill>
              </a:rPr>
              <a:t>вороття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спливає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немов</a:t>
            </a:r>
            <a:r>
              <a:rPr lang="ru-RU" sz="2000" b="1" dirty="0" smtClean="0">
                <a:solidFill>
                  <a:srgbClr val="002060"/>
                </a:solidFill>
              </a:rPr>
              <a:t> води </a:t>
            </a:r>
            <a:r>
              <a:rPr lang="ru-RU" sz="2000" b="1" dirty="0" err="1" smtClean="0">
                <a:solidFill>
                  <a:srgbClr val="002060"/>
                </a:solidFill>
              </a:rPr>
              <a:t>річки</a:t>
            </a:r>
            <a:r>
              <a:rPr lang="ru-RU" sz="2000" b="1" dirty="0" smtClean="0">
                <a:solidFill>
                  <a:srgbClr val="002060"/>
                </a:solidFill>
              </a:rPr>
              <a:t> Сени,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надію</a:t>
            </a:r>
            <a:r>
              <a:rPr lang="ru-RU" sz="2000" b="1" dirty="0" smtClean="0">
                <a:solidFill>
                  <a:srgbClr val="002060"/>
                </a:solidFill>
              </a:rPr>
              <a:t>, яка, попри </a:t>
            </a:r>
            <a:r>
              <a:rPr lang="ru-RU" sz="2000" b="1" dirty="0" err="1" smtClean="0">
                <a:solidFill>
                  <a:srgbClr val="002060"/>
                </a:solidFill>
              </a:rPr>
              <a:t>сум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розчарування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залишається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невгамовно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жагучою</a:t>
            </a:r>
            <a:r>
              <a:rPr lang="ru-RU" sz="2000" b="1" dirty="0" smtClean="0">
                <a:solidFill>
                  <a:srgbClr val="002060"/>
                </a:solidFill>
              </a:rPr>
              <a:t>». Але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шедеврі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світової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інтимної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лірики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Аполлінером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залишився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поетом</a:t>
            </a:r>
            <a:r>
              <a:rPr lang="ru-RU" sz="2000" b="1" dirty="0" smtClean="0">
                <a:solidFill>
                  <a:srgbClr val="002060"/>
                </a:solidFill>
              </a:rPr>
              <a:t> великого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міста</a:t>
            </a:r>
            <a:r>
              <a:rPr lang="ru-RU" sz="2000" b="1" dirty="0" smtClean="0">
                <a:solidFill>
                  <a:srgbClr val="002060"/>
                </a:solidFill>
              </a:rPr>
              <a:t> — </a:t>
            </a:r>
            <a:r>
              <a:rPr lang="ru-RU" sz="2000" b="1" dirty="0" err="1" smtClean="0">
                <a:solidFill>
                  <a:srgbClr val="002060"/>
                </a:solidFill>
              </a:rPr>
              <a:t>улюбленого</a:t>
            </a:r>
            <a:r>
              <a:rPr lang="ru-RU" sz="2000" b="1" dirty="0" smtClean="0">
                <a:solidFill>
                  <a:srgbClr val="002060"/>
                </a:solidFill>
              </a:rPr>
              <a:t> Парижа. </a:t>
            </a:r>
            <a:r>
              <a:rPr lang="ru-RU" sz="2000" b="1" dirty="0" err="1" smtClean="0">
                <a:solidFill>
                  <a:srgbClr val="002060"/>
                </a:solidFill>
              </a:rPr>
              <a:t>Лірична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сповідь</a:t>
            </a:r>
            <a:r>
              <a:rPr lang="ru-RU" sz="2000" b="1" dirty="0" smtClean="0">
                <a:solidFill>
                  <a:srgbClr val="002060"/>
                </a:solidFill>
              </a:rPr>
              <a:t> героя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розгортається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тлі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урбаністичного</a:t>
            </a:r>
            <a:r>
              <a:rPr lang="ru-RU" sz="2000" b="1" dirty="0" smtClean="0">
                <a:solidFill>
                  <a:srgbClr val="002060"/>
                </a:solidFill>
              </a:rPr>
              <a:t> пейзажу </a:t>
            </a:r>
            <a:r>
              <a:rPr lang="ru-RU" sz="2000" b="1" dirty="0" err="1" smtClean="0">
                <a:solidFill>
                  <a:srgbClr val="002060"/>
                </a:solidFill>
              </a:rPr>
              <a:t>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обертається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навколо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своєрідних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емблем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столиці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Франції</a:t>
            </a:r>
            <a:r>
              <a:rPr lang="ru-RU" sz="2000" b="1" dirty="0" smtClean="0">
                <a:solidFill>
                  <a:srgbClr val="002060"/>
                </a:solidFill>
              </a:rPr>
              <a:t> — </a:t>
            </a:r>
            <a:r>
              <a:rPr lang="ru-RU" sz="2000" b="1" dirty="0" err="1" smtClean="0">
                <a:solidFill>
                  <a:srgbClr val="002060"/>
                </a:solidFill>
              </a:rPr>
              <a:t>річки</a:t>
            </a:r>
            <a:r>
              <a:rPr lang="ru-RU" sz="2000" b="1" dirty="0" smtClean="0">
                <a:solidFill>
                  <a:srgbClr val="002060"/>
                </a:solidFill>
              </a:rPr>
              <a:t> Сени </a:t>
            </a:r>
            <a:r>
              <a:rPr lang="ru-RU" sz="2000" b="1" dirty="0" err="1" smtClean="0">
                <a:solidFill>
                  <a:srgbClr val="002060"/>
                </a:solidFill>
              </a:rPr>
              <a:t>тамосту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Мірабо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04664"/>
            <a:ext cx="5482952" cy="59046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</a:t>
            </a:r>
            <a:r>
              <a:rPr lang="uk-UA" b="1" dirty="0" err="1" smtClean="0">
                <a:solidFill>
                  <a:srgbClr val="002060"/>
                </a:solidFill>
              </a:rPr>
              <a:t>ійом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сміливо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прокладав</a:t>
            </a:r>
            <a:r>
              <a:rPr lang="ru-RU" b="1" dirty="0" smtClean="0">
                <a:solidFill>
                  <a:srgbClr val="002060"/>
                </a:solidFill>
              </a:rPr>
              <a:t> шлях </a:t>
            </a:r>
            <a:r>
              <a:rPr lang="ru-RU" b="1" dirty="0" err="1" smtClean="0">
                <a:solidFill>
                  <a:srgbClr val="002060"/>
                </a:solidFill>
              </a:rPr>
              <a:t>тогочасній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поезії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en-US" b="1" dirty="0" smtClean="0">
                <a:solidFill>
                  <a:srgbClr val="002060"/>
                </a:solidFill>
              </a:rPr>
              <a:t>XX </a:t>
            </a:r>
            <a:r>
              <a:rPr lang="ru-RU" b="1" dirty="0" err="1" smtClean="0">
                <a:solidFill>
                  <a:srgbClr val="002060"/>
                </a:solidFill>
              </a:rPr>
              <a:t>століття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Слідом</a:t>
            </a:r>
            <a:r>
              <a:rPr lang="ru-RU" b="1" dirty="0" smtClean="0">
                <a:solidFill>
                  <a:srgbClr val="002060"/>
                </a:solidFill>
              </a:rPr>
              <a:t> за романтиками, а </a:t>
            </a:r>
            <a:r>
              <a:rPr lang="ru-RU" b="1" dirty="0" err="1" smtClean="0">
                <a:solidFill>
                  <a:srgbClr val="002060"/>
                </a:solidFill>
              </a:rPr>
              <a:t>також</a:t>
            </a:r>
            <a:r>
              <a:rPr lang="ru-RU" b="1" dirty="0" smtClean="0">
                <a:solidFill>
                  <a:srgbClr val="002060"/>
                </a:solidFill>
              </a:rPr>
              <a:t> Ш. </a:t>
            </a:r>
            <a:r>
              <a:rPr lang="ru-RU" b="1" dirty="0" err="1" smtClean="0">
                <a:solidFill>
                  <a:srgbClr val="002060"/>
                </a:solidFill>
              </a:rPr>
              <a:t>Бодлером</a:t>
            </a:r>
            <a:r>
              <a:rPr lang="ru-RU" b="1" dirty="0" smtClean="0">
                <a:solidFill>
                  <a:srgbClr val="002060"/>
                </a:solidFill>
              </a:rPr>
              <a:t>, В. </a:t>
            </a:r>
            <a:r>
              <a:rPr lang="ru-RU" b="1" dirty="0" err="1" smtClean="0">
                <a:solidFill>
                  <a:srgbClr val="002060"/>
                </a:solidFill>
              </a:rPr>
              <a:t>Вітменом</a:t>
            </a:r>
            <a:r>
              <a:rPr lang="ru-RU" b="1" dirty="0" smtClean="0">
                <a:solidFill>
                  <a:srgbClr val="002060"/>
                </a:solidFill>
              </a:rPr>
              <a:t>, А. Рембо, Е. Верхарном. Г.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зробив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можливим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художнє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освоєння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нових</a:t>
            </a:r>
            <a:r>
              <a:rPr lang="ru-RU" b="1" dirty="0" smtClean="0">
                <a:solidFill>
                  <a:srgbClr val="002060"/>
                </a:solidFill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</a:rPr>
              <a:t>непоетичних</a:t>
            </a:r>
            <a:r>
              <a:rPr lang="ru-RU" b="1" dirty="0" smtClean="0">
                <a:solidFill>
                  <a:srgbClr val="002060"/>
                </a:solidFill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</a:rPr>
              <a:t>галузей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людини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суспільства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Саме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увів</a:t>
            </a:r>
            <a:r>
              <a:rPr lang="ru-RU" b="1" dirty="0" smtClean="0">
                <a:solidFill>
                  <a:srgbClr val="002060"/>
                </a:solidFill>
              </a:rPr>
              <a:t> у сферу </a:t>
            </a:r>
            <a:r>
              <a:rPr lang="ru-RU" b="1" dirty="0" err="1" smtClean="0">
                <a:solidFill>
                  <a:srgbClr val="002060"/>
                </a:solidFill>
              </a:rPr>
              <a:t>лірики</a:t>
            </a:r>
            <a:r>
              <a:rPr lang="ru-RU" b="1" dirty="0" smtClean="0">
                <a:solidFill>
                  <a:srgbClr val="002060"/>
                </a:solidFill>
              </a:rPr>
              <a:t> "прозу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дав </a:t>
            </a:r>
            <a:r>
              <a:rPr lang="ru-RU" b="1" dirty="0" err="1" smtClean="0">
                <a:solidFill>
                  <a:srgbClr val="002060"/>
                </a:solidFill>
              </a:rPr>
              <a:t>могутній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поштовх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розвитку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ліричного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епосу</a:t>
            </a:r>
            <a:r>
              <a:rPr lang="ru-RU" b="1" dirty="0" smtClean="0">
                <a:solidFill>
                  <a:srgbClr val="002060"/>
                </a:solidFill>
              </a:rPr>
              <a:t> в новому </a:t>
            </a:r>
            <a:r>
              <a:rPr lang="ru-RU" b="1" dirty="0" err="1" smtClean="0">
                <a:solidFill>
                  <a:srgbClr val="002060"/>
                </a:solidFill>
              </a:rPr>
              <a:t>столітті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143123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19545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Гійо́м Аполліне́р 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vi-VN" b="1" dirty="0" smtClean="0">
                <a:solidFill>
                  <a:srgbClr val="002060"/>
                </a:solidFill>
              </a:rPr>
              <a:t>справжнє ім'я — Вільгельм-Альберт-Володимир-Аполлінарій Кострови́цький  — французький поет, художник, критик. Один з основоположників літературного авангарду, що визначив напрямки розвитку французької та світової поезії у ХХ столітті. За українськими мотивами написав поетичний твір «Відповідь запорізьких козаків турецькому султанові», вміщений у збірці «Алкогол</a:t>
            </a:r>
            <a:r>
              <a:rPr lang="uk-UA" b="1" dirty="0" smtClean="0">
                <a:solidFill>
                  <a:srgbClr val="002060"/>
                </a:solidFill>
              </a:rPr>
              <a:t>і</a:t>
            </a:r>
            <a:r>
              <a:rPr lang="vi-VN" b="1" dirty="0" smtClean="0">
                <a:solidFill>
                  <a:srgbClr val="002060"/>
                </a:solidFill>
              </a:rPr>
              <a:t> Вірші 1898—1913»(1913).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68960"/>
            <a:ext cx="6156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Народився</a:t>
            </a:r>
            <a:r>
              <a:rPr lang="ru-RU" b="1" dirty="0" smtClean="0">
                <a:solidFill>
                  <a:srgbClr val="002060"/>
                </a:solidFill>
              </a:rPr>
              <a:t> 26 </a:t>
            </a:r>
            <a:r>
              <a:rPr lang="ru-RU" b="1" dirty="0" err="1" smtClean="0">
                <a:solidFill>
                  <a:srgbClr val="002060"/>
                </a:solidFill>
              </a:rPr>
              <a:t>серпня</a:t>
            </a:r>
            <a:r>
              <a:rPr lang="ru-RU" b="1" dirty="0" smtClean="0">
                <a:solidFill>
                  <a:srgbClr val="002060"/>
                </a:solidFill>
              </a:rPr>
              <a:t> 1880 року в </a:t>
            </a:r>
            <a:r>
              <a:rPr lang="ru-RU" b="1" dirty="0" err="1" smtClean="0">
                <a:solidFill>
                  <a:srgbClr val="002060"/>
                </a:solidFill>
              </a:rPr>
              <a:t>Римі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позашлюбним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сином</a:t>
            </a:r>
            <a:r>
              <a:rPr lang="ru-RU" b="1" dirty="0" smtClean="0">
                <a:solidFill>
                  <a:srgbClr val="002060"/>
                </a:solidFill>
              </a:rPr>
              <a:t> дворянки </a:t>
            </a:r>
            <a:r>
              <a:rPr lang="ru-RU" b="1" dirty="0" err="1" smtClean="0">
                <a:solidFill>
                  <a:srgbClr val="002060"/>
                </a:solidFill>
              </a:rPr>
              <a:t>Анжеліки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Костровицької</a:t>
            </a:r>
            <a:r>
              <a:rPr lang="ru-RU" b="1" dirty="0" smtClean="0">
                <a:solidFill>
                  <a:srgbClr val="002060"/>
                </a:solidFill>
              </a:rPr>
              <a:t>. Мама мала </a:t>
            </a:r>
            <a:r>
              <a:rPr lang="ru-RU" b="1" dirty="0" err="1" smtClean="0">
                <a:solidFill>
                  <a:srgbClr val="002060"/>
                </a:solidFill>
              </a:rPr>
              <a:t>польське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італійське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коріння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була</a:t>
            </a:r>
            <a:r>
              <a:rPr lang="ru-RU" b="1" dirty="0" smtClean="0">
                <a:solidFill>
                  <a:srgbClr val="002060"/>
                </a:solidFill>
              </a:rPr>
              <a:t> дочкою </a:t>
            </a:r>
            <a:r>
              <a:rPr lang="ru-RU" b="1" dirty="0" err="1" smtClean="0">
                <a:solidFill>
                  <a:srgbClr val="002060"/>
                </a:solidFill>
              </a:rPr>
              <a:t>польського</a:t>
            </a:r>
            <a:r>
              <a:rPr lang="ru-RU" b="1" dirty="0" smtClean="0">
                <a:solidFill>
                  <a:srgbClr val="002060"/>
                </a:solidFill>
              </a:rPr>
              <a:t> шляхтича </a:t>
            </a:r>
            <a:r>
              <a:rPr lang="ru-RU" b="1" dirty="0" err="1" smtClean="0">
                <a:solidFill>
                  <a:srgbClr val="002060"/>
                </a:solidFill>
              </a:rPr>
              <a:t>білоруського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походження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Міхала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Аполлінарія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Костровицького</a:t>
            </a:r>
            <a:r>
              <a:rPr lang="ru-RU" b="1" dirty="0" smtClean="0">
                <a:solidFill>
                  <a:srgbClr val="002060"/>
                </a:solidFill>
              </a:rPr>
              <a:t> герба </a:t>
            </a:r>
            <a:r>
              <a:rPr lang="ru-RU" b="1" dirty="0" err="1" smtClean="0">
                <a:solidFill>
                  <a:srgbClr val="002060"/>
                </a:solidFill>
              </a:rPr>
              <a:t>Вонж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мали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маєтки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біля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Новогрудка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Білорусі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4869160"/>
            <a:ext cx="8280920" cy="19888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записаний</a:t>
            </a:r>
            <a:r>
              <a:rPr lang="ru-RU" b="1" dirty="0" smtClean="0">
                <a:solidFill>
                  <a:srgbClr val="002060"/>
                </a:solidFill>
              </a:rPr>
              <a:t> як </a:t>
            </a:r>
            <a:r>
              <a:rPr lang="ru-RU" b="1" dirty="0" err="1" smtClean="0">
                <a:solidFill>
                  <a:srgbClr val="002060"/>
                </a:solidFill>
              </a:rPr>
              <a:t>син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невідомих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батьків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прізвищем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Дульчіні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потім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визнала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записала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іменем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Вільгельм</a:t>
            </a:r>
            <a:r>
              <a:rPr lang="ru-RU" b="1" dirty="0" smtClean="0">
                <a:solidFill>
                  <a:srgbClr val="002060"/>
                </a:solidFill>
              </a:rPr>
              <a:t> Альберт </a:t>
            </a:r>
            <a:r>
              <a:rPr lang="ru-RU" b="1" dirty="0" err="1" smtClean="0">
                <a:solidFill>
                  <a:srgbClr val="002060"/>
                </a:solidFill>
              </a:rPr>
              <a:t>Влодзімєж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Александер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Аполлінаріс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Костровицький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характеру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властиві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південні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латинські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середземноморські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риси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Рідними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італійська</a:t>
            </a:r>
            <a:r>
              <a:rPr lang="ru-RU" b="1" dirty="0" smtClean="0">
                <a:solidFill>
                  <a:srgbClr val="002060"/>
                </a:solidFill>
              </a:rPr>
              <a:t> та </a:t>
            </a:r>
            <a:r>
              <a:rPr lang="ru-RU" b="1" dirty="0" err="1" smtClean="0">
                <a:solidFill>
                  <a:srgbClr val="002060"/>
                </a:solidFill>
              </a:rPr>
              <a:t>польська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оскільки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зуміла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прищепити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інтерес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польської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культури</a:t>
            </a:r>
            <a:r>
              <a:rPr lang="ru-RU" b="1" dirty="0" smtClean="0">
                <a:solidFill>
                  <a:srgbClr val="002060"/>
                </a:solidFill>
              </a:rPr>
              <a:t>, </a:t>
            </a:r>
            <a:r>
              <a:rPr lang="ru-RU" b="1" dirty="0" err="1" smtClean="0">
                <a:solidFill>
                  <a:srgbClr val="002060"/>
                </a:solidFill>
              </a:rPr>
              <a:t>французьку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опанував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згодом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portrait_l_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620688"/>
            <a:ext cx="320384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6958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311205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260648"/>
            <a:ext cx="39604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Дитинство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пройшло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Італії</a:t>
            </a:r>
            <a:r>
              <a:rPr lang="ru-RU" b="1" dirty="0" smtClean="0">
                <a:solidFill>
                  <a:srgbClr val="002060"/>
                </a:solidFill>
              </a:rPr>
              <a:t>, у 1887 р. разом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матір'ю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молодшим</a:t>
            </a:r>
            <a:r>
              <a:rPr lang="ru-RU" b="1" dirty="0" smtClean="0">
                <a:solidFill>
                  <a:srgbClr val="002060"/>
                </a:solidFill>
              </a:rPr>
              <a:t> братом Альбером </a:t>
            </a:r>
            <a:r>
              <a:rPr lang="ru-RU" b="1" dirty="0" err="1" smtClean="0">
                <a:solidFill>
                  <a:srgbClr val="002060"/>
                </a:solidFill>
              </a:rPr>
              <a:t>переїхав</a:t>
            </a:r>
            <a:r>
              <a:rPr lang="ru-RU" b="1" dirty="0" smtClean="0">
                <a:solidFill>
                  <a:srgbClr val="002060"/>
                </a:solidFill>
              </a:rPr>
              <a:t> до Монако, де </a:t>
            </a:r>
            <a:r>
              <a:rPr lang="ru-RU" b="1" dirty="0" err="1" smtClean="0">
                <a:solidFill>
                  <a:srgbClr val="002060"/>
                </a:solidFill>
              </a:rPr>
              <a:t>навчався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релігійному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коледжі</a:t>
            </a:r>
            <a:r>
              <a:rPr lang="ru-RU" b="1" dirty="0" smtClean="0">
                <a:solidFill>
                  <a:srgbClr val="002060"/>
                </a:solidFill>
              </a:rPr>
              <a:t> Св. Карла, </a:t>
            </a:r>
            <a:r>
              <a:rPr lang="ru-RU" b="1" dirty="0" err="1" smtClean="0">
                <a:solidFill>
                  <a:srgbClr val="002060"/>
                </a:solidFill>
              </a:rPr>
              <a:t>потім</a:t>
            </a:r>
            <a:r>
              <a:rPr lang="ru-RU" b="1" dirty="0" smtClean="0">
                <a:solidFill>
                  <a:srgbClr val="002060"/>
                </a:solidFill>
              </a:rPr>
              <a:t> до Канн, де вступив до </a:t>
            </a:r>
            <a:r>
              <a:rPr lang="ru-RU" b="1" dirty="0" err="1" smtClean="0">
                <a:solidFill>
                  <a:srgbClr val="002060"/>
                </a:solidFill>
              </a:rPr>
              <a:t>ліцею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Станіслава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згодом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Ніцци</a:t>
            </a:r>
            <a:r>
              <a:rPr lang="ru-RU" b="1" dirty="0" smtClean="0">
                <a:solidFill>
                  <a:srgbClr val="002060"/>
                </a:solidFill>
              </a:rPr>
              <a:t>, де в 1896—1897 роках </a:t>
            </a:r>
            <a:r>
              <a:rPr lang="ru-RU" b="1" dirty="0" err="1" smtClean="0">
                <a:solidFill>
                  <a:srgbClr val="002060"/>
                </a:solidFill>
              </a:rPr>
              <a:t>навчався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ліцеї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Проте</a:t>
            </a:r>
            <a:r>
              <a:rPr lang="ru-RU" b="1" dirty="0" smtClean="0">
                <a:solidFill>
                  <a:srgbClr val="002060"/>
                </a:solidFill>
              </a:rPr>
              <a:t> через </a:t>
            </a:r>
            <a:r>
              <a:rPr lang="ru-RU" b="1" dirty="0" err="1" smtClean="0">
                <a:solidFill>
                  <a:srgbClr val="002060"/>
                </a:solidFill>
              </a:rPr>
              <a:t>п'ять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місяців</a:t>
            </a:r>
            <a:r>
              <a:rPr lang="ru-RU" b="1" dirty="0" smtClean="0">
                <a:solidFill>
                  <a:srgbClr val="002060"/>
                </a:solidFill>
              </a:rPr>
              <a:t> покинув </a:t>
            </a:r>
            <a:r>
              <a:rPr lang="ru-RU" b="1" dirty="0" err="1" smtClean="0">
                <a:solidFill>
                  <a:srgbClr val="002060"/>
                </a:solidFill>
              </a:rPr>
              <a:t>ліцей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щоб</a:t>
            </a:r>
            <a:r>
              <a:rPr lang="ru-RU" b="1" dirty="0" smtClean="0">
                <a:solidFill>
                  <a:srgbClr val="002060"/>
                </a:solidFill>
              </a:rPr>
              <a:t> стати </a:t>
            </a:r>
            <a:r>
              <a:rPr lang="ru-RU" b="1" dirty="0" err="1" smtClean="0">
                <a:solidFill>
                  <a:srgbClr val="002060"/>
                </a:solidFill>
              </a:rPr>
              <a:t>вільним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літератором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Багато</a:t>
            </a:r>
            <a:r>
              <a:rPr lang="ru-RU" b="1" dirty="0" smtClean="0">
                <a:solidFill>
                  <a:srgbClr val="002060"/>
                </a:solidFill>
              </a:rPr>
              <a:t> читав, </a:t>
            </a:r>
            <a:r>
              <a:rPr lang="ru-RU" b="1" dirty="0" err="1" smtClean="0">
                <a:solidFill>
                  <a:srgbClr val="002060"/>
                </a:solidFill>
              </a:rPr>
              <a:t>захоплювався</a:t>
            </a:r>
            <a:r>
              <a:rPr lang="ru-RU" b="1" dirty="0" smtClean="0">
                <a:solidFill>
                  <a:srgbClr val="002060"/>
                </a:solidFill>
              </a:rPr>
              <a:t> романтизмом, фольклором, </a:t>
            </a:r>
            <a:r>
              <a:rPr lang="ru-RU" b="1" dirty="0" err="1" smtClean="0">
                <a:solidFill>
                  <a:srgbClr val="002060"/>
                </a:solidFill>
              </a:rPr>
              <a:t>середньовічними</a:t>
            </a:r>
            <a:r>
              <a:rPr lang="ru-RU" b="1" dirty="0" smtClean="0">
                <a:solidFill>
                  <a:srgbClr val="002060"/>
                </a:solidFill>
              </a:rPr>
              <a:t> романами, писав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перекладав</a:t>
            </a:r>
            <a:r>
              <a:rPr lang="ru-RU" b="1" dirty="0" smtClean="0">
                <a:solidFill>
                  <a:srgbClr val="002060"/>
                </a:solidFill>
              </a:rPr>
              <a:t> Боккаччо. За характером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емоційним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дотепним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вразливим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меланхолійним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товариським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наївним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схильним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розіграшів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одночасно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самітності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Поширював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легенди</a:t>
            </a:r>
            <a:r>
              <a:rPr lang="ru-RU" b="1" dirty="0" smtClean="0">
                <a:solidFill>
                  <a:srgbClr val="002060"/>
                </a:solidFill>
              </a:rPr>
              <a:t> про те,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батьком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син</a:t>
            </a:r>
            <a:r>
              <a:rPr lang="ru-RU" b="1" dirty="0" smtClean="0">
                <a:solidFill>
                  <a:srgbClr val="002060"/>
                </a:solidFill>
              </a:rPr>
              <a:t> одного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Наполеонів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Бонапартів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solidFill>
                  <a:srgbClr val="002060"/>
                </a:solidFill>
              </a:rPr>
              <a:t> ж Папа </a:t>
            </a:r>
            <a:r>
              <a:rPr lang="ru-RU" b="1" dirty="0" err="1" smtClean="0">
                <a:solidFill>
                  <a:srgbClr val="002060"/>
                </a:solidFill>
              </a:rPr>
              <a:t>Римський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3501008"/>
            <a:ext cx="5076056" cy="335699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Для </a:t>
            </a:r>
            <a:r>
              <a:rPr lang="ru-RU" sz="1600" dirty="0" err="1" smtClean="0">
                <a:solidFill>
                  <a:srgbClr val="002060"/>
                </a:solidFill>
              </a:rPr>
              <a:t>заробітку</a:t>
            </a:r>
            <a:r>
              <a:rPr lang="ru-RU" sz="1600" dirty="0" smtClean="0">
                <a:solidFill>
                  <a:srgbClr val="002060"/>
                </a:solidFill>
              </a:rPr>
              <a:t> писав </a:t>
            </a:r>
            <a:r>
              <a:rPr lang="ru-RU" sz="1600" dirty="0" err="1" smtClean="0">
                <a:solidFill>
                  <a:srgbClr val="002060"/>
                </a:solidFill>
              </a:rPr>
              <a:t>еротичні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порнографічні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романи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</a:rPr>
              <a:t>Найвідоміший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</a:t>
            </a:r>
            <a:r>
              <a:rPr lang="ru-RU" sz="1600" dirty="0" smtClean="0">
                <a:solidFill>
                  <a:srgbClr val="002060"/>
                </a:solidFill>
              </a:rPr>
              <a:t> них — «</a:t>
            </a:r>
            <a:r>
              <a:rPr lang="ru-RU" sz="1600" dirty="0" err="1" smtClean="0">
                <a:solidFill>
                  <a:srgbClr val="002060"/>
                </a:solidFill>
              </a:rPr>
              <a:t>Одинадцять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тисяч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різок</a:t>
            </a:r>
            <a:r>
              <a:rPr lang="ru-RU" sz="1600" dirty="0" smtClean="0">
                <a:solidFill>
                  <a:srgbClr val="002060"/>
                </a:solidFill>
              </a:rPr>
              <a:t>», </a:t>
            </a:r>
            <a:r>
              <a:rPr lang="ru-RU" sz="1600" dirty="0" err="1" smtClean="0">
                <a:solidFill>
                  <a:srgbClr val="002060"/>
                </a:solidFill>
              </a:rPr>
              <a:t>опублікований</a:t>
            </a:r>
            <a:r>
              <a:rPr lang="ru-RU" sz="1600" dirty="0" smtClean="0">
                <a:solidFill>
                  <a:srgbClr val="002060"/>
                </a:solidFill>
              </a:rPr>
              <a:t> 1907 року, </a:t>
            </a:r>
            <a:r>
              <a:rPr lang="ru-RU" sz="1600" dirty="0" err="1" smtClean="0">
                <a:solidFill>
                  <a:srgbClr val="002060"/>
                </a:solidFill>
              </a:rPr>
              <a:t>містив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новий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погляд</a:t>
            </a:r>
            <a:r>
              <a:rPr lang="ru-RU" sz="1600" dirty="0" smtClean="0">
                <a:solidFill>
                  <a:srgbClr val="002060"/>
                </a:solidFill>
              </a:rPr>
              <a:t> на </a:t>
            </a:r>
            <a:r>
              <a:rPr lang="ru-RU" sz="1600" dirty="0" err="1" smtClean="0">
                <a:solidFill>
                  <a:srgbClr val="002060"/>
                </a:solidFill>
              </a:rPr>
              <a:t>творчість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маркіза</a:t>
            </a:r>
            <a:r>
              <a:rPr lang="ru-RU" sz="1600" dirty="0" smtClean="0">
                <a:solidFill>
                  <a:srgbClr val="002060"/>
                </a:solidFill>
              </a:rPr>
              <a:t> де Сада.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 </a:t>
            </a:r>
            <a:r>
              <a:rPr lang="ru-RU" sz="1600" dirty="0" err="1" smtClean="0">
                <a:solidFill>
                  <a:srgbClr val="002060"/>
                </a:solidFill>
              </a:rPr>
              <a:t>березні</a:t>
            </a:r>
            <a:r>
              <a:rPr lang="ru-RU" sz="1600" dirty="0" smtClean="0">
                <a:solidFill>
                  <a:srgbClr val="002060"/>
                </a:solidFill>
              </a:rPr>
              <a:t> 1911 </a:t>
            </a:r>
            <a:r>
              <a:rPr lang="ru-RU" sz="1600" dirty="0" err="1" smtClean="0">
                <a:solidFill>
                  <a:srgbClr val="002060"/>
                </a:solidFill>
              </a:rPr>
              <a:t>вийшла</a:t>
            </a:r>
            <a:r>
              <a:rPr lang="ru-RU" sz="1600" dirty="0" smtClean="0">
                <a:solidFill>
                  <a:srgbClr val="002060"/>
                </a:solidFill>
              </a:rPr>
              <a:t> перша </a:t>
            </a:r>
            <a:r>
              <a:rPr lang="ru-RU" sz="1600" dirty="0" err="1" smtClean="0">
                <a:solidFill>
                  <a:srgbClr val="002060"/>
                </a:solidFill>
              </a:rPr>
              <a:t>поетична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збірка</a:t>
            </a:r>
            <a:r>
              <a:rPr lang="ru-RU" sz="1600" dirty="0" smtClean="0">
                <a:solidFill>
                  <a:srgbClr val="002060"/>
                </a:solidFill>
              </a:rPr>
              <a:t> «</a:t>
            </a:r>
            <a:r>
              <a:rPr lang="ru-RU" sz="1600" dirty="0" err="1" smtClean="0">
                <a:solidFill>
                  <a:srgbClr val="002060"/>
                </a:solidFill>
              </a:rPr>
              <a:t>Звірослов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або</a:t>
            </a:r>
            <a:r>
              <a:rPr lang="ru-RU" sz="1600" dirty="0" smtClean="0">
                <a:solidFill>
                  <a:srgbClr val="002060"/>
                </a:solidFill>
              </a:rPr>
              <a:t> Почет Орфея» невеликим накладом (120 </a:t>
            </a:r>
            <a:r>
              <a:rPr lang="ru-RU" sz="1600" dirty="0" err="1" smtClean="0">
                <a:solidFill>
                  <a:srgbClr val="002060"/>
                </a:solidFill>
              </a:rPr>
              <a:t>примірників</a:t>
            </a:r>
            <a:r>
              <a:rPr lang="ru-RU" sz="1600" dirty="0" smtClean="0">
                <a:solidFill>
                  <a:srgbClr val="002060"/>
                </a:solidFill>
              </a:rPr>
              <a:t>). </a:t>
            </a:r>
            <a:r>
              <a:rPr lang="ru-RU" sz="1600" dirty="0" err="1" smtClean="0">
                <a:solidFill>
                  <a:srgbClr val="002060"/>
                </a:solidFill>
              </a:rPr>
              <a:t>Ідея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збірки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народилася</a:t>
            </a:r>
            <a:r>
              <a:rPr lang="ru-RU" sz="1600" dirty="0" smtClean="0">
                <a:solidFill>
                  <a:srgbClr val="002060"/>
                </a:solidFill>
              </a:rPr>
              <a:t> в </a:t>
            </a:r>
            <a:r>
              <a:rPr lang="ru-RU" sz="1600" dirty="0" err="1" smtClean="0">
                <a:solidFill>
                  <a:srgbClr val="002060"/>
                </a:solidFill>
              </a:rPr>
              <a:t>майстерні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Пікассо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dirty="0" err="1" smtClean="0">
                <a:solidFill>
                  <a:srgbClr val="002060"/>
                </a:solidFill>
              </a:rPr>
              <a:t>Аполлінер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спостерігав</a:t>
            </a:r>
            <a:r>
              <a:rPr lang="ru-RU" sz="1600" dirty="0" smtClean="0">
                <a:solidFill>
                  <a:srgbClr val="002060"/>
                </a:solidFill>
              </a:rPr>
              <a:t>, як </a:t>
            </a:r>
            <a:r>
              <a:rPr lang="ru-RU" sz="1600" dirty="0" err="1" smtClean="0">
                <a:solidFill>
                  <a:srgbClr val="002060"/>
                </a:solidFill>
              </a:rPr>
              <a:t>Пікассо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гравірує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зображення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тварин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</a:rPr>
              <a:t>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спробував</a:t>
            </a:r>
            <a:r>
              <a:rPr lang="ru-RU" sz="1600" dirty="0" smtClean="0">
                <a:solidFill>
                  <a:srgbClr val="002060"/>
                </a:solidFill>
              </a:rPr>
              <a:t> те </a:t>
            </a:r>
            <a:r>
              <a:rPr lang="ru-RU" sz="1600" dirty="0" err="1" smtClean="0">
                <a:solidFill>
                  <a:srgbClr val="002060"/>
                </a:solidFill>
              </a:rPr>
              <a:t>саме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створити</a:t>
            </a:r>
            <a:r>
              <a:rPr lang="ru-RU" sz="1600" dirty="0" smtClean="0">
                <a:solidFill>
                  <a:srgbClr val="002060"/>
                </a:solidFill>
              </a:rPr>
              <a:t> в </a:t>
            </a:r>
            <a:r>
              <a:rPr lang="ru-RU" sz="1600" dirty="0" err="1" smtClean="0">
                <a:solidFill>
                  <a:srgbClr val="002060"/>
                </a:solidFill>
              </a:rPr>
              <a:t>поезії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З 1911 року </a:t>
            </a:r>
            <a:r>
              <a:rPr lang="ru-RU" sz="1600" dirty="0" err="1" smtClean="0">
                <a:solidFill>
                  <a:srgbClr val="002060"/>
                </a:solidFill>
              </a:rPr>
              <a:t>Аполлінер</a:t>
            </a:r>
            <a:r>
              <a:rPr lang="ru-RU" sz="1600" dirty="0" smtClean="0">
                <a:solidFill>
                  <a:srgbClr val="002060"/>
                </a:solidFill>
              </a:rPr>
              <a:t> почав вести у </a:t>
            </a:r>
            <a:r>
              <a:rPr lang="ru-RU" sz="1600" dirty="0" err="1" smtClean="0">
                <a:solidFill>
                  <a:srgbClr val="002060"/>
                </a:solidFill>
              </a:rPr>
              <a:t>газеті</a:t>
            </a:r>
            <a:r>
              <a:rPr lang="ru-RU" sz="1600" dirty="0" smtClean="0">
                <a:solidFill>
                  <a:srgbClr val="002060"/>
                </a:solidFill>
              </a:rPr>
              <a:t> «</a:t>
            </a:r>
            <a:r>
              <a:rPr lang="ru-RU" sz="1600" dirty="0" err="1" smtClean="0">
                <a:solidFill>
                  <a:srgbClr val="002060"/>
                </a:solidFill>
              </a:rPr>
              <a:t>Французький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Меркурій</a:t>
            </a:r>
            <a:r>
              <a:rPr lang="ru-RU" sz="1600" dirty="0" smtClean="0">
                <a:solidFill>
                  <a:srgbClr val="002060"/>
                </a:solidFill>
              </a:rPr>
              <a:t>» рубрику «</a:t>
            </a:r>
            <a:r>
              <a:rPr lang="ru-RU" sz="1600" dirty="0" err="1" smtClean="0">
                <a:solidFill>
                  <a:srgbClr val="002060"/>
                </a:solidFill>
              </a:rPr>
              <a:t>Курйози</a:t>
            </a:r>
            <a:r>
              <a:rPr lang="ru-RU" sz="1600" dirty="0" smtClean="0">
                <a:solidFill>
                  <a:srgbClr val="002060"/>
                </a:solidFill>
              </a:rPr>
              <a:t>» (</a:t>
            </a:r>
            <a:r>
              <a:rPr lang="ru-RU" sz="1600" dirty="0" err="1" smtClean="0">
                <a:solidFill>
                  <a:srgbClr val="002060"/>
                </a:solidFill>
              </a:rPr>
              <a:t>вів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її</a:t>
            </a:r>
            <a:r>
              <a:rPr lang="ru-RU" sz="1600" dirty="0" smtClean="0">
                <a:solidFill>
                  <a:srgbClr val="002060"/>
                </a:solidFill>
              </a:rPr>
              <a:t> аж до </a:t>
            </a:r>
            <a:r>
              <a:rPr lang="ru-RU" sz="1600" dirty="0" err="1" smtClean="0">
                <a:solidFill>
                  <a:srgbClr val="002060"/>
                </a:solidFill>
              </a:rPr>
              <a:t>смерті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rtyna_mona_liza_luv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5301160" cy="278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207890" cy="294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uyqtex0.jpeg!Portrai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03848" cy="3203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57301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7 </a:t>
            </a:r>
            <a:r>
              <a:rPr lang="ru-RU" b="1" dirty="0" err="1" smtClean="0">
                <a:solidFill>
                  <a:srgbClr val="002060"/>
                </a:solidFill>
              </a:rPr>
              <a:t>вересня</a:t>
            </a:r>
            <a:r>
              <a:rPr lang="ru-RU" b="1" dirty="0" smtClean="0">
                <a:solidFill>
                  <a:srgbClr val="002060"/>
                </a:solidFill>
              </a:rPr>
              <a:t> 1911 </a:t>
            </a:r>
            <a:r>
              <a:rPr lang="ru-RU" b="1" dirty="0" err="1" smtClean="0">
                <a:solidFill>
                  <a:srgbClr val="002060"/>
                </a:solidFill>
              </a:rPr>
              <a:t>вибухнув</a:t>
            </a:r>
            <a:r>
              <a:rPr lang="ru-RU" b="1" dirty="0" smtClean="0">
                <a:solidFill>
                  <a:srgbClr val="002060"/>
                </a:solidFill>
              </a:rPr>
              <a:t> скандал: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Пікассо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звинуватили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крадіжці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 Лувра «</a:t>
            </a:r>
            <a:r>
              <a:rPr lang="ru-RU" b="1" dirty="0" err="1" smtClean="0">
                <a:solidFill>
                  <a:srgbClr val="002060"/>
                </a:solidFill>
              </a:rPr>
              <a:t>Джоконди</a:t>
            </a:r>
            <a:r>
              <a:rPr lang="ru-RU" b="1" dirty="0" smtClean="0">
                <a:solidFill>
                  <a:srgbClr val="002060"/>
                </a:solidFill>
              </a:rPr>
              <a:t>» Леонардо да </a:t>
            </a:r>
            <a:r>
              <a:rPr lang="ru-RU" b="1" dirty="0" err="1" smtClean="0">
                <a:solidFill>
                  <a:srgbClr val="002060"/>
                </a:solidFill>
              </a:rPr>
              <a:t>Вінчі</a:t>
            </a:r>
            <a:r>
              <a:rPr lang="ru-RU" b="1" dirty="0" smtClean="0">
                <a:solidFill>
                  <a:srgbClr val="002060"/>
                </a:solidFill>
              </a:rPr>
              <a:t>. Причиною стало те,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прийняв</a:t>
            </a:r>
            <a:r>
              <a:rPr lang="ru-RU" b="1" dirty="0" smtClean="0">
                <a:solidFill>
                  <a:srgbClr val="002060"/>
                </a:solidFill>
              </a:rPr>
              <a:t> секретарем </a:t>
            </a:r>
            <a:r>
              <a:rPr lang="ru-RU" b="1" dirty="0" err="1" smtClean="0">
                <a:solidFill>
                  <a:srgbClr val="002060"/>
                </a:solidFill>
              </a:rPr>
              <a:t>пройдисвіта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Жері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П'єре</a:t>
            </a:r>
            <a:r>
              <a:rPr lang="ru-RU" b="1" dirty="0" smtClean="0">
                <a:solidFill>
                  <a:srgbClr val="002060"/>
                </a:solidFill>
              </a:rPr>
              <a:t>. Одного разу той </a:t>
            </a:r>
            <a:r>
              <a:rPr lang="ru-RU" b="1" dirty="0" err="1" smtClean="0">
                <a:solidFill>
                  <a:srgbClr val="002060"/>
                </a:solidFill>
              </a:rPr>
              <a:t>приніс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подарунок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старовинні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іберійські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статуетки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викрадені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Лувру;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вважав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джерелом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натхнення</a:t>
            </a:r>
            <a:r>
              <a:rPr lang="ru-RU" b="1" dirty="0" smtClean="0">
                <a:solidFill>
                  <a:srgbClr val="002060"/>
                </a:solidFill>
              </a:rPr>
              <a:t>. Коли в 1911 пропала «Джоконда»,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трохи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запанікував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наказав </a:t>
            </a:r>
            <a:r>
              <a:rPr lang="ru-RU" b="1" dirty="0" err="1" smtClean="0">
                <a:solidFill>
                  <a:srgbClr val="002060"/>
                </a:solidFill>
              </a:rPr>
              <a:t>П'єре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покинути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Францію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хоча</a:t>
            </a:r>
            <a:r>
              <a:rPr lang="ru-RU" b="1" dirty="0" smtClean="0">
                <a:solidFill>
                  <a:srgbClr val="002060"/>
                </a:solidFill>
              </a:rPr>
              <a:t> той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непричетний</a:t>
            </a:r>
            <a:r>
              <a:rPr lang="ru-RU" b="1" dirty="0" smtClean="0">
                <a:solidFill>
                  <a:srgbClr val="002060"/>
                </a:solidFill>
              </a:rPr>
              <a:t>. Коли в </a:t>
            </a:r>
            <a:r>
              <a:rPr lang="ru-RU" b="1" dirty="0" err="1" smtClean="0">
                <a:solidFill>
                  <a:srgbClr val="002060"/>
                </a:solidFill>
              </a:rPr>
              <a:t>домі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знайшли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викрадений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жіночий</a:t>
            </a:r>
            <a:r>
              <a:rPr lang="ru-RU" b="1" dirty="0" smtClean="0">
                <a:solidFill>
                  <a:srgbClr val="002060"/>
                </a:solidFill>
              </a:rPr>
              <a:t> бюст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Лувра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листи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зрозуміло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свідомо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зберігав</a:t>
            </a:r>
            <a:r>
              <a:rPr lang="ru-RU" b="1" dirty="0" smtClean="0">
                <a:solidFill>
                  <a:srgbClr val="002060"/>
                </a:solidFill>
              </a:rPr>
              <a:t> у себе </a:t>
            </a:r>
            <a:r>
              <a:rPr lang="ru-RU" b="1" dirty="0" err="1" smtClean="0">
                <a:solidFill>
                  <a:srgbClr val="002060"/>
                </a:solidFill>
              </a:rPr>
              <a:t>викрадене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майно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арештували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ув'язнили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тюрмі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Санте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впливом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протестів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громадськості</a:t>
            </a:r>
            <a:r>
              <a:rPr lang="ru-RU" b="1" dirty="0" smtClean="0">
                <a:solidFill>
                  <a:srgbClr val="002060"/>
                </a:solidFill>
              </a:rPr>
              <a:t> 12 </a:t>
            </a:r>
            <a:r>
              <a:rPr lang="ru-RU" b="1" dirty="0" err="1" smtClean="0">
                <a:solidFill>
                  <a:srgbClr val="002060"/>
                </a:solidFill>
              </a:rPr>
              <a:t>вересня</a:t>
            </a:r>
            <a:r>
              <a:rPr lang="ru-RU" b="1" dirty="0" smtClean="0">
                <a:solidFill>
                  <a:srgbClr val="002060"/>
                </a:solidFill>
              </a:rPr>
              <a:t> 1911 </a:t>
            </a:r>
            <a:r>
              <a:rPr lang="ru-RU" b="1" dirty="0" err="1" smtClean="0">
                <a:solidFill>
                  <a:srgbClr val="002060"/>
                </a:solidFill>
              </a:rPr>
              <a:t>відпустили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Судовий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процес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тривав</a:t>
            </a:r>
            <a:r>
              <a:rPr lang="ru-RU" b="1" dirty="0" smtClean="0">
                <a:solidFill>
                  <a:srgbClr val="002060"/>
                </a:solidFill>
              </a:rPr>
              <a:t> 4 </a:t>
            </a:r>
            <a:r>
              <a:rPr lang="ru-RU" b="1" dirty="0" err="1" smtClean="0">
                <a:solidFill>
                  <a:srgbClr val="002060"/>
                </a:solidFill>
              </a:rPr>
              <a:t>місяці</a:t>
            </a:r>
            <a:r>
              <a:rPr lang="ru-RU" b="1" dirty="0" smtClean="0">
                <a:solidFill>
                  <a:srgbClr val="002060"/>
                </a:solidFill>
              </a:rPr>
              <a:t>; </a:t>
            </a:r>
            <a:r>
              <a:rPr lang="ru-RU" b="1" dirty="0" err="1" smtClean="0">
                <a:solidFill>
                  <a:srgbClr val="002060"/>
                </a:solidFill>
              </a:rPr>
              <a:t>Пікассо</a:t>
            </a:r>
            <a:r>
              <a:rPr lang="ru-RU" b="1" dirty="0" smtClean="0">
                <a:solidFill>
                  <a:srgbClr val="002060"/>
                </a:solidFill>
              </a:rPr>
              <a:t> заявив,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знайомий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Аполлінером</a:t>
            </a:r>
            <a:r>
              <a:rPr lang="ru-RU" b="1" dirty="0" smtClean="0">
                <a:solidFill>
                  <a:srgbClr val="002060"/>
                </a:solidFill>
              </a:rPr>
              <a:t>, в </a:t>
            </a:r>
            <a:r>
              <a:rPr lang="ru-RU" b="1" dirty="0" err="1" smtClean="0">
                <a:solidFill>
                  <a:srgbClr val="002060"/>
                </a:solidFill>
              </a:rPr>
              <a:t>чому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потім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каявся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2123728" y="0"/>
            <a:ext cx="1656184" cy="1188712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r>
              <a:rPr lang="uk-UA" dirty="0" smtClean="0"/>
              <a:t>і руки нічого не крали!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1336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-yom-apoll-ner-ts-kav-fakti-62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717032"/>
            <a:ext cx="3744838" cy="241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 1911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просив </a:t>
            </a:r>
            <a:r>
              <a:rPr lang="ru-RU" b="1" dirty="0" err="1" smtClean="0">
                <a:solidFill>
                  <a:srgbClr val="002060"/>
                </a:solidFill>
              </a:rPr>
              <a:t>французького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громадянства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відмовили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 1912 разом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друзями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заснував</a:t>
            </a:r>
            <a:r>
              <a:rPr lang="ru-RU" b="1" dirty="0" smtClean="0">
                <a:solidFill>
                  <a:srgbClr val="002060"/>
                </a:solidFill>
              </a:rPr>
              <a:t> журнал «</a:t>
            </a:r>
            <a:r>
              <a:rPr lang="ru-RU" b="1" dirty="0" err="1" smtClean="0">
                <a:solidFill>
                  <a:srgbClr val="002060"/>
                </a:solidFill>
              </a:rPr>
              <a:t>Паризькі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вечори</a:t>
            </a:r>
            <a:r>
              <a:rPr lang="ru-RU" b="1" dirty="0" smtClean="0">
                <a:solidFill>
                  <a:srgbClr val="002060"/>
                </a:solidFill>
              </a:rPr>
              <a:t>»;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1913 став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директором.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 err="1" smtClean="0">
                <a:solidFill>
                  <a:srgbClr val="002060"/>
                </a:solidFill>
              </a:rPr>
              <a:t>травні</a:t>
            </a:r>
            <a:r>
              <a:rPr lang="ru-RU" b="1" dirty="0" smtClean="0">
                <a:solidFill>
                  <a:srgbClr val="002060"/>
                </a:solidFill>
              </a:rPr>
              <a:t> 1913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видав книгу «</a:t>
            </a:r>
            <a:r>
              <a:rPr lang="ru-RU" b="1" dirty="0" err="1" smtClean="0">
                <a:solidFill>
                  <a:srgbClr val="002060"/>
                </a:solidFill>
              </a:rPr>
              <a:t>Художники-кубісти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Міркування</a:t>
            </a:r>
            <a:r>
              <a:rPr lang="ru-RU" b="1" dirty="0" smtClean="0">
                <a:solidFill>
                  <a:srgbClr val="002060"/>
                </a:solidFill>
              </a:rPr>
              <a:t> про </a:t>
            </a:r>
            <a:r>
              <a:rPr lang="ru-RU" b="1" dirty="0" err="1" smtClean="0">
                <a:solidFill>
                  <a:srgbClr val="002060"/>
                </a:solidFill>
              </a:rPr>
              <a:t>мистецтво</a:t>
            </a:r>
            <a:r>
              <a:rPr lang="ru-RU" b="1" dirty="0" smtClean="0">
                <a:solidFill>
                  <a:srgbClr val="002060"/>
                </a:solidFill>
              </a:rPr>
              <a:t>» в </a:t>
            </a:r>
            <a:r>
              <a:rPr lang="ru-RU" b="1" dirty="0" err="1" smtClean="0">
                <a:solidFill>
                  <a:srgbClr val="002060"/>
                </a:solidFill>
              </a:rPr>
              <a:t>якій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виклав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принципи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кубізму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намагаючись</a:t>
            </a:r>
            <a:r>
              <a:rPr lang="ru-RU" b="1" dirty="0" smtClean="0">
                <a:solidFill>
                  <a:srgbClr val="002060"/>
                </a:solidFill>
              </a:rPr>
              <a:t> перенести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принципи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літературу</a:t>
            </a:r>
            <a:r>
              <a:rPr lang="ru-RU" b="1" dirty="0" smtClean="0">
                <a:solidFill>
                  <a:srgbClr val="002060"/>
                </a:solidFill>
              </a:rPr>
              <a:t>, У 1913 </a:t>
            </a:r>
            <a:r>
              <a:rPr lang="ru-RU" b="1" dirty="0" err="1" smtClean="0">
                <a:solidFill>
                  <a:srgbClr val="002060"/>
                </a:solidFill>
              </a:rPr>
              <a:t>вийшла</a:t>
            </a:r>
            <a:r>
              <a:rPr lang="ru-RU" b="1" dirty="0" smtClean="0">
                <a:solidFill>
                  <a:srgbClr val="002060"/>
                </a:solidFill>
              </a:rPr>
              <a:t> друга </a:t>
            </a:r>
            <a:r>
              <a:rPr lang="ru-RU" b="1" dirty="0" err="1" smtClean="0">
                <a:solidFill>
                  <a:srgbClr val="002060"/>
                </a:solidFill>
              </a:rPr>
              <a:t>поетична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збірка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Алкоголі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 1898—1913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», На </a:t>
            </a:r>
            <a:r>
              <a:rPr lang="ru-RU" b="1" dirty="0" err="1" smtClean="0">
                <a:solidFill>
                  <a:srgbClr val="002060"/>
                </a:solidFill>
              </a:rPr>
              <a:t>фронті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показав себе </a:t>
            </a:r>
            <a:r>
              <a:rPr lang="ru-RU" b="1" dirty="0" err="1" smtClean="0">
                <a:solidFill>
                  <a:srgbClr val="002060"/>
                </a:solidFill>
              </a:rPr>
              <a:t>сміливим</a:t>
            </a:r>
            <a:r>
              <a:rPr lang="ru-RU" b="1" dirty="0" smtClean="0">
                <a:solidFill>
                  <a:srgbClr val="002060"/>
                </a:solidFill>
              </a:rPr>
              <a:t> солдатом, </a:t>
            </a:r>
            <a:r>
              <a:rPr lang="ru-RU" b="1" dirty="0" err="1" smtClean="0">
                <a:solidFill>
                  <a:srgbClr val="002060"/>
                </a:solidFill>
              </a:rPr>
              <a:t>дослужився</a:t>
            </a:r>
            <a:r>
              <a:rPr lang="ru-RU" b="1" dirty="0" smtClean="0">
                <a:solidFill>
                  <a:srgbClr val="002060"/>
                </a:solidFill>
              </a:rPr>
              <a:t> до лейтенанта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9 </a:t>
            </a:r>
            <a:r>
              <a:rPr lang="ru-RU" b="1" dirty="0" err="1" smtClean="0">
                <a:solidFill>
                  <a:srgbClr val="002060"/>
                </a:solidFill>
              </a:rPr>
              <a:t>березня</a:t>
            </a:r>
            <a:r>
              <a:rPr lang="ru-RU" b="1" dirty="0" smtClean="0">
                <a:solidFill>
                  <a:srgbClr val="002060"/>
                </a:solidFill>
              </a:rPr>
              <a:t> 1916 </a:t>
            </a:r>
            <a:r>
              <a:rPr lang="ru-RU" b="1" dirty="0" err="1" smtClean="0">
                <a:solidFill>
                  <a:srgbClr val="002060"/>
                </a:solidFill>
              </a:rPr>
              <a:t>отримав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французьке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громадянство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Проте</a:t>
            </a:r>
            <a:r>
              <a:rPr lang="ru-RU" b="1" dirty="0" smtClean="0">
                <a:solidFill>
                  <a:srgbClr val="002060"/>
                </a:solidFill>
              </a:rPr>
              <a:t> через </a:t>
            </a:r>
            <a:r>
              <a:rPr lang="ru-RU" b="1" dirty="0" err="1" smtClean="0">
                <a:solidFill>
                  <a:srgbClr val="002060"/>
                </a:solidFill>
              </a:rPr>
              <a:t>тиждень</a:t>
            </a:r>
            <a:r>
              <a:rPr lang="ru-RU" b="1" dirty="0" smtClean="0">
                <a:solidFill>
                  <a:srgbClr val="002060"/>
                </a:solidFill>
              </a:rPr>
              <a:t>, 17 </a:t>
            </a:r>
            <a:r>
              <a:rPr lang="ru-RU" b="1" dirty="0" err="1" smtClean="0">
                <a:solidFill>
                  <a:srgbClr val="002060"/>
                </a:solidFill>
              </a:rPr>
              <a:t>березня</a:t>
            </a:r>
            <a:r>
              <a:rPr lang="ru-RU" b="1" dirty="0" smtClean="0">
                <a:solidFill>
                  <a:srgbClr val="002060"/>
                </a:solidFill>
              </a:rPr>
              <a:t> 1916 року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отримав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важке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поранення</a:t>
            </a:r>
            <a:r>
              <a:rPr lang="ru-RU" b="1" dirty="0" smtClean="0">
                <a:solidFill>
                  <a:srgbClr val="002060"/>
                </a:solidFill>
              </a:rPr>
              <a:t> осколком в голову, </a:t>
            </a:r>
            <a:r>
              <a:rPr lang="ru-RU" b="1" dirty="0" err="1" smtClean="0">
                <a:solidFill>
                  <a:srgbClr val="002060"/>
                </a:solidFill>
              </a:rPr>
              <a:t>йому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проведено </a:t>
            </a:r>
            <a:r>
              <a:rPr lang="ru-RU" b="1" dirty="0" err="1" smtClean="0">
                <a:solidFill>
                  <a:srgbClr val="002060"/>
                </a:solidFill>
              </a:rPr>
              <a:t>трепанацію</a:t>
            </a:r>
            <a:r>
              <a:rPr lang="ru-RU" b="1" dirty="0" smtClean="0">
                <a:solidFill>
                  <a:srgbClr val="002060"/>
                </a:solidFill>
              </a:rPr>
              <a:t> черепа.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демобілізувався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проте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травми</a:t>
            </a:r>
            <a:r>
              <a:rPr lang="ru-RU" b="1" dirty="0" smtClean="0">
                <a:solidFill>
                  <a:srgbClr val="002060"/>
                </a:solidFill>
              </a:rPr>
              <a:t> так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отямився</a:t>
            </a:r>
            <a:r>
              <a:rPr lang="ru-RU" b="1" dirty="0" smtClean="0">
                <a:solidFill>
                  <a:srgbClr val="002060"/>
                </a:solidFill>
              </a:rPr>
              <a:t>, почав </a:t>
            </a:r>
            <a:r>
              <a:rPr lang="ru-RU" b="1" dirty="0" err="1" smtClean="0">
                <a:solidFill>
                  <a:srgbClr val="002060"/>
                </a:solidFill>
              </a:rPr>
              <a:t>пиячити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3140968"/>
            <a:ext cx="5220072" cy="371703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повернення</a:t>
            </a:r>
            <a:r>
              <a:rPr lang="ru-RU" b="1" dirty="0" smtClean="0">
                <a:solidFill>
                  <a:srgbClr val="002060"/>
                </a:solidFill>
              </a:rPr>
              <a:t> до Парижа видав </a:t>
            </a:r>
            <a:r>
              <a:rPr lang="ru-RU" b="1" dirty="0" err="1" smtClean="0">
                <a:solidFill>
                  <a:srgbClr val="002060"/>
                </a:solidFill>
              </a:rPr>
              <a:t>збірку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оповідань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Убивство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поета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початку 1918 року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одружився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красунею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Жаклін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Кольб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Тоді</a:t>
            </a:r>
            <a:r>
              <a:rPr lang="ru-RU" b="1" dirty="0" smtClean="0">
                <a:solidFill>
                  <a:srgbClr val="002060"/>
                </a:solidFill>
              </a:rPr>
              <a:t> ж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написав </a:t>
            </a:r>
            <a:r>
              <a:rPr lang="ru-RU" b="1" dirty="0" err="1" smtClean="0">
                <a:solidFill>
                  <a:srgbClr val="002060"/>
                </a:solidFill>
              </a:rPr>
              <a:t>містерію-буфф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Барви</a:t>
            </a:r>
            <a:r>
              <a:rPr lang="ru-RU" b="1" dirty="0" smtClean="0">
                <a:solidFill>
                  <a:srgbClr val="002060"/>
                </a:solidFill>
              </a:rPr>
              <a:t> часу». </a:t>
            </a:r>
            <a:r>
              <a:rPr lang="ru-RU" b="1" dirty="0" err="1" smtClean="0">
                <a:solidFill>
                  <a:srgbClr val="002060"/>
                </a:solidFill>
              </a:rPr>
              <a:t>Проте</a:t>
            </a:r>
            <a:r>
              <a:rPr lang="ru-RU" b="1" dirty="0" smtClean="0">
                <a:solidFill>
                  <a:srgbClr val="002060"/>
                </a:solidFill>
              </a:rPr>
              <a:t> через </a:t>
            </a:r>
            <a:r>
              <a:rPr lang="ru-RU" b="1" dirty="0" err="1" smtClean="0">
                <a:solidFill>
                  <a:srgbClr val="002060"/>
                </a:solidFill>
              </a:rPr>
              <a:t>півроку</a:t>
            </a:r>
            <a:r>
              <a:rPr lang="ru-RU" b="1" dirty="0" smtClean="0">
                <a:solidFill>
                  <a:srgbClr val="002060"/>
                </a:solidFill>
              </a:rPr>
              <a:t> 9 листопада 1918 помер у </a:t>
            </a:r>
            <a:r>
              <a:rPr lang="ru-RU" b="1" dirty="0" err="1" smtClean="0">
                <a:solidFill>
                  <a:srgbClr val="002060"/>
                </a:solidFill>
              </a:rPr>
              <a:t>Парижі</a:t>
            </a:r>
            <a:r>
              <a:rPr lang="ru-RU" b="1" dirty="0" smtClean="0">
                <a:solidFill>
                  <a:srgbClr val="002060"/>
                </a:solidFill>
              </a:rPr>
              <a:t>, заразившись </a:t>
            </a:r>
            <a:r>
              <a:rPr lang="ru-RU" b="1" dirty="0" err="1" smtClean="0">
                <a:solidFill>
                  <a:srgbClr val="002060"/>
                </a:solidFill>
              </a:rPr>
              <a:t>іспанкою</a:t>
            </a:r>
            <a:r>
              <a:rPr lang="ru-RU" b="1" dirty="0" smtClean="0">
                <a:solidFill>
                  <a:srgbClr val="002060"/>
                </a:solidFill>
              </a:rPr>
              <a:t>; </a:t>
            </a:r>
            <a:r>
              <a:rPr lang="ru-RU" b="1" dirty="0" err="1" smtClean="0">
                <a:solidFill>
                  <a:srgbClr val="002060"/>
                </a:solidFill>
              </a:rPr>
              <a:t>похований</a:t>
            </a:r>
            <a:r>
              <a:rPr lang="ru-RU" b="1" dirty="0" smtClean="0">
                <a:solidFill>
                  <a:srgbClr val="002060"/>
                </a:solidFill>
              </a:rPr>
              <a:t> 13 листопада на </a:t>
            </a:r>
            <a:r>
              <a:rPr lang="ru-RU" b="1" dirty="0" err="1" smtClean="0">
                <a:solidFill>
                  <a:srgbClr val="002060"/>
                </a:solidFill>
              </a:rPr>
              <a:t>цвинтарі</a:t>
            </a:r>
            <a:r>
              <a:rPr lang="ru-RU" b="1" dirty="0" smtClean="0">
                <a:solidFill>
                  <a:srgbClr val="002060"/>
                </a:solidFill>
              </a:rPr>
              <a:t> Пер-Лашез.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побачивши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труні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подарований</a:t>
            </a:r>
            <a:r>
              <a:rPr lang="ru-RU" b="1" dirty="0" smtClean="0">
                <a:solidFill>
                  <a:srgbClr val="002060"/>
                </a:solidFill>
              </a:rPr>
              <a:t> нею килим, </a:t>
            </a:r>
            <a:r>
              <a:rPr lang="ru-RU" b="1" dirty="0" err="1" smtClean="0">
                <a:solidFill>
                  <a:srgbClr val="002060"/>
                </a:solidFill>
              </a:rPr>
              <a:t>розрізаний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навпіл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вигукнула</a:t>
            </a:r>
            <a:r>
              <a:rPr lang="ru-RU" b="1" dirty="0" smtClean="0">
                <a:solidFill>
                  <a:srgbClr val="002060"/>
                </a:solidFill>
              </a:rPr>
              <a:t>: «О Боже!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порізав</a:t>
            </a:r>
            <a:r>
              <a:rPr lang="ru-RU" b="1" dirty="0" smtClean="0">
                <a:solidFill>
                  <a:srgbClr val="002060"/>
                </a:solidFill>
              </a:rPr>
              <a:t>!». </a:t>
            </a:r>
            <a:r>
              <a:rPr lang="ru-RU" b="1" dirty="0" err="1" smtClean="0">
                <a:solidFill>
                  <a:srgbClr val="002060"/>
                </a:solidFill>
              </a:rPr>
              <a:t>Анжеліка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Костровицька</a:t>
            </a:r>
            <a:r>
              <a:rPr lang="ru-RU" b="1" dirty="0" smtClean="0">
                <a:solidFill>
                  <a:srgbClr val="002060"/>
                </a:solidFill>
              </a:rPr>
              <a:t> померла через </a:t>
            </a:r>
            <a:r>
              <a:rPr lang="ru-RU" b="1" dirty="0" err="1" smtClean="0">
                <a:solidFill>
                  <a:srgbClr val="002060"/>
                </a:solidFill>
              </a:rPr>
              <a:t>місяць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тоді</a:t>
            </a:r>
            <a:r>
              <a:rPr lang="ru-RU" b="1" dirty="0" smtClean="0">
                <a:solidFill>
                  <a:srgbClr val="002060"/>
                </a:solidFill>
              </a:rPr>
              <a:t> ж помер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молодший</a:t>
            </a:r>
            <a:r>
              <a:rPr lang="ru-RU" b="1" dirty="0" smtClean="0">
                <a:solidFill>
                  <a:srgbClr val="002060"/>
                </a:solidFill>
              </a:rPr>
              <a:t> брат Альбер.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40375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779912" y="260648"/>
            <a:ext cx="5364088" cy="6597352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Однією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перших </a:t>
            </a:r>
            <a:r>
              <a:rPr lang="ru-RU" b="1" dirty="0" err="1" smtClean="0">
                <a:solidFill>
                  <a:srgbClr val="002060"/>
                </a:solidFill>
              </a:rPr>
              <a:t>поетичних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збірок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 став цикл коротких </a:t>
            </a:r>
            <a:r>
              <a:rPr lang="ru-RU" b="1" dirty="0" err="1" smtClean="0">
                <a:solidFill>
                  <a:srgbClr val="002060"/>
                </a:solidFill>
              </a:rPr>
              <a:t>віршованих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фрагментів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Бестіарій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чи</a:t>
            </a:r>
            <a:r>
              <a:rPr lang="ru-RU" b="1" dirty="0" smtClean="0">
                <a:solidFill>
                  <a:srgbClr val="002060"/>
                </a:solidFill>
              </a:rPr>
              <a:t> кортеж </a:t>
            </a:r>
            <a:r>
              <a:rPr lang="ru-RU" b="1" smtClean="0">
                <a:solidFill>
                  <a:srgbClr val="002060"/>
                </a:solidFill>
              </a:rPr>
              <a:t>Орфея</a:t>
            </a:r>
            <a:r>
              <a:rPr lang="ru-RU" b="1" smtClean="0">
                <a:solidFill>
                  <a:srgbClr val="002060"/>
                </a:solidFill>
              </a:rPr>
              <a:t>», де </a:t>
            </a:r>
            <a:r>
              <a:rPr lang="ru-RU" b="1" dirty="0" err="1" smtClean="0">
                <a:solidFill>
                  <a:srgbClr val="002060"/>
                </a:solidFill>
              </a:rPr>
              <a:t>старовинна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поетична</a:t>
            </a:r>
            <a:r>
              <a:rPr lang="ru-RU" b="1" dirty="0" smtClean="0">
                <a:solidFill>
                  <a:srgbClr val="002060"/>
                </a:solidFill>
              </a:rPr>
              <a:t> форма катрена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прийоми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емблематичного</a:t>
            </a:r>
            <a:r>
              <a:rPr lang="ru-RU" b="1" dirty="0" smtClean="0">
                <a:solidFill>
                  <a:srgbClr val="002060"/>
                </a:solidFill>
              </a:rPr>
              <a:t> листа </a:t>
            </a:r>
            <a:r>
              <a:rPr lang="ru-RU" b="1" dirty="0" err="1" smtClean="0">
                <a:solidFill>
                  <a:srgbClr val="002060"/>
                </a:solidFill>
              </a:rPr>
              <a:t>поєднувалися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сповідальною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меланхолійною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інтонацією</a:t>
            </a:r>
            <a:r>
              <a:rPr lang="ru-RU" b="1" dirty="0" smtClean="0">
                <a:solidFill>
                  <a:srgbClr val="002060"/>
                </a:solidFill>
              </a:rPr>
              <a:t>. У 1913 </a:t>
            </a:r>
            <a:r>
              <a:rPr lang="ru-RU" b="1" dirty="0" err="1" smtClean="0">
                <a:solidFill>
                  <a:srgbClr val="002060"/>
                </a:solidFill>
              </a:rPr>
              <a:t>році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об'єднав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кращі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 в перший великий </a:t>
            </a:r>
            <a:r>
              <a:rPr lang="ru-RU" b="1" dirty="0" err="1" smtClean="0">
                <a:solidFill>
                  <a:srgbClr val="002060"/>
                </a:solidFill>
              </a:rPr>
              <a:t>збірник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Алкоголі</a:t>
            </a:r>
            <a:r>
              <a:rPr lang="ru-RU" b="1" dirty="0" smtClean="0">
                <a:solidFill>
                  <a:srgbClr val="002060"/>
                </a:solidFill>
              </a:rPr>
              <a:t>» (</a:t>
            </a:r>
            <a:r>
              <a:rPr lang="en-US" b="1" dirty="0" err="1" smtClean="0">
                <a:solidFill>
                  <a:srgbClr val="002060"/>
                </a:solidFill>
              </a:rPr>
              <a:t>Alcools</a:t>
            </a:r>
            <a:r>
              <a:rPr lang="en-US" b="1" dirty="0" smtClean="0">
                <a:solidFill>
                  <a:srgbClr val="002060"/>
                </a:solidFill>
              </a:rPr>
              <a:t>). </a:t>
            </a:r>
            <a:r>
              <a:rPr lang="ru-RU" b="1" dirty="0" err="1" smtClean="0">
                <a:solidFill>
                  <a:srgbClr val="002060"/>
                </a:solidFill>
              </a:rPr>
              <a:t>Сучасники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звернули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увагу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новаторський</a:t>
            </a:r>
            <a:r>
              <a:rPr lang="ru-RU" b="1" dirty="0" smtClean="0">
                <a:solidFill>
                  <a:srgbClr val="002060"/>
                </a:solidFill>
              </a:rPr>
              <a:t> характер </a:t>
            </a:r>
            <a:r>
              <a:rPr lang="ru-RU" b="1" dirty="0" err="1" smtClean="0">
                <a:solidFill>
                  <a:srgbClr val="002060"/>
                </a:solidFill>
              </a:rPr>
              <a:t>збірника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відсутність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пунктуації</a:t>
            </a:r>
            <a:r>
              <a:rPr lang="ru-RU" b="1" dirty="0" smtClean="0">
                <a:solidFill>
                  <a:srgbClr val="002060"/>
                </a:solidFill>
              </a:rPr>
              <a:t>, перепади тону, </a:t>
            </a:r>
            <a:r>
              <a:rPr lang="ru-RU" b="1" dirty="0" err="1" smtClean="0">
                <a:solidFill>
                  <a:srgbClr val="002060"/>
                </a:solidFill>
              </a:rPr>
              <a:t>барокові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образи</a:t>
            </a:r>
            <a:r>
              <a:rPr lang="ru-RU" b="1" dirty="0" smtClean="0">
                <a:solidFill>
                  <a:srgbClr val="002060"/>
                </a:solidFill>
              </a:rPr>
              <a:t>). У 1916 </a:t>
            </a:r>
            <a:r>
              <a:rPr lang="ru-RU" b="1" dirty="0" err="1" smtClean="0">
                <a:solidFill>
                  <a:srgbClr val="002060"/>
                </a:solidFill>
              </a:rPr>
              <a:t>році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вийшла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збірка</a:t>
            </a:r>
            <a:r>
              <a:rPr lang="ru-RU" b="1" dirty="0" smtClean="0">
                <a:solidFill>
                  <a:srgbClr val="002060"/>
                </a:solidFill>
              </a:rPr>
              <a:t> новел «</a:t>
            </a:r>
            <a:r>
              <a:rPr lang="ru-RU" b="1" dirty="0" err="1" smtClean="0">
                <a:solidFill>
                  <a:srgbClr val="002060"/>
                </a:solidFill>
              </a:rPr>
              <a:t>Убивство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поета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відкривається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містифікованою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трагічною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автобіографією</a:t>
            </a:r>
            <a:r>
              <a:rPr lang="ru-RU" b="1" dirty="0" smtClean="0">
                <a:solidFill>
                  <a:srgbClr val="002060"/>
                </a:solidFill>
              </a:rPr>
              <a:t>; в 1918 </a:t>
            </a:r>
            <a:r>
              <a:rPr lang="ru-RU" b="1" dirty="0" err="1" smtClean="0">
                <a:solidFill>
                  <a:srgbClr val="002060"/>
                </a:solidFill>
              </a:rPr>
              <a:t>з'явився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збірник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ліричних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ідеограм</a:t>
            </a:r>
            <a:r>
              <a:rPr lang="ru-RU" b="1" dirty="0" smtClean="0">
                <a:solidFill>
                  <a:srgbClr val="002060"/>
                </a:solidFill>
              </a:rPr>
              <a:t>» «</a:t>
            </a:r>
            <a:r>
              <a:rPr lang="ru-RU" b="1" dirty="0" err="1" smtClean="0">
                <a:solidFill>
                  <a:srgbClr val="002060"/>
                </a:solidFill>
              </a:rPr>
              <a:t>Калліграмми</a:t>
            </a:r>
            <a:r>
              <a:rPr lang="ru-RU" b="1" dirty="0" smtClean="0">
                <a:solidFill>
                  <a:srgbClr val="002060"/>
                </a:solidFill>
              </a:rPr>
              <a:t>» 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частково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передбачив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автоматичне</a:t>
            </a:r>
            <a:r>
              <a:rPr lang="ru-RU" b="1" dirty="0" smtClean="0">
                <a:solidFill>
                  <a:srgbClr val="002060"/>
                </a:solidFill>
              </a:rPr>
              <a:t> письмо» </a:t>
            </a:r>
            <a:r>
              <a:rPr lang="ru-RU" b="1" dirty="0" err="1" smtClean="0">
                <a:solidFill>
                  <a:srgbClr val="002060"/>
                </a:solidFill>
              </a:rPr>
              <a:t>сюрреалістів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також</a:t>
            </a:r>
            <a:r>
              <a:rPr lang="ru-RU" b="1" dirty="0" smtClean="0">
                <a:solidFill>
                  <a:srgbClr val="002060"/>
                </a:solidFill>
              </a:rPr>
              <a:t> — </a:t>
            </a:r>
            <a:r>
              <a:rPr lang="ru-RU" b="1" dirty="0" err="1" smtClean="0">
                <a:solidFill>
                  <a:srgbClr val="002060"/>
                </a:solidFill>
              </a:rPr>
              <a:t>проголошений</a:t>
            </a:r>
            <a:r>
              <a:rPr lang="ru-RU" b="1" dirty="0" smtClean="0">
                <a:solidFill>
                  <a:srgbClr val="002060"/>
                </a:solidFill>
              </a:rPr>
              <a:t> в 1924 </a:t>
            </a:r>
            <a:r>
              <a:rPr lang="ru-RU" b="1" dirty="0" err="1" smtClean="0">
                <a:solidFill>
                  <a:srgbClr val="002060"/>
                </a:solidFill>
              </a:rPr>
              <a:t>році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румунським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художником-сюрреалістом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Віктором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Браунером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синтетичний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Маніфест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піктопоезіі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133672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10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 </a:t>
            </a:r>
            <a:r>
              <a:rPr lang="ru-RU" b="1" dirty="0" err="1" smtClean="0">
                <a:solidFill>
                  <a:srgbClr val="002060"/>
                </a:solidFill>
              </a:rPr>
              <a:t>своєї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першої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великої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поетичної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збірки</a:t>
            </a:r>
            <a:r>
              <a:rPr lang="ru-RU" b="1" dirty="0" smtClean="0">
                <a:solidFill>
                  <a:srgbClr val="002060"/>
                </a:solidFill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</a:rPr>
              <a:t>Алкоголі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 1898-1913 </a:t>
            </a:r>
            <a:r>
              <a:rPr lang="en-US" b="1" dirty="0" smtClean="0">
                <a:solidFill>
                  <a:srgbClr val="002060"/>
                </a:solidFill>
              </a:rPr>
              <a:t>pp." (1913)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включив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створені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різні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часи</a:t>
            </a:r>
            <a:r>
              <a:rPr lang="ru-RU" b="1" dirty="0" smtClean="0">
                <a:solidFill>
                  <a:srgbClr val="002060"/>
                </a:solidFill>
              </a:rPr>
              <a:t>, у тому </a:t>
            </a:r>
            <a:r>
              <a:rPr lang="ru-RU" b="1" dirty="0" err="1" smtClean="0">
                <a:solidFill>
                  <a:srgbClr val="002060"/>
                </a:solidFill>
              </a:rPr>
              <a:t>числі</a:t>
            </a:r>
            <a:r>
              <a:rPr lang="ru-RU" b="1" dirty="0" smtClean="0">
                <a:solidFill>
                  <a:srgbClr val="002060"/>
                </a:solidFill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</a:rPr>
              <a:t>рейнські</a:t>
            </a:r>
            <a:r>
              <a:rPr lang="ru-RU" b="1" dirty="0" smtClean="0">
                <a:solidFill>
                  <a:srgbClr val="002060"/>
                </a:solidFill>
              </a:rPr>
              <a:t>". </a:t>
            </a:r>
            <a:r>
              <a:rPr lang="ru-RU" b="1" dirty="0" err="1" smtClean="0">
                <a:solidFill>
                  <a:srgbClr val="002060"/>
                </a:solidFill>
              </a:rPr>
              <a:t>Вільні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 тут стоять </a:t>
            </a:r>
            <a:r>
              <a:rPr lang="ru-RU" b="1" dirty="0" err="1" smtClean="0">
                <a:solidFill>
                  <a:srgbClr val="002060"/>
                </a:solidFill>
              </a:rPr>
              <a:t>поряд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традиційними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розмірами</a:t>
            </a:r>
            <a:r>
              <a:rPr lang="ru-RU" b="1" dirty="0" smtClean="0">
                <a:solidFill>
                  <a:srgbClr val="002060"/>
                </a:solidFill>
              </a:rPr>
              <a:t>. На час </a:t>
            </a:r>
            <a:r>
              <a:rPr lang="ru-RU" b="1" dirty="0" err="1" smtClean="0">
                <a:solidFill>
                  <a:srgbClr val="002060"/>
                </a:solidFill>
              </a:rPr>
              <a:t>видання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збірки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зовсім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відмовився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пунктуації</a:t>
            </a:r>
            <a:r>
              <a:rPr lang="ru-RU" b="1" dirty="0" smtClean="0">
                <a:solidFill>
                  <a:srgbClr val="002060"/>
                </a:solidFill>
              </a:rPr>
              <a:t> як </a:t>
            </a:r>
            <a:r>
              <a:rPr lang="ru-RU" b="1" dirty="0" err="1" smtClean="0">
                <a:solidFill>
                  <a:srgbClr val="002060"/>
                </a:solidFill>
              </a:rPr>
              <a:t>засобу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регулювання</a:t>
            </a:r>
            <a:r>
              <a:rPr lang="ru-RU" b="1" dirty="0" smtClean="0">
                <a:solidFill>
                  <a:srgbClr val="002060"/>
                </a:solidFill>
              </a:rPr>
              <a:t> ритму </a:t>
            </a:r>
            <a:r>
              <a:rPr lang="ru-RU" b="1" dirty="0" err="1" smtClean="0">
                <a:solidFill>
                  <a:srgbClr val="002060"/>
                </a:solidFill>
              </a:rPr>
              <a:t>вірша</a:t>
            </a:r>
            <a:r>
              <a:rPr lang="ru-RU" b="1" dirty="0" smtClean="0">
                <a:solidFill>
                  <a:srgbClr val="002060"/>
                </a:solidFill>
              </a:rPr>
              <a:t>. Поет </a:t>
            </a:r>
            <a:r>
              <a:rPr lang="ru-RU" b="1" dirty="0" err="1" smtClean="0">
                <a:solidFill>
                  <a:srgbClr val="002060"/>
                </a:solidFill>
              </a:rPr>
              <a:t>вважав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читач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має</a:t>
            </a:r>
            <a:r>
              <a:rPr lang="ru-RU" b="1" dirty="0" smtClean="0">
                <a:solidFill>
                  <a:srgbClr val="002060"/>
                </a:solidFill>
              </a:rPr>
              <a:t> сам </a:t>
            </a:r>
            <a:r>
              <a:rPr lang="ru-RU" b="1" dirty="0" err="1" smtClean="0">
                <a:solidFill>
                  <a:srgbClr val="002060"/>
                </a:solidFill>
              </a:rPr>
              <a:t>відчути</a:t>
            </a:r>
            <a:r>
              <a:rPr lang="ru-RU" b="1" dirty="0" smtClean="0">
                <a:solidFill>
                  <a:srgbClr val="002060"/>
                </a:solidFill>
              </a:rPr>
              <a:t> ритм, </a:t>
            </a:r>
            <a:r>
              <a:rPr lang="ru-RU" b="1" dirty="0" err="1" smtClean="0">
                <a:solidFill>
                  <a:srgbClr val="002060"/>
                </a:solidFill>
              </a:rPr>
              <a:t>емоційну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виразність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створити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синтаксичний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інтонаційний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малюнок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5616624" cy="310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643795_1572541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66712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4536504" cy="33843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Поетична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свобода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реалізується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як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рівні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змісту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— поет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кидає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виклик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старому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світові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ідеалам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минулого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так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рівні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форми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виражає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себе в абсолютно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вільному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 "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Старовина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набридла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нам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безмежно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/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чуєш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бекають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мости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пастушко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Ейфелева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вежо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/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печінках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сидять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антична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Греція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Рим /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Автомобіль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той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здається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тут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застарим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" ("Зона").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2996952"/>
            <a:ext cx="5508104" cy="3861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Поступово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складається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естетична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програма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того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мистецтва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яке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Аполлінер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визначив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терміном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"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сюрреалізм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" (буквально — "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над-реалізм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").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Уперше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слово прозвучало 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травні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1917 року.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течія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яка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подальшому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перебере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на себе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цю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назву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сповнила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вже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іншим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змістом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 Для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Аполлінера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ж "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сюрреалізм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" —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передусім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спосіб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пізнання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реальності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а не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марення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сон,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причому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пізнання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більш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глибокого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ніж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змогу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просте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відтворення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2656"/>
            <a:ext cx="1790700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ж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цієї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програми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втілено</a:t>
            </a:r>
            <a:r>
              <a:rPr lang="ru-RU" b="1" dirty="0" smtClean="0">
                <a:solidFill>
                  <a:srgbClr val="002060"/>
                </a:solidFill>
              </a:rPr>
              <a:t> самим </a:t>
            </a:r>
            <a:r>
              <a:rPr lang="ru-RU" b="1" dirty="0" err="1" smtClean="0">
                <a:solidFill>
                  <a:srgbClr val="002060"/>
                </a:solidFill>
              </a:rPr>
              <a:t>поетом</a:t>
            </a:r>
            <a:r>
              <a:rPr lang="ru-RU" b="1" dirty="0" smtClean="0">
                <a:solidFill>
                  <a:srgbClr val="002060"/>
                </a:solidFill>
              </a:rPr>
              <a:t>? </a:t>
            </a:r>
            <a:r>
              <a:rPr lang="ru-RU" b="1" dirty="0" err="1" smtClean="0">
                <a:solidFill>
                  <a:srgbClr val="002060"/>
                </a:solidFill>
              </a:rPr>
              <a:t>Насамперед</a:t>
            </a:r>
            <a:r>
              <a:rPr lang="ru-RU" b="1" dirty="0" smtClean="0">
                <a:solidFill>
                  <a:srgbClr val="002060"/>
                </a:solidFill>
              </a:rPr>
              <a:t>, у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поезії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відчутна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така</a:t>
            </a:r>
            <a:r>
              <a:rPr lang="ru-RU" b="1" dirty="0" smtClean="0">
                <a:solidFill>
                  <a:srgbClr val="002060"/>
                </a:solidFill>
              </a:rPr>
              <a:t> ж </a:t>
            </a:r>
            <a:r>
              <a:rPr lang="ru-RU" b="1" dirty="0" err="1" smtClean="0">
                <a:solidFill>
                  <a:srgbClr val="002060"/>
                </a:solidFill>
              </a:rPr>
              <a:t>потужна</a:t>
            </a:r>
            <a:r>
              <a:rPr lang="ru-RU" b="1" dirty="0" smtClean="0">
                <a:solidFill>
                  <a:srgbClr val="002060"/>
                </a:solidFill>
              </a:rPr>
              <a:t> як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маніфестах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впевненість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людство</a:t>
            </a:r>
            <a:r>
              <a:rPr lang="ru-RU" b="1" dirty="0" smtClean="0">
                <a:solidFill>
                  <a:srgbClr val="002060"/>
                </a:solidFill>
              </a:rPr>
              <a:t> — на </a:t>
            </a:r>
            <a:r>
              <a:rPr lang="ru-RU" b="1" dirty="0" err="1" smtClean="0">
                <a:solidFill>
                  <a:srgbClr val="002060"/>
                </a:solidFill>
              </a:rPr>
              <a:t>порозі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нової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ери</a:t>
            </a:r>
            <a:r>
              <a:rPr lang="ru-RU" b="1" dirty="0" smtClean="0">
                <a:solidFill>
                  <a:srgbClr val="002060"/>
                </a:solidFill>
              </a:rPr>
              <a:t>: "</a:t>
            </a:r>
            <a:r>
              <a:rPr lang="ru-RU" b="1" dirty="0" err="1" smtClean="0">
                <a:solidFill>
                  <a:srgbClr val="002060"/>
                </a:solidFill>
              </a:rPr>
              <a:t>Іде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доба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новітніх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магій</a:t>
            </a:r>
            <a:r>
              <a:rPr lang="ru-RU" b="1" dirty="0" smtClean="0">
                <a:solidFill>
                  <a:srgbClr val="002060"/>
                </a:solidFill>
              </a:rPr>
              <a:t> /І скоро </a:t>
            </a:r>
            <a:r>
              <a:rPr lang="ru-RU" b="1" dirty="0" err="1" smtClean="0">
                <a:solidFill>
                  <a:srgbClr val="002060"/>
                </a:solidFill>
              </a:rPr>
              <a:t>скоро</a:t>
            </a:r>
            <a:r>
              <a:rPr lang="ru-RU" b="1" dirty="0" smtClean="0">
                <a:solidFill>
                  <a:srgbClr val="002060"/>
                </a:solidFill>
              </a:rPr>
              <a:t> ми </a:t>
            </a:r>
            <a:r>
              <a:rPr lang="ru-RU" b="1" dirty="0" err="1" smtClean="0">
                <a:solidFill>
                  <a:srgbClr val="002060"/>
                </a:solidFill>
              </a:rPr>
              <a:t>побачим</a:t>
            </a:r>
            <a:r>
              <a:rPr lang="ru-RU" b="1" dirty="0" smtClean="0">
                <a:solidFill>
                  <a:srgbClr val="002060"/>
                </a:solidFill>
              </a:rPr>
              <a:t> / </a:t>
            </a:r>
            <a:r>
              <a:rPr lang="ru-RU" b="1" dirty="0" err="1" smtClean="0">
                <a:solidFill>
                  <a:srgbClr val="002060"/>
                </a:solidFill>
              </a:rPr>
              <a:t>Мільйони</a:t>
            </a:r>
            <a:r>
              <a:rPr lang="ru-RU" b="1" dirty="0" smtClean="0">
                <a:solidFill>
                  <a:srgbClr val="002060"/>
                </a:solidFill>
              </a:rPr>
              <a:t> див </a:t>
            </a:r>
            <a:r>
              <a:rPr lang="ru-RU" b="1" dirty="0" err="1" smtClean="0">
                <a:solidFill>
                  <a:srgbClr val="002060"/>
                </a:solidFill>
              </a:rPr>
              <a:t>мільярди</a:t>
            </a:r>
            <a:r>
              <a:rPr lang="ru-RU" b="1" dirty="0" smtClean="0">
                <a:solidFill>
                  <a:srgbClr val="002060"/>
                </a:solidFill>
              </a:rPr>
              <a:t> чуд / </a:t>
            </a:r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не снились </a:t>
            </a:r>
            <a:r>
              <a:rPr lang="ru-RU" b="1" dirty="0" err="1" smtClean="0">
                <a:solidFill>
                  <a:srgbClr val="002060"/>
                </a:solidFill>
              </a:rPr>
              <a:t>міфотворцям</a:t>
            </a:r>
            <a:r>
              <a:rPr lang="ru-RU" b="1" dirty="0" smtClean="0">
                <a:solidFill>
                  <a:srgbClr val="002060"/>
                </a:solidFill>
              </a:rPr>
              <a:t> / </a:t>
            </a:r>
            <a:r>
              <a:rPr lang="ru-RU" b="1" dirty="0" err="1" smtClean="0">
                <a:solidFill>
                  <a:srgbClr val="002060"/>
                </a:solidFill>
              </a:rPr>
              <a:t>Старих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вигадливих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віків</a:t>
            </a:r>
            <a:r>
              <a:rPr lang="ru-RU" b="1" dirty="0" smtClean="0">
                <a:solidFill>
                  <a:srgbClr val="002060"/>
                </a:solidFill>
              </a:rPr>
              <a:t>. "</a:t>
            </a:r>
            <a:r>
              <a:rPr lang="ru-RU" b="1" dirty="0" err="1" smtClean="0">
                <a:solidFill>
                  <a:srgbClr val="002060"/>
                </a:solidFill>
              </a:rPr>
              <a:t>Ліричний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епос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Аполлінера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природно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передається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вільного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вірша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цього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вимагає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фрагментарність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обраних</a:t>
            </a:r>
            <a:r>
              <a:rPr lang="ru-RU" b="1" dirty="0" smtClean="0">
                <a:solidFill>
                  <a:srgbClr val="002060"/>
                </a:solidFill>
              </a:rPr>
              <a:t> деталей,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перенесення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уваги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окремих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моментів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особистої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долі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події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всесвітнього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значення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Могутній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поступ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історії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надзвичайна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велич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різноманітність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століття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війн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революцій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технічних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переворотів</a:t>
            </a:r>
            <a:r>
              <a:rPr lang="ru-RU" b="1" dirty="0" smtClean="0">
                <a:solidFill>
                  <a:srgbClr val="002060"/>
                </a:solidFill>
              </a:rPr>
              <a:t> — усе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об'єктом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поезії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, у свою </a:t>
            </a:r>
            <a:r>
              <a:rPr lang="ru-RU" b="1" dirty="0" err="1" smtClean="0">
                <a:solidFill>
                  <a:srgbClr val="002060"/>
                </a:solidFill>
              </a:rPr>
              <a:t>чергу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вимагає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особливої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форми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зображення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такої</a:t>
            </a:r>
            <a:r>
              <a:rPr lang="ru-RU" b="1" dirty="0" smtClean="0">
                <a:solidFill>
                  <a:srgbClr val="002060"/>
                </a:solidFill>
              </a:rPr>
              <a:t> ж </a:t>
            </a:r>
            <a:r>
              <a:rPr lang="ru-RU" b="1" dirty="0" err="1" smtClean="0">
                <a:solidFill>
                  <a:srgbClr val="002060"/>
                </a:solidFill>
              </a:rPr>
              <a:t>багатоманітної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863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Ґійом Аполлінер – поет-авангардист. Зв’язок поезії митця з естетикою кубізму, своєрідність «сюрреалізму» письменника, його художні новації в царині лірики. Тема кохання й часу у вірші «Міст Мірабо». Верлібр у творчості Ґійома Аполлінера.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Ґійом Аполлінер – поет-авангардист. Зв’язок поезії митця з естетикою кубізму, своєрідність «сюрреалізму» письменника, його художні новації в царині лірики. Тема кохання й часу у вірші «Міст Мірабо». Верлібр у творчості Ґійома Аполлінера.</dc:title>
  <dc:creator>ASUS</dc:creator>
  <cp:lastModifiedBy>ASUS</cp:lastModifiedBy>
  <cp:revision>25</cp:revision>
  <dcterms:created xsi:type="dcterms:W3CDTF">2022-11-10T11:35:01Z</dcterms:created>
  <dcterms:modified xsi:type="dcterms:W3CDTF">2022-11-16T20:44:16Z</dcterms:modified>
</cp:coreProperties>
</file>