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Роман «Чума»: проблематика, сюжет і композиція.</a:t>
            </a:r>
            <a:endParaRPr lang="ru-RU" b="1" dirty="0"/>
          </a:p>
        </p:txBody>
      </p:sp>
      <p:pic>
        <p:nvPicPr>
          <p:cNvPr id="4" name="Рисунок 3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348880"/>
            <a:ext cx="4620867" cy="38164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150px-Albert_Cam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7508" y="1988840"/>
            <a:ext cx="3046492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boocov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3140968"/>
            <a:ext cx="2357557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За жанровою природою твір Камю  належить він до поширеного в новітній інтелектуальній прозі жанру, що характеризується універсальністю й бага­тозначністю змісту. Фабула роману-притчі алегорична, вона позначена смисловою багатозначністю і несе в собі потенційну можливість «прикладання» до різних сфер дійсності, різних її явищ, процесів, структур.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Отже - це роман-притча, тому що його загальний зміст набагато глибший від поверхневого шару. Твір має загальнолюдсь­кий і «позачасовий» підтекст.</a:t>
            </a:r>
            <a:endParaRPr lang="ru-RU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Поговоримо…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Чому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Альбер 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Камю саме чуму обрав для своїх літературно-філософських досліджень?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За допомогою яких літературних прийомів досягається так звана чистота експерименту? Як впливають на ідейний зміст твору його жанрові особливості?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У чому полягають особливості художнього часу і простору у романі, як вони співвідносяться з основними прийомами?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852936"/>
            <a:ext cx="8503920" cy="324611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Роман </a:t>
            </a:r>
            <a:r>
              <a:rPr lang="uk-UA" b="1" dirty="0" err="1" smtClean="0">
                <a:solidFill>
                  <a:srgbClr val="C00000"/>
                </a:solidFill>
              </a:rPr>
              <a:t>“Чума”</a:t>
            </a:r>
            <a:r>
              <a:rPr lang="uk-UA" b="1" dirty="0" smtClean="0">
                <a:solidFill>
                  <a:srgbClr val="C00000"/>
                </a:solidFill>
              </a:rPr>
              <a:t> є художнім  втіленням </a:t>
            </a:r>
            <a:r>
              <a:rPr lang="uk-UA" b="1" dirty="0" smtClean="0">
                <a:solidFill>
                  <a:srgbClr val="C00000"/>
                </a:solidFill>
              </a:rPr>
              <a:t>тих болючих проблем, що постали перед людством і яким воно не може дати ради передусім тому, що одночасно є і їхнім носієм, і </a:t>
            </a:r>
            <a:r>
              <a:rPr lang="uk-UA" b="1" dirty="0" smtClean="0">
                <a:solidFill>
                  <a:srgbClr val="C00000"/>
                </a:solidFill>
              </a:rPr>
              <a:t>їхньою </a:t>
            </a:r>
            <a:r>
              <a:rPr lang="uk-UA" b="1" dirty="0" smtClean="0">
                <a:solidFill>
                  <a:srgbClr val="C00000"/>
                </a:solidFill>
              </a:rPr>
              <a:t>жертвою 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uk-UA" b="1" dirty="0" err="1" smtClean="0">
                <a:solidFill>
                  <a:srgbClr val="C00000"/>
                </a:solidFill>
              </a:rPr>
              <a:t>“Людина</a:t>
            </a:r>
            <a:r>
              <a:rPr lang="uk-UA" b="1" dirty="0" smtClean="0">
                <a:solidFill>
                  <a:srgbClr val="C00000"/>
                </a:solidFill>
              </a:rPr>
              <a:t> мусить залишатися вірною людському в собі; повинна протистояти злу навіть у тому випадку, коли немає ніякої перспективи і ніякої </a:t>
            </a:r>
            <a:r>
              <a:rPr lang="uk-UA" b="1" dirty="0" err="1" smtClean="0">
                <a:solidFill>
                  <a:srgbClr val="C00000"/>
                </a:solidFill>
              </a:rPr>
              <a:t>надії.”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Альбер Камю</a:t>
            </a:r>
            <a:r>
              <a:rPr lang="uk-UA" b="1" dirty="0" smtClean="0">
                <a:solidFill>
                  <a:srgbClr val="C00000"/>
                </a:solidFill>
              </a:rPr>
              <a:t>.</a:t>
            </a:r>
            <a:endParaRPr lang="ru-RU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Без названия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32655"/>
            <a:ext cx="4032448" cy="24194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Фронтальна бесіда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350368" cy="4572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1.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 Хто такий Альбер Камю? Що ви про нього можете сказати?</a:t>
            </a:r>
          </a:p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2.Представником якої філософської течії був Камю? Які принципи сповідував?</a:t>
            </a:r>
          </a:p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3.Яку премію отримав Альбер Камю? За які досягнення?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 descr="Albert_Camus,_gagnant_de_prix_Nobel,_portrait_en_buste,_posé_au_bureau,_faisant_face_à_gauche,_cigarette_de_tabagis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2060848"/>
            <a:ext cx="2609850" cy="3133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b="1" dirty="0" smtClean="0">
                <a:solidFill>
                  <a:srgbClr val="C00000"/>
                </a:solidFill>
              </a:rPr>
              <a:t>Історія створення роману «Чума»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La_peste_cover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012160" y="1484784"/>
            <a:ext cx="2655414" cy="42300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67544" y="1628800"/>
            <a:ext cx="48965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accent1">
                    <a:lumMod val="50000"/>
                  </a:schemeClr>
                </a:solidFill>
              </a:rPr>
              <a:t>Перші начерки до роману «Чума» були зроблені Камю ще на початку 1941 р., коли він вчителював в Орані. Перший варіант твору був завершений у 1943 р., але автора він не задовольнив, і робота над романом тривала. Вийшов роман у післявоєнний час, 1947 року Він став завершеним втіленням того, що Камю осмислив і пережив у роки суворих випробувань, вираженням значних світо­глядних зрушень і відкриттям нових істин.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Задум автора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news_camus_l_mi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328791" y="1700809"/>
            <a:ext cx="4536504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51520" y="1484784"/>
            <a:ext cx="38884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i="1" dirty="0" smtClean="0">
                <a:solidFill>
                  <a:schemeClr val="accent1">
                    <a:lumMod val="50000"/>
                  </a:schemeClr>
                </a:solidFill>
              </a:rPr>
              <a:t>Пояснюючи свій задум роману «Чума», А. Камю писав: «В образі чуми я хочу створити атмосферу задухи, у якій ми всі перебували, атмосферу загрози й вигнання, у якій ми жили. Водночас я надаю йому ширшого значення в бутті загалом».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Сюжет роману “Чума”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В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алжирське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місто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Оран приходить чума. На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вулицях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міста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та в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будинках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знаходять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дохлих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пацюків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але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ніхто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ще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не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помічає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небезпеки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. Доктор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Ріє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проводжає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свою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хвору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дружину (не чума) на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лікування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до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санаторію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до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нього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переїжджає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мати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. Першим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помирає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воротар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у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будинку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, в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якому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живе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доктор.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Кількість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померлих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зростає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щодня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3789040"/>
            <a:ext cx="3888432" cy="25875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Одного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вечора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доктора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викликає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його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пацієнт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Гран, чий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сусід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Коттар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намагався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покінчити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життя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самогубством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Ще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на початку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епідемії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Ріє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знайомиться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журналістом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Рамбером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який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протягом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карантину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постійно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здійснює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спроби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втекти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міста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до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коханої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в Париж, та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таємничим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Жаном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Тарру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який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докладно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записує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всі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своє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спостереження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щодо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жителів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Орану.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Місцеві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жителі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відчувають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вони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знаходяться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у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в’язниці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та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починають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спалювати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свої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домівки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, у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місті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закінчуються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харчі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Похоронні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обряди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вже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відбуваються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відповідно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до правил.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636912"/>
            <a:ext cx="8503920" cy="3744416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Взимку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чума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відступає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хворі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все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частіше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видужують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 Але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саме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цей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час чума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вбиває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друга доктора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Ріє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Тарру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Коттар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який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єдиний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не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чекав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закінчення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чуми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починає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стріляти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вікна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в перехожих,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поліція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затримує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його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 Доктор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Ріє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отримує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телеграму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якої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дізнається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його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дружина померла.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Місто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радіє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403648" y="548680"/>
            <a:ext cx="6552728" cy="172819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Місто</a:t>
            </a:r>
            <a:r>
              <a:rPr lang="ru-RU" sz="2400" b="1" dirty="0" smtClean="0"/>
              <a:t> Оран </a:t>
            </a:r>
            <a:r>
              <a:rPr lang="ru-RU" sz="2400" b="1" dirty="0" err="1" smtClean="0"/>
              <a:t>змальоване</a:t>
            </a:r>
            <a:r>
              <a:rPr lang="ru-RU" sz="2400" b="1" dirty="0" smtClean="0"/>
              <a:t> як </a:t>
            </a:r>
            <a:r>
              <a:rPr lang="ru-RU" sz="2400" b="1" dirty="0" err="1" smtClean="0"/>
              <a:t>алегоричний</a:t>
            </a:r>
            <a:r>
              <a:rPr lang="ru-RU" sz="2400" b="1" dirty="0" smtClean="0"/>
              <a:t> образ </a:t>
            </a:r>
            <a:r>
              <a:rPr lang="ru-RU" sz="2400" b="1" dirty="0" err="1" smtClean="0"/>
              <a:t>людства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422376" cy="45720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Тема: </a:t>
            </a:r>
            <a:r>
              <a:rPr lang="ru-RU" b="1" dirty="0" err="1" smtClean="0">
                <a:solidFill>
                  <a:srgbClr val="C00000"/>
                </a:solidFill>
              </a:rPr>
              <a:t>боротьба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людської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спільноти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проти</a:t>
            </a:r>
            <a:r>
              <a:rPr lang="ru-RU" b="1" dirty="0" smtClean="0">
                <a:solidFill>
                  <a:srgbClr val="C00000"/>
                </a:solidFill>
              </a:rPr>
              <a:t> конкретного зла (</a:t>
            </a:r>
            <a:r>
              <a:rPr lang="ru-RU" b="1" dirty="0" err="1" smtClean="0">
                <a:solidFill>
                  <a:srgbClr val="C00000"/>
                </a:solidFill>
              </a:rPr>
              <a:t>мешканців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алжирського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міста</a:t>
            </a:r>
            <a:r>
              <a:rPr lang="ru-RU" b="1" dirty="0" smtClean="0">
                <a:solidFill>
                  <a:srgbClr val="C00000"/>
                </a:solidFill>
              </a:rPr>
              <a:t> Оран </a:t>
            </a:r>
            <a:r>
              <a:rPr lang="ru-RU" b="1" dirty="0" err="1" smtClean="0">
                <a:solidFill>
                  <a:srgbClr val="C00000"/>
                </a:solidFill>
              </a:rPr>
              <a:t>проти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чуми</a:t>
            </a:r>
            <a:r>
              <a:rPr lang="ru-RU" b="1" dirty="0" smtClean="0">
                <a:solidFill>
                  <a:srgbClr val="C00000"/>
                </a:solidFill>
              </a:rPr>
              <a:t>).</a:t>
            </a:r>
            <a:endParaRPr lang="uk-UA" b="1" dirty="0" smtClean="0">
              <a:solidFill>
                <a:srgbClr val="C00000"/>
              </a:solidFill>
            </a:endParaRPr>
          </a:p>
          <a:p>
            <a:r>
              <a:rPr lang="ru-RU" b="1" dirty="0" err="1" smtClean="0">
                <a:solidFill>
                  <a:srgbClr val="C00000"/>
                </a:solidFill>
              </a:rPr>
              <a:t>Ідея</a:t>
            </a:r>
            <a:r>
              <a:rPr lang="ru-RU" b="1" dirty="0" smtClean="0">
                <a:solidFill>
                  <a:srgbClr val="C00000"/>
                </a:solidFill>
              </a:rPr>
              <a:t>: </a:t>
            </a:r>
            <a:r>
              <a:rPr lang="ru-RU" b="1" dirty="0" err="1" smtClean="0">
                <a:solidFill>
                  <a:srgbClr val="C00000"/>
                </a:solidFill>
              </a:rPr>
              <a:t>стоїчний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опір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загальному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безглуздю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Головна думка: люди </a:t>
            </a:r>
            <a:r>
              <a:rPr lang="ru-RU" b="1" dirty="0" err="1" smtClean="0">
                <a:solidFill>
                  <a:srgbClr val="C00000"/>
                </a:solidFill>
              </a:rPr>
              <a:t>доброї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волі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здатні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перемогти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конкретне</a:t>
            </a:r>
            <a:r>
              <a:rPr lang="ru-RU" b="1" dirty="0" smtClean="0">
                <a:solidFill>
                  <a:srgbClr val="C00000"/>
                </a:solidFill>
              </a:rPr>
              <a:t> зло, </a:t>
            </a:r>
            <a:r>
              <a:rPr lang="ru-RU" b="1" dirty="0" err="1" smtClean="0">
                <a:solidFill>
                  <a:srgbClr val="C00000"/>
                </a:solidFill>
              </a:rPr>
              <a:t>але</a:t>
            </a:r>
            <a:r>
              <a:rPr lang="ru-RU" b="1" dirty="0" smtClean="0">
                <a:solidFill>
                  <a:srgbClr val="C00000"/>
                </a:solidFill>
              </a:rPr>
              <a:t> не </a:t>
            </a:r>
            <a:r>
              <a:rPr lang="ru-RU" b="1" dirty="0" err="1" smtClean="0">
                <a:solidFill>
                  <a:srgbClr val="C00000"/>
                </a:solidFill>
              </a:rPr>
              <a:t>можуть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знищити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його</a:t>
            </a:r>
            <a:r>
              <a:rPr lang="ru-RU" b="1" dirty="0" smtClean="0">
                <a:solidFill>
                  <a:srgbClr val="C00000"/>
                </a:solidFill>
              </a:rPr>
              <a:t> як </a:t>
            </a:r>
            <a:r>
              <a:rPr lang="ru-RU" b="1" dirty="0" err="1" smtClean="0">
                <a:solidFill>
                  <a:srgbClr val="C00000"/>
                </a:solidFill>
              </a:rPr>
              <a:t>категорію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світобудови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  <a:r>
              <a:rPr lang="ru-RU" b="1" dirty="0" err="1" smtClean="0">
                <a:solidFill>
                  <a:srgbClr val="C00000"/>
                </a:solidFill>
              </a:rPr>
              <a:t>Тож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єдине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що</a:t>
            </a:r>
            <a:r>
              <a:rPr lang="ru-RU" b="1" dirty="0" smtClean="0">
                <a:solidFill>
                  <a:srgbClr val="C00000"/>
                </a:solidFill>
              </a:rPr>
              <a:t> “</a:t>
            </a:r>
            <a:r>
              <a:rPr lang="ru-RU" b="1" dirty="0" err="1" smtClean="0">
                <a:solidFill>
                  <a:srgbClr val="C00000"/>
                </a:solidFill>
              </a:rPr>
              <a:t>винна</a:t>
            </a:r>
            <a:r>
              <a:rPr lang="ru-RU" b="1" dirty="0" smtClean="0">
                <a:solidFill>
                  <a:srgbClr val="C00000"/>
                </a:solidFill>
              </a:rPr>
              <a:t>” </a:t>
            </a:r>
            <a:r>
              <a:rPr lang="ru-RU" b="1" dirty="0" err="1" smtClean="0">
                <a:solidFill>
                  <a:srgbClr val="C00000"/>
                </a:solidFill>
              </a:rPr>
              <a:t>і</a:t>
            </a:r>
            <a:r>
              <a:rPr lang="ru-RU" b="1" dirty="0" smtClean="0">
                <a:solidFill>
                  <a:srgbClr val="C00000"/>
                </a:solidFill>
              </a:rPr>
              <a:t> повинна </a:t>
            </a:r>
            <a:r>
              <a:rPr lang="ru-RU" b="1" dirty="0" err="1" smtClean="0">
                <a:solidFill>
                  <a:srgbClr val="C00000"/>
                </a:solidFill>
              </a:rPr>
              <a:t>людина</a:t>
            </a:r>
            <a:r>
              <a:rPr lang="ru-RU" b="1" dirty="0" smtClean="0">
                <a:solidFill>
                  <a:srgbClr val="C00000"/>
                </a:solidFill>
              </a:rPr>
              <a:t>, – </a:t>
            </a:r>
            <a:r>
              <a:rPr lang="ru-RU" b="1" dirty="0" err="1" smtClean="0">
                <a:solidFill>
                  <a:srgbClr val="C00000"/>
                </a:solidFill>
              </a:rPr>
              <a:t>це</a:t>
            </a:r>
            <a:r>
              <a:rPr lang="ru-RU" b="1" dirty="0" smtClean="0">
                <a:solidFill>
                  <a:srgbClr val="C00000"/>
                </a:solidFill>
              </a:rPr>
              <a:t> бути </a:t>
            </a:r>
            <a:r>
              <a:rPr lang="ru-RU" b="1" dirty="0" err="1" smtClean="0">
                <a:solidFill>
                  <a:srgbClr val="C00000"/>
                </a:solidFill>
              </a:rPr>
              <a:t>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завжди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залишатися</a:t>
            </a:r>
            <a:r>
              <a:rPr lang="ru-RU" b="1" dirty="0" smtClean="0">
                <a:solidFill>
                  <a:srgbClr val="C00000"/>
                </a:solidFill>
              </a:rPr>
              <a:t> Людиною.</a:t>
            </a:r>
          </a:p>
        </p:txBody>
      </p:sp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32656"/>
            <a:ext cx="1647825" cy="2771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3429000"/>
            <a:ext cx="1724025" cy="2657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534400" cy="1728192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Роман «Чума» називають романом – </a:t>
            </a:r>
            <a:r>
              <a:rPr lang="uk-UA" b="1" dirty="0" err="1" smtClean="0">
                <a:solidFill>
                  <a:srgbClr val="C00000"/>
                </a:solidFill>
              </a:rPr>
              <a:t>хронікою</a:t>
            </a:r>
            <a:r>
              <a:rPr lang="uk-UA" b="1" dirty="0" smtClean="0">
                <a:solidFill>
                  <a:srgbClr val="C00000"/>
                </a:solidFill>
              </a:rPr>
              <a:t>, романом – притчею, філософським романом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23528" y="2132856"/>
            <a:ext cx="6696744" cy="24482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«Чума» Камю — роман </a:t>
            </a:r>
            <a:r>
              <a:rPr lang="uk-UA" b="1" u="sng" dirty="0" smtClean="0"/>
              <a:t>філософський</a:t>
            </a:r>
            <a:r>
              <a:rPr lang="uk-UA" b="1" dirty="0" smtClean="0"/>
              <a:t>, і природно, що на першому плані в ньому філософська проблематика, філо­софське, тобто узагальнено-універсальне трактування зла в контексті людського буття. Саме так і осмислюється чума головними героями роману, інтелектуалами </a:t>
            </a:r>
            <a:r>
              <a:rPr lang="uk-UA" b="1" dirty="0" err="1" smtClean="0"/>
              <a:t>Ріє</a:t>
            </a:r>
            <a:r>
              <a:rPr lang="uk-UA" b="1" dirty="0" smtClean="0"/>
              <a:t> і </a:t>
            </a:r>
            <a:r>
              <a:rPr lang="uk-UA" b="1" dirty="0" err="1" smtClean="0"/>
              <a:t>Тарру</a:t>
            </a:r>
            <a:r>
              <a:rPr lang="uk-UA" b="1" dirty="0" smtClean="0"/>
              <a:t> устами яких найчастіше говорить автор.</a:t>
            </a:r>
            <a:endParaRPr lang="ru-RU" b="1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211960" y="5129808"/>
            <a:ext cx="4644008" cy="172819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Фабула роману «Чума» — </a:t>
            </a:r>
            <a:r>
              <a:rPr lang="uk-UA" b="1" dirty="0" err="1" smtClean="0"/>
              <a:t>хроніка</a:t>
            </a:r>
            <a:r>
              <a:rPr lang="uk-UA" b="1" dirty="0" smtClean="0"/>
              <a:t> чумного року в Орані і жахливої епідемії, яка вкинула городян у безодню страж­дань і смерті. 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</TotalTime>
  <Words>740</Words>
  <Application>Microsoft Office PowerPoint</Application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Роман «Чума»: проблематика, сюжет і композиція.</vt:lpstr>
      <vt:lpstr>Фронтальна бесіда</vt:lpstr>
      <vt:lpstr> Історія створення роману «Чума»</vt:lpstr>
      <vt:lpstr>Задум автора</vt:lpstr>
      <vt:lpstr>Сюжет роману “Чума”</vt:lpstr>
      <vt:lpstr>Слайд 6</vt:lpstr>
      <vt:lpstr>Слайд 7</vt:lpstr>
      <vt:lpstr>Слайд 8</vt:lpstr>
      <vt:lpstr>Роман «Чума» називають романом – хронікою, романом – притчею, філософським романом</vt:lpstr>
      <vt:lpstr>Слайд 10</vt:lpstr>
      <vt:lpstr>Поговоримо…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Роман «Чума»: проблематика, сюжет і композиція.</dc:title>
  <dc:creator>ASUS</dc:creator>
  <cp:lastModifiedBy>ASUS</cp:lastModifiedBy>
  <cp:revision>5</cp:revision>
  <dcterms:created xsi:type="dcterms:W3CDTF">2022-12-01T23:13:18Z</dcterms:created>
  <dcterms:modified xsi:type="dcterms:W3CDTF">2022-12-10T21:04:55Z</dcterms:modified>
</cp:coreProperties>
</file>