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5" r:id="rId3"/>
    <p:sldId id="264" r:id="rId4"/>
    <p:sldId id="259" r:id="rId5"/>
    <p:sldId id="260" r:id="rId6"/>
    <p:sldId id="261" r:id="rId7"/>
    <p:sldId id="266" r:id="rId8"/>
    <p:sldId id="267" r:id="rId9"/>
    <p:sldId id="257" r:id="rId10"/>
    <p:sldId id="258" r:id="rId11"/>
    <p:sldId id="26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ukr.school-essay.ru/sinij-ptax-m-meterlinka-p-yesa-pro-sens-buttya-2/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44008" y="1371600"/>
            <a:ext cx="4104456" cy="2201416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Особливості розвитку сюжету. Роль фантастики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476672"/>
            <a:ext cx="4137924" cy="55172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Ptic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3102" y="3933056"/>
            <a:ext cx="4426881" cy="16561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</a:t>
            </a:r>
            <a:r>
              <a:rPr lang="uk-UA" b="1" dirty="0" err="1" smtClean="0"/>
              <a:t>ідсумки</a:t>
            </a:r>
            <a:r>
              <a:rPr lang="uk-UA" b="1" dirty="0" smtClean="0"/>
              <a:t>!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96752"/>
            <a:ext cx="5328592" cy="6048672"/>
          </a:xfrm>
        </p:spPr>
        <p:txBody>
          <a:bodyPr/>
          <a:lstStyle/>
          <a:p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</a:rPr>
              <a:t>Моріс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</a:rPr>
              <a:t>Метерлінк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</a:rPr>
              <a:t>стверджує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</a:rPr>
              <a:t>що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</a:rPr>
              <a:t>людина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не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</a:rPr>
              <a:t>вирішує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свою долю,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</a:rPr>
              <a:t>але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вона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</a:rPr>
              <a:t>має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</a:rPr>
              <a:t>високе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</a:rPr>
              <a:t>призначення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у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</a:rPr>
              <a:t>житті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: вона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</a:rPr>
              <a:t>мусить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</a:rPr>
              <a:t>залишити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</a:rPr>
              <a:t>після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себе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</a:rPr>
              <a:t>слід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на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</a:rPr>
              <a:t>землі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. Про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</a:rPr>
              <a:t>це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</a:rPr>
              <a:t>свідчить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</a:rPr>
              <a:t>відповідь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Дитяти на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</a:rPr>
              <a:t>запитання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</a:rPr>
              <a:t>що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</a:rPr>
              <a:t>будуть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</a:rPr>
              <a:t>робити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</a:rPr>
              <a:t>діти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</a:rPr>
              <a:t>які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</a:rPr>
              <a:t>сплять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“… вони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</a:rPr>
              <a:t>неодмінно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</a:rPr>
              <a:t>мають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</a:rPr>
              <a:t>із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</a:rPr>
              <a:t>чимось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прийти на Землю –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</a:rPr>
              <a:t>з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</a:rPr>
              <a:t>порожніми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руками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</a:rPr>
              <a:t>туди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не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</a:rPr>
              <a:t>пускають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…</a:t>
            </a:r>
          </a:p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–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</a:rPr>
              <a:t>Чому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</a:rPr>
              <a:t>Синій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Птах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</a:rPr>
              <a:t>випурхнув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</a:rPr>
              <a:t>з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рук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</a:rPr>
              <a:t>і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</a:rPr>
              <a:t>полетів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?</a:t>
            </a:r>
          </a:p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–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</a:rPr>
              <a:t>Чому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</a:rPr>
              <a:t>діти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так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</a:rPr>
              <a:t>і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не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</a:rPr>
              <a:t>знайшли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</a:rPr>
              <a:t>Синього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Птаха?</a:t>
            </a:r>
          </a:p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– А де вони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</a:rPr>
              <a:t>знайшли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</a:rPr>
              <a:t>свого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</a:rPr>
              <a:t>Синього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Птаха?</a:t>
            </a:r>
          </a:p>
          <a:p>
            <a:endParaRPr lang="ru-RU" dirty="0"/>
          </a:p>
        </p:txBody>
      </p:sp>
      <p:pic>
        <p:nvPicPr>
          <p:cNvPr id="4" name="Рисунок 3" descr="images (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77566" y="1268760"/>
            <a:ext cx="3666434" cy="38164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44208" y="704088"/>
            <a:ext cx="2242592" cy="1143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Без названия (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940152" y="692696"/>
            <a:ext cx="2672326" cy="41044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467544" y="764705"/>
            <a:ext cx="525658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«</a:t>
            </a: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</a:rPr>
              <a:t>Синій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 птах» — </a:t>
            </a: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</a:rPr>
              <a:t>це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</a:rPr>
              <a:t>філософська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</a:rPr>
              <a:t>п’‎єса-казка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 про </a:t>
            </a: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</a:rPr>
              <a:t>сенс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</a:rPr>
              <a:t>життя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</a:rPr>
              <a:t>і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</a:rPr>
              <a:t>всемогутність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</a:rPr>
              <a:t>людини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. Вона </a:t>
            </a: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</a:rPr>
              <a:t>зачаровує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</a:rPr>
              <a:t>своєю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</a:rPr>
              <a:t>безпосередністю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. У </a:t>
            </a: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</a:rPr>
              <a:t>ній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</a:rPr>
              <a:t>багато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</a:rPr>
              <a:t>казкових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</a:rPr>
              <a:t>мотивів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«</a:t>
            </a: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</a:rPr>
              <a:t>С</a:t>
            </a: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</a:rPr>
              <a:t>иній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птах» </a:t>
            </a: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</a:rPr>
              <a:t>залишиться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</a:rPr>
              <a:t>надовго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</a:rPr>
              <a:t>можливо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</a:rPr>
              <a:t>назавжди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</a:rPr>
              <a:t>кращою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</a:rPr>
              <a:t>феєрією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</a:rPr>
              <a:t>що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</a:rPr>
              <a:t>глибиною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</a:rPr>
              <a:t>задуму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</a:rPr>
              <a:t>вивищує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</a:rPr>
              <a:t>дітей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 до </a:t>
            </a: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</a:rPr>
              <a:t>розуміння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</a:rPr>
              <a:t>найскладніших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</a:rPr>
              <a:t>істин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</a:rPr>
              <a:t>і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</a:rPr>
              <a:t>яскравістю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</a:rPr>
              <a:t>форми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</a:rPr>
              <a:t>дозволяє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</a:rPr>
              <a:t>дорослим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</a:rPr>
              <a:t>скинути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</a:rPr>
              <a:t>із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 себе </a:t>
            </a: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</a:rPr>
              <a:t>тягар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</a:rPr>
              <a:t>років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</a:rPr>
              <a:t>і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</a:rPr>
              <a:t>подивитися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 на </a:t>
            </a: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</a:rPr>
              <a:t>світ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</a:rPr>
              <a:t>дитячими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</a:rPr>
              <a:t>очима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075240" cy="1008112"/>
          </a:xfrm>
        </p:spPr>
        <p:txBody>
          <a:bodyPr>
            <a:normAutofit/>
          </a:bodyPr>
          <a:lstStyle/>
          <a:p>
            <a:r>
              <a:rPr lang="uk-UA" b="1" dirty="0" smtClean="0"/>
              <a:t>Поговоримо.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· Як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виникнення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символізму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вплинуло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на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мову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драматургії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?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·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Назвіть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риси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світогляду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й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естетики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М.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Метерлінка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які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поєднують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його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з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іншими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представниками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кінця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XIX ст.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· У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чому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полягає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новаторство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Метерлінка-драматурга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?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·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Чому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Метерлінк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так часто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звертався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до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казкової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форми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2602632" cy="1143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133075_158836109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476672"/>
            <a:ext cx="3135312" cy="43894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3851920" y="692696"/>
            <a:ext cx="4680520" cy="62176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hlinkClick r:id="rId3" tooltip="“Синій птах” М. Метерлінка – п’єса про сенс буття"/>
              </a:rPr>
              <a:t>“</a:t>
            </a: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  <a:hlinkClick r:id="rId3" tooltip="“Синій птах” М. Метерлінка – п’єса про сенс буття"/>
              </a:rPr>
              <a:t>Синій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hlinkClick r:id="rId3" tooltip="“Синій птах” М. Метерлінка – п’єса про сенс буття"/>
              </a:rPr>
              <a:t> птах” </a:t>
            </a: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  <a:hlinkClick r:id="rId3" tooltip="“Синій птах” М. Метерлінка – п’єса про сенс буття"/>
              </a:rPr>
              <a:t>Моріса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hlinkClick r:id="rId3" tooltip="“Синій птах” М. Метерлінка – п’єса про сенс буття"/>
              </a:rPr>
              <a:t>  </a:t>
            </a: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  <a:hlinkClick r:id="rId3" tooltip="“Синій птах” М. Метерлінка – п’єса про сенс буття"/>
              </a:rPr>
              <a:t>Метерлінка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hlinkClick r:id="rId3" tooltip="“Синій птах” М. Метерлінка – п’єса про сенс буття"/>
              </a:rPr>
              <a:t> – </a:t>
            </a: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  <a:hlinkClick r:id="rId3" tooltip="“Синій птах” М. Метерлінка – п’єса про сенс буття"/>
              </a:rPr>
              <a:t>п’єса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hlinkClick r:id="rId3" tooltip="“Синій птах” М. Метерлінка – п’єса про сенс буття"/>
              </a:rPr>
              <a:t> про </a:t>
            </a: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  <a:hlinkClick r:id="rId3" tooltip="“Синій птах” М. Метерлінка – п’єса про сенс буття"/>
              </a:rPr>
              <a:t>сенс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hlinkClick r:id="rId3" tooltip="“Синій птах” М. Метерлінка – п’єса про сенс буття"/>
              </a:rPr>
              <a:t> </a:t>
            </a: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  <a:hlinkClick r:id="rId3" tooltip="“Синій птах” М. Метерлінка – п’єса про сенс буття"/>
              </a:rPr>
              <a:t>буття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hlinkClick r:id="rId3" tooltip="“Синій птах” М. Метерлінка – п’єса про сенс буття"/>
              </a:rPr>
              <a:t>.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hlinkClick r:id="rId3" tooltip="“Синій птах” М. Метерлінка – п’єса про сенс буття"/>
              </a:rPr>
              <a:t> </a:t>
            </a: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</a:rPr>
              <a:t>П’єса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 “</a:t>
            </a: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</a:rPr>
              <a:t>Синій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 птах” написана у </a:t>
            </a: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</a:rPr>
              <a:t>період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, коли М. </a:t>
            </a: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</a:rPr>
              <a:t>Метерлінк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</a:rPr>
              <a:t>від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</a:rPr>
              <a:t>символіста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 до “театру </a:t>
            </a: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</a:rPr>
              <a:t>смерті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” </a:t>
            </a: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</a:rPr>
              <a:t>прийшов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 до </a:t>
            </a: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</a:rPr>
              <a:t>іншого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</a:rPr>
              <a:t>бачення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</a:rPr>
              <a:t>світу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 – романтичного. І </a:t>
            </a: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</a:rPr>
              <a:t>сенс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</a:rPr>
              <a:t>п’єси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 в тому, </a:t>
            </a: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</a:rPr>
              <a:t>аби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</a:rPr>
              <a:t>показати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</a:rPr>
              <a:t>людству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</a:rPr>
              <a:t>філософський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</a:rPr>
              <a:t>сенс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</a:rPr>
              <a:t>буття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, красу </a:t>
            </a: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</a:rPr>
              <a:t>сьогоденного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</a:rPr>
              <a:t>життя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</a:rPr>
              <a:t>і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</a:rPr>
              <a:t>його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</a:rPr>
              <a:t>велич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</a:rPr>
              <a:t>Герої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</a:rPr>
              <a:t>Метерлінка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</a:rPr>
              <a:t>маленькі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</a:rPr>
              <a:t>діти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</a:rPr>
              <a:t>лісника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</a:rPr>
              <a:t>Тільтіль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</a:rPr>
              <a:t>і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</a:rPr>
              <a:t>Мітіль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</a:rPr>
              <a:t>вирушають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 у </a:t>
            </a: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</a:rPr>
              <a:t>подорож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 на </a:t>
            </a: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</a:rPr>
              <a:t>пошуки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</a:rPr>
              <a:t>Синього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 птаха.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52128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“</a:t>
            </a:r>
            <a:r>
              <a:rPr lang="ru-RU" b="1" dirty="0" err="1" smtClean="0"/>
              <a:t>Синій</a:t>
            </a:r>
            <a:r>
              <a:rPr lang="ru-RU" b="1" dirty="0" smtClean="0"/>
              <a:t> птах” </a:t>
            </a:r>
            <a:r>
              <a:rPr lang="ru-RU" b="1" dirty="0" err="1" smtClean="0"/>
              <a:t>композиція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51520" y="1340768"/>
            <a:ext cx="3816424" cy="259228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rgbClr val="002060"/>
                </a:solidFill>
              </a:rPr>
              <a:t>П’єса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поділяється</a:t>
            </a:r>
            <a:r>
              <a:rPr lang="ru-RU" b="1" dirty="0" smtClean="0">
                <a:solidFill>
                  <a:srgbClr val="002060"/>
                </a:solidFill>
              </a:rPr>
              <a:t> на </a:t>
            </a:r>
            <a:r>
              <a:rPr lang="ru-RU" b="1" dirty="0" err="1" smtClean="0">
                <a:solidFill>
                  <a:srgbClr val="002060"/>
                </a:solidFill>
              </a:rPr>
              <a:t>п’ять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дій</a:t>
            </a:r>
            <a:r>
              <a:rPr lang="ru-RU" b="1" dirty="0" smtClean="0">
                <a:solidFill>
                  <a:srgbClr val="002060"/>
                </a:solidFill>
              </a:rPr>
              <a:t>, </a:t>
            </a:r>
            <a:r>
              <a:rPr lang="ru-RU" b="1" dirty="0" err="1" smtClean="0">
                <a:solidFill>
                  <a:srgbClr val="002060"/>
                </a:solidFill>
              </a:rPr>
              <a:t>дванадцять</a:t>
            </a:r>
            <a:r>
              <a:rPr lang="ru-RU" b="1" dirty="0" smtClean="0">
                <a:solidFill>
                  <a:srgbClr val="002060"/>
                </a:solidFill>
              </a:rPr>
              <a:t> картин, </a:t>
            </a:r>
            <a:r>
              <a:rPr lang="ru-RU" b="1" dirty="0" err="1" smtClean="0">
                <a:solidFill>
                  <a:srgbClr val="002060"/>
                </a:solidFill>
              </a:rPr>
              <a:t>що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є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досить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самостійними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епізодами</a:t>
            </a:r>
            <a:r>
              <a:rPr lang="ru-RU" b="1" dirty="0" smtClean="0">
                <a:solidFill>
                  <a:srgbClr val="002060"/>
                </a:solidFill>
              </a:rPr>
              <a:t>. </a:t>
            </a:r>
            <a:r>
              <a:rPr lang="ru-RU" b="1" dirty="0" err="1" smtClean="0">
                <a:solidFill>
                  <a:srgbClr val="002060"/>
                </a:solidFill>
              </a:rPr>
              <a:t>ці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картини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об’єднані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авторською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ідеєю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і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наскрізними</a:t>
            </a:r>
            <a:r>
              <a:rPr lang="ru-RU" b="1" dirty="0" smtClean="0">
                <a:solidFill>
                  <a:srgbClr val="002060"/>
                </a:solidFill>
              </a:rPr>
              <a:t> персонажами, </a:t>
            </a:r>
            <a:r>
              <a:rPr lang="ru-RU" b="1" dirty="0" err="1" smtClean="0">
                <a:solidFill>
                  <a:srgbClr val="002060"/>
                </a:solidFill>
              </a:rPr>
              <a:t>відбивають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етапи</a:t>
            </a:r>
            <a:r>
              <a:rPr lang="ru-RU" b="1" dirty="0" smtClean="0">
                <a:solidFill>
                  <a:srgbClr val="002060"/>
                </a:solidFill>
              </a:rPr>
              <a:t> духовного </a:t>
            </a:r>
            <a:r>
              <a:rPr lang="ru-RU" b="1" dirty="0" err="1" smtClean="0">
                <a:solidFill>
                  <a:srgbClr val="002060"/>
                </a:solidFill>
              </a:rPr>
              <a:t>розвитку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дітей</a:t>
            </a:r>
            <a:r>
              <a:rPr lang="ru-RU" b="1" dirty="0" smtClean="0">
                <a:solidFill>
                  <a:srgbClr val="002060"/>
                </a:solidFill>
              </a:rPr>
              <a:t> – </a:t>
            </a:r>
            <a:r>
              <a:rPr lang="ru-RU" b="1" dirty="0" err="1" smtClean="0">
                <a:solidFill>
                  <a:srgbClr val="002060"/>
                </a:solidFill>
              </a:rPr>
              <a:t>майбутнього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людства</a:t>
            </a:r>
            <a:r>
              <a:rPr lang="ru-RU" b="1" dirty="0" smtClean="0">
                <a:solidFill>
                  <a:srgbClr val="002060"/>
                </a:solidFill>
              </a:rPr>
              <a:t>.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0" y="4077072"/>
            <a:ext cx="5148064" cy="278092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rgbClr val="002060"/>
                </a:solidFill>
              </a:rPr>
              <a:t>Зустріч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дітей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із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Материнською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любов’ю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є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психологічною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кульмінацією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п’єси</a:t>
            </a:r>
            <a:r>
              <a:rPr lang="ru-RU" b="1" dirty="0" smtClean="0">
                <a:solidFill>
                  <a:srgbClr val="002060"/>
                </a:solidFill>
              </a:rPr>
              <a:t>. Таким чином, в </a:t>
            </a:r>
            <a:r>
              <a:rPr lang="ru-RU" b="1" dirty="0" err="1" smtClean="0">
                <a:solidFill>
                  <a:srgbClr val="002060"/>
                </a:solidFill>
              </a:rPr>
              <a:t>алегоричних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і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символічних</a:t>
            </a:r>
            <a:r>
              <a:rPr lang="ru-RU" b="1" dirty="0" smtClean="0">
                <a:solidFill>
                  <a:srgbClr val="002060"/>
                </a:solidFill>
              </a:rPr>
              <a:t> образах </a:t>
            </a:r>
            <a:r>
              <a:rPr lang="ru-RU" b="1" dirty="0" err="1" smtClean="0">
                <a:solidFill>
                  <a:srgbClr val="002060"/>
                </a:solidFill>
              </a:rPr>
              <a:t>п’єси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стверджуються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моральні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цінності</a:t>
            </a:r>
            <a:r>
              <a:rPr lang="ru-RU" b="1" dirty="0" smtClean="0">
                <a:solidFill>
                  <a:srgbClr val="002060"/>
                </a:solidFill>
              </a:rPr>
              <a:t>: </a:t>
            </a:r>
            <a:r>
              <a:rPr lang="ru-RU" b="1" dirty="0" err="1" smtClean="0">
                <a:solidFill>
                  <a:srgbClr val="002060"/>
                </a:solidFill>
              </a:rPr>
              <a:t>перевага</a:t>
            </a:r>
            <a:r>
              <a:rPr lang="ru-RU" b="1" dirty="0" smtClean="0">
                <a:solidFill>
                  <a:srgbClr val="002060"/>
                </a:solidFill>
              </a:rPr>
              <a:t> добра над злом, </a:t>
            </a:r>
            <a:r>
              <a:rPr lang="ru-RU" b="1" dirty="0" err="1" smtClean="0">
                <a:solidFill>
                  <a:srgbClr val="002060"/>
                </a:solidFill>
              </a:rPr>
              <a:t>духовності</a:t>
            </a:r>
            <a:r>
              <a:rPr lang="ru-RU" b="1" dirty="0" smtClean="0">
                <a:solidFill>
                  <a:srgbClr val="002060"/>
                </a:solidFill>
              </a:rPr>
              <a:t> над </a:t>
            </a:r>
            <a:r>
              <a:rPr lang="ru-RU" b="1" dirty="0" err="1" smtClean="0">
                <a:solidFill>
                  <a:srgbClr val="002060"/>
                </a:solidFill>
              </a:rPr>
              <a:t>ситою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вульгарністю</a:t>
            </a:r>
            <a:r>
              <a:rPr lang="ru-RU" b="1" dirty="0" smtClean="0">
                <a:solidFill>
                  <a:srgbClr val="002060"/>
                </a:solidFill>
              </a:rPr>
              <a:t>, </a:t>
            </a:r>
            <a:r>
              <a:rPr lang="ru-RU" b="1" dirty="0" err="1" smtClean="0">
                <a:solidFill>
                  <a:srgbClr val="002060"/>
                </a:solidFill>
              </a:rPr>
              <a:t>чеснот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над</a:t>
            </a:r>
            <a:r>
              <a:rPr lang="ru-RU" b="1" dirty="0" smtClean="0">
                <a:solidFill>
                  <a:srgbClr val="002060"/>
                </a:solidFill>
              </a:rPr>
              <a:t> пороком. </a:t>
            </a:r>
            <a:r>
              <a:rPr lang="ru-RU" b="1" dirty="0" err="1" smtClean="0">
                <a:solidFill>
                  <a:srgbClr val="002060"/>
                </a:solidFill>
              </a:rPr>
              <a:t>ці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істини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відкриваються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дітям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і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створюють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духовний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світ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Тільтіля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і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Мітіль</a:t>
            </a:r>
            <a:r>
              <a:rPr lang="ru-RU" b="1" dirty="0" smtClean="0">
                <a:solidFill>
                  <a:srgbClr val="002060"/>
                </a:solidFill>
              </a:rPr>
              <a:t>.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220072" y="1340768"/>
            <a:ext cx="3923928" cy="403244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rgbClr val="002060"/>
                </a:solidFill>
              </a:rPr>
              <a:t>Зустрічі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з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алегоричними</a:t>
            </a:r>
            <a:r>
              <a:rPr lang="ru-RU" b="1" dirty="0" smtClean="0">
                <a:solidFill>
                  <a:srgbClr val="002060"/>
                </a:solidFill>
              </a:rPr>
              <a:t> персонажами в </a:t>
            </a:r>
            <a:r>
              <a:rPr lang="ru-RU" b="1" dirty="0" err="1" smtClean="0">
                <a:solidFill>
                  <a:srgbClr val="002060"/>
                </a:solidFill>
              </a:rPr>
              <a:t>символічних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ситуаціях</a:t>
            </a:r>
            <a:r>
              <a:rPr lang="ru-RU" b="1" dirty="0" smtClean="0">
                <a:solidFill>
                  <a:srgbClr val="002060"/>
                </a:solidFill>
              </a:rPr>
              <a:t>, </a:t>
            </a:r>
            <a:r>
              <a:rPr lang="ru-RU" b="1" dirty="0" err="1" smtClean="0">
                <a:solidFill>
                  <a:srgbClr val="002060"/>
                </a:solidFill>
              </a:rPr>
              <a:t>кожний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з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яких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несе</a:t>
            </a:r>
            <a:r>
              <a:rPr lang="ru-RU" b="1" dirty="0" smtClean="0">
                <a:solidFill>
                  <a:srgbClr val="002060"/>
                </a:solidFill>
              </a:rPr>
              <a:t> свою мораль, </a:t>
            </a:r>
            <a:r>
              <a:rPr lang="ru-RU" b="1" dirty="0" err="1" smtClean="0">
                <a:solidFill>
                  <a:srgbClr val="002060"/>
                </a:solidFill>
              </a:rPr>
              <a:t>збагачує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досвід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і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виховує</a:t>
            </a:r>
            <a:r>
              <a:rPr lang="ru-RU" b="1" dirty="0" smtClean="0">
                <a:solidFill>
                  <a:srgbClr val="002060"/>
                </a:solidFill>
              </a:rPr>
              <a:t> душу </a:t>
            </a:r>
            <a:r>
              <a:rPr lang="ru-RU" b="1" dirty="0" err="1" smtClean="0">
                <a:solidFill>
                  <a:srgbClr val="002060"/>
                </a:solidFill>
              </a:rPr>
              <a:t>Тільтіля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і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Мітіль</a:t>
            </a:r>
            <a:r>
              <a:rPr lang="ru-RU" b="1" dirty="0" smtClean="0">
                <a:solidFill>
                  <a:srgbClr val="002060"/>
                </a:solidFill>
              </a:rPr>
              <a:t>. Так, у </a:t>
            </a:r>
            <a:r>
              <a:rPr lang="ru-RU" b="1" dirty="0" err="1" smtClean="0">
                <a:solidFill>
                  <a:srgbClr val="002060"/>
                </a:solidFill>
              </a:rPr>
              <a:t>Країні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Спогадів</a:t>
            </a:r>
            <a:r>
              <a:rPr lang="ru-RU" b="1" dirty="0" smtClean="0">
                <a:solidFill>
                  <a:srgbClr val="002060"/>
                </a:solidFill>
              </a:rPr>
              <a:t> (</a:t>
            </a:r>
            <a:r>
              <a:rPr lang="ru-RU" b="1" dirty="0" err="1" smtClean="0">
                <a:solidFill>
                  <a:srgbClr val="002060"/>
                </a:solidFill>
              </a:rPr>
              <a:t>дія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en-US" b="1" dirty="0" smtClean="0">
                <a:solidFill>
                  <a:srgbClr val="002060"/>
                </a:solidFill>
              </a:rPr>
              <a:t>II, </a:t>
            </a:r>
            <a:r>
              <a:rPr lang="ru-RU" b="1" dirty="0" smtClean="0">
                <a:solidFill>
                  <a:srgbClr val="002060"/>
                </a:solidFill>
              </a:rPr>
              <a:t>картина 3) </a:t>
            </a:r>
            <a:r>
              <a:rPr lang="ru-RU" b="1" dirty="0" err="1" smtClean="0">
                <a:solidFill>
                  <a:srgbClr val="002060"/>
                </a:solidFill>
              </a:rPr>
              <a:t>серед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померлих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родичів</a:t>
            </a:r>
            <a:r>
              <a:rPr lang="ru-RU" b="1" dirty="0" smtClean="0">
                <a:solidFill>
                  <a:srgbClr val="002060"/>
                </a:solidFill>
              </a:rPr>
              <a:t> вони </a:t>
            </a:r>
            <a:r>
              <a:rPr lang="ru-RU" b="1" dirty="0" err="1" smtClean="0">
                <a:solidFill>
                  <a:srgbClr val="002060"/>
                </a:solidFill>
              </a:rPr>
              <a:t>усвідомлюють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благородну</a:t>
            </a:r>
            <a:r>
              <a:rPr lang="ru-RU" b="1" dirty="0" smtClean="0">
                <a:solidFill>
                  <a:srgbClr val="002060"/>
                </a:solidFill>
              </a:rPr>
              <a:t> потребу </a:t>
            </a:r>
            <a:r>
              <a:rPr lang="ru-RU" b="1" dirty="0" err="1" smtClean="0">
                <a:solidFill>
                  <a:srgbClr val="002060"/>
                </a:solidFill>
              </a:rPr>
              <a:t>поважати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пам’ять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предків</a:t>
            </a:r>
            <a:r>
              <a:rPr lang="ru-RU" b="1" dirty="0" smtClean="0">
                <a:solidFill>
                  <a:srgbClr val="002060"/>
                </a:solidFill>
              </a:rPr>
              <a:t>. У садах Блаженств (</a:t>
            </a:r>
            <a:r>
              <a:rPr lang="ru-RU" b="1" dirty="0" err="1" smtClean="0">
                <a:solidFill>
                  <a:srgbClr val="002060"/>
                </a:solidFill>
              </a:rPr>
              <a:t>дія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en-US" b="1" dirty="0" smtClean="0">
                <a:solidFill>
                  <a:srgbClr val="002060"/>
                </a:solidFill>
              </a:rPr>
              <a:t>IV, </a:t>
            </a:r>
            <a:r>
              <a:rPr lang="ru-RU" b="1" dirty="0" smtClean="0">
                <a:solidFill>
                  <a:srgbClr val="002060"/>
                </a:solidFill>
              </a:rPr>
              <a:t>картина 9) </a:t>
            </a:r>
            <a:r>
              <a:rPr lang="ru-RU" b="1" dirty="0" err="1" smtClean="0">
                <a:solidFill>
                  <a:srgbClr val="002060"/>
                </a:solidFill>
              </a:rPr>
              <a:t>діти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дізнаються</a:t>
            </a:r>
            <a:r>
              <a:rPr lang="ru-RU" b="1" dirty="0" smtClean="0">
                <a:solidFill>
                  <a:srgbClr val="002060"/>
                </a:solidFill>
              </a:rPr>
              <a:t> про </a:t>
            </a:r>
            <a:r>
              <a:rPr lang="ru-RU" b="1" dirty="0" err="1" smtClean="0">
                <a:solidFill>
                  <a:srgbClr val="002060"/>
                </a:solidFill>
              </a:rPr>
              <a:t>різні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цінності</a:t>
            </a:r>
            <a:r>
              <a:rPr lang="ru-RU" b="1" dirty="0" smtClean="0">
                <a:solidFill>
                  <a:srgbClr val="002060"/>
                </a:solidFill>
              </a:rPr>
              <a:t> в </a:t>
            </a:r>
            <a:r>
              <a:rPr lang="ru-RU" b="1" dirty="0" err="1" smtClean="0">
                <a:solidFill>
                  <a:srgbClr val="002060"/>
                </a:solidFill>
              </a:rPr>
              <a:t>людському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житті</a:t>
            </a:r>
            <a:r>
              <a:rPr lang="ru-RU" b="1" dirty="0" smtClean="0">
                <a:solidFill>
                  <a:srgbClr val="002060"/>
                </a:solidFill>
              </a:rPr>
              <a:t>. 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images (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0"/>
            <a:ext cx="7344816" cy="4173504"/>
          </a:xfrm>
        </p:spPr>
      </p:pic>
      <p:sp>
        <p:nvSpPr>
          <p:cNvPr id="4" name="Скругленный прямоугольник 3"/>
          <p:cNvSpPr/>
          <p:nvPr/>
        </p:nvSpPr>
        <p:spPr>
          <a:xfrm>
            <a:off x="1835696" y="3356992"/>
            <a:ext cx="5400600" cy="3501008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ru-RU" b="1" dirty="0" smtClean="0">
                <a:solidFill>
                  <a:srgbClr val="002060"/>
                </a:solidFill>
              </a:rPr>
              <a:t>Царство </a:t>
            </a:r>
            <a:r>
              <a:rPr lang="ru-RU" b="1" dirty="0" err="1" smtClean="0">
                <a:solidFill>
                  <a:srgbClr val="002060"/>
                </a:solidFill>
              </a:rPr>
              <a:t>Майбутнього</a:t>
            </a:r>
            <a:r>
              <a:rPr lang="ru-RU" b="1" dirty="0" smtClean="0">
                <a:solidFill>
                  <a:srgbClr val="002060"/>
                </a:solidFill>
              </a:rPr>
              <a:t> – </a:t>
            </a:r>
            <a:r>
              <a:rPr lang="ru-RU" b="1" dirty="0" err="1" smtClean="0">
                <a:solidFill>
                  <a:srgbClr val="002060"/>
                </a:solidFill>
              </a:rPr>
              <a:t>заключний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етап</a:t>
            </a:r>
            <a:r>
              <a:rPr lang="ru-RU" b="1" dirty="0" smtClean="0">
                <a:solidFill>
                  <a:srgbClr val="002060"/>
                </a:solidFill>
              </a:rPr>
              <a:t> у </a:t>
            </a:r>
            <a:r>
              <a:rPr lang="ru-RU" b="1" dirty="0" err="1" smtClean="0">
                <a:solidFill>
                  <a:srgbClr val="002060"/>
                </a:solidFill>
              </a:rPr>
              <a:t>подорожі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дітей</a:t>
            </a:r>
            <a:r>
              <a:rPr lang="ru-RU" b="1" dirty="0" smtClean="0">
                <a:solidFill>
                  <a:srgbClr val="002060"/>
                </a:solidFill>
              </a:rPr>
              <a:t>. </a:t>
            </a:r>
            <a:r>
              <a:rPr lang="ru-RU" b="1" dirty="0" err="1" smtClean="0">
                <a:solidFill>
                  <a:srgbClr val="002060"/>
                </a:solidFill>
              </a:rPr>
              <a:t>Його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головна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дійова</a:t>
            </a:r>
            <a:r>
              <a:rPr lang="ru-RU" b="1" dirty="0" smtClean="0">
                <a:solidFill>
                  <a:srgbClr val="002060"/>
                </a:solidFill>
              </a:rPr>
              <a:t> особа – Час – </a:t>
            </a:r>
            <a:r>
              <a:rPr lang="ru-RU" b="1" dirty="0" err="1" smtClean="0">
                <a:solidFill>
                  <a:srgbClr val="002060"/>
                </a:solidFill>
              </a:rPr>
              <a:t>бородатий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старий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з</a:t>
            </a:r>
            <a:r>
              <a:rPr lang="ru-RU" b="1" dirty="0" smtClean="0">
                <a:solidFill>
                  <a:srgbClr val="002060"/>
                </a:solidFill>
              </a:rPr>
              <a:t> косою </a:t>
            </a:r>
            <a:r>
              <a:rPr lang="ru-RU" b="1" dirty="0" err="1" smtClean="0">
                <a:solidFill>
                  <a:srgbClr val="002060"/>
                </a:solidFill>
              </a:rPr>
              <a:t>і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пісочним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годинником</a:t>
            </a:r>
            <a:r>
              <a:rPr lang="ru-RU" b="1" dirty="0" smtClean="0">
                <a:solidFill>
                  <a:srgbClr val="002060"/>
                </a:solidFill>
              </a:rPr>
              <a:t>. </a:t>
            </a:r>
            <a:r>
              <a:rPr lang="ru-RU" b="1" dirty="0" err="1" smtClean="0">
                <a:solidFill>
                  <a:srgbClr val="002060"/>
                </a:solidFill>
              </a:rPr>
              <a:t>Зовнішність</a:t>
            </a:r>
            <a:r>
              <a:rPr lang="ru-RU" b="1" dirty="0" smtClean="0">
                <a:solidFill>
                  <a:srgbClr val="002060"/>
                </a:solidFill>
              </a:rPr>
              <a:t> персонажа, </a:t>
            </a:r>
            <a:r>
              <a:rPr lang="ru-RU" b="1" dirty="0" err="1" smtClean="0">
                <a:solidFill>
                  <a:srgbClr val="002060"/>
                </a:solidFill>
              </a:rPr>
              <a:t>його</a:t>
            </a:r>
            <a:r>
              <a:rPr lang="ru-RU" b="1" dirty="0" smtClean="0">
                <a:solidFill>
                  <a:srgbClr val="002060"/>
                </a:solidFill>
              </a:rPr>
              <a:t> характер </a:t>
            </a:r>
            <a:r>
              <a:rPr lang="ru-RU" b="1" dirty="0" err="1" smtClean="0">
                <a:solidFill>
                  <a:srgbClr val="002060"/>
                </a:solidFill>
              </a:rPr>
              <a:t>і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функція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традиційні</a:t>
            </a:r>
            <a:r>
              <a:rPr lang="ru-RU" b="1" dirty="0" smtClean="0">
                <a:solidFill>
                  <a:srgbClr val="002060"/>
                </a:solidFill>
              </a:rPr>
              <a:t> – </a:t>
            </a:r>
            <a:r>
              <a:rPr lang="ru-RU" b="1" dirty="0" err="1" smtClean="0">
                <a:solidFill>
                  <a:srgbClr val="002060"/>
                </a:solidFill>
              </a:rPr>
              <a:t>він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невблаганний</a:t>
            </a:r>
            <a:r>
              <a:rPr lang="ru-RU" b="1" dirty="0" smtClean="0">
                <a:solidFill>
                  <a:srgbClr val="002060"/>
                </a:solidFill>
              </a:rPr>
              <a:t>, </a:t>
            </a:r>
            <a:r>
              <a:rPr lang="ru-RU" b="1" dirty="0" err="1" smtClean="0">
                <a:solidFill>
                  <a:srgbClr val="002060"/>
                </a:solidFill>
              </a:rPr>
              <a:t>байдужий</a:t>
            </a:r>
            <a:r>
              <a:rPr lang="ru-RU" b="1" dirty="0" smtClean="0">
                <a:solidFill>
                  <a:srgbClr val="002060"/>
                </a:solidFill>
              </a:rPr>
              <a:t> до </a:t>
            </a:r>
            <a:r>
              <a:rPr lang="ru-RU" b="1" dirty="0" err="1" smtClean="0">
                <a:solidFill>
                  <a:srgbClr val="002060"/>
                </a:solidFill>
              </a:rPr>
              <a:t>сліз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і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умовлянь</a:t>
            </a:r>
            <a:r>
              <a:rPr lang="ru-RU" b="1" dirty="0" smtClean="0">
                <a:solidFill>
                  <a:srgbClr val="002060"/>
                </a:solidFill>
              </a:rPr>
              <a:t>, строго </a:t>
            </a:r>
            <a:r>
              <a:rPr lang="ru-RU" b="1" dirty="0" err="1" smtClean="0">
                <a:solidFill>
                  <a:srgbClr val="002060"/>
                </a:solidFill>
              </a:rPr>
              <a:t>дотримує</a:t>
            </a:r>
            <a:r>
              <a:rPr lang="ru-RU" b="1" dirty="0" smtClean="0">
                <a:solidFill>
                  <a:srgbClr val="002060"/>
                </a:solidFill>
              </a:rPr>
              <a:t> порядку. У </a:t>
            </a:r>
            <a:r>
              <a:rPr lang="ru-RU" b="1" dirty="0" err="1" smtClean="0">
                <a:solidFill>
                  <a:srgbClr val="002060"/>
                </a:solidFill>
              </a:rPr>
              <a:t>такий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спосіб</a:t>
            </a:r>
            <a:r>
              <a:rPr lang="ru-RU" b="1" dirty="0" smtClean="0">
                <a:solidFill>
                  <a:srgbClr val="002060"/>
                </a:solidFill>
              </a:rPr>
              <a:t> автор </a:t>
            </a:r>
            <a:r>
              <a:rPr lang="ru-RU" b="1" dirty="0" err="1" smtClean="0">
                <a:solidFill>
                  <a:srgbClr val="002060"/>
                </a:solidFill>
              </a:rPr>
              <a:t>стверджує</a:t>
            </a:r>
            <a:r>
              <a:rPr lang="ru-RU" b="1" dirty="0" smtClean="0">
                <a:solidFill>
                  <a:srgbClr val="002060"/>
                </a:solidFill>
              </a:rPr>
              <a:t> думку про </a:t>
            </a:r>
            <a:r>
              <a:rPr lang="ru-RU" b="1" dirty="0" err="1" smtClean="0">
                <a:solidFill>
                  <a:srgbClr val="002060"/>
                </a:solidFill>
              </a:rPr>
              <a:t>покірність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людини</a:t>
            </a:r>
            <a:r>
              <a:rPr lang="ru-RU" b="1" dirty="0" smtClean="0">
                <a:solidFill>
                  <a:srgbClr val="002060"/>
                </a:solidFill>
              </a:rPr>
              <a:t> часу </a:t>
            </a:r>
            <a:r>
              <a:rPr lang="ru-RU" b="1" dirty="0" err="1" smtClean="0">
                <a:solidFill>
                  <a:srgbClr val="002060"/>
                </a:solidFill>
              </a:rPr>
              <a:t>і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долі</a:t>
            </a:r>
            <a:r>
              <a:rPr lang="ru-RU" b="1" dirty="0" smtClean="0">
                <a:solidFill>
                  <a:srgbClr val="002060"/>
                </a:solidFill>
              </a:rPr>
              <a:t>, </a:t>
            </a:r>
            <a:r>
              <a:rPr lang="ru-RU" b="1" dirty="0" err="1" smtClean="0">
                <a:solidFill>
                  <a:srgbClr val="002060"/>
                </a:solidFill>
              </a:rPr>
              <a:t>але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поряд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із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цим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він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переконаний</a:t>
            </a:r>
            <a:r>
              <a:rPr lang="ru-RU" b="1" dirty="0" smtClean="0">
                <a:solidFill>
                  <a:srgbClr val="002060"/>
                </a:solidFill>
              </a:rPr>
              <a:t> у </a:t>
            </a:r>
            <a:r>
              <a:rPr lang="ru-RU" b="1" dirty="0" err="1" smtClean="0">
                <a:solidFill>
                  <a:srgbClr val="002060"/>
                </a:solidFill>
              </a:rPr>
              <a:t>високому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покликанні</a:t>
            </a:r>
            <a:r>
              <a:rPr lang="ru-RU" b="1" dirty="0" smtClean="0">
                <a:solidFill>
                  <a:srgbClr val="002060"/>
                </a:solidFill>
              </a:rPr>
              <a:t> людей.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1306488" cy="1143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10202813_1020281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548680"/>
            <a:ext cx="3024336" cy="30243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2411760" y="620688"/>
            <a:ext cx="619268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Час у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</a:rPr>
              <a:t>феєрії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подано не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</a:rPr>
              <a:t>тільки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в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</a:rPr>
              <a:t>алегоричному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</a:rPr>
              <a:t>образі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</a:rPr>
              <a:t>але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</a:rPr>
              <a:t>й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</a:rPr>
              <a:t>в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</a:rPr>
              <a:t>інших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</a:rPr>
              <a:t>проявах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: у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</a:rPr>
              <a:t>його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конкретному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</a:rPr>
              <a:t>прояві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(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</a:rPr>
              <a:t>дія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</a:rPr>
              <a:t>п’єси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–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</a:rPr>
              <a:t>вечір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</a:rPr>
              <a:t>напередодні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</a:rPr>
              <a:t>Різдва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, одна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</a:rPr>
              <a:t>ніч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– час сну); у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</a:rPr>
              <a:t>властивому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жанру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</a:rPr>
              <a:t>умовному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</a:rPr>
              <a:t>вимірі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. Цей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</a:rPr>
              <a:t>потік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часу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</a:rPr>
              <a:t>долає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</a:rPr>
              <a:t>межі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</a:rPr>
              <a:t>життєвого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</a:rPr>
              <a:t>досвіду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</a:rPr>
              <a:t>дітей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. Так,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</a:rPr>
              <a:t>подорож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за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</a:rPr>
              <a:t>Синім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</a:rPr>
              <a:t>птахом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</a:rPr>
              <a:t>відбувається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</a:rPr>
              <a:t>уві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</a:rPr>
              <a:t>сні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. Час сну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</a:rPr>
              <a:t>і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</a:rPr>
              <a:t>сновидіння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не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</a:rPr>
              <a:t>збігається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</a:rPr>
              <a:t>Наприкінці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</a:rPr>
              <a:t>п’єси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на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</a:rPr>
              <a:t>це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</a:rPr>
              <a:t>вказано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: минула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</a:rPr>
              <a:t>і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«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</a:rPr>
              <a:t>тільки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одна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</a:rPr>
              <a:t>ніч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»,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</a:rPr>
              <a:t>і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</a:rPr>
              <a:t>цілий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</a:rPr>
              <a:t>рік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Рисунок 5" descr="1_Perevod_strelo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39752" y="4005064"/>
            <a:ext cx="4885556" cy="238967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52128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У </a:t>
            </a:r>
            <a:r>
              <a:rPr lang="ru-RU" sz="3600" b="1" dirty="0" err="1" smtClean="0"/>
              <a:t>сюжеті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п’єси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переплітаються</a:t>
            </a:r>
            <a:r>
              <a:rPr lang="ru-RU" sz="3600" b="1" dirty="0" smtClean="0"/>
              <a:t> два </a:t>
            </a:r>
            <a:r>
              <a:rPr lang="ru-RU" sz="3600" b="1" dirty="0" err="1" smtClean="0"/>
              <a:t>пласти</a:t>
            </a:r>
            <a:r>
              <a:rPr lang="ru-RU" sz="3600" b="1" dirty="0" smtClean="0"/>
              <a:t> – </a:t>
            </a:r>
            <a:r>
              <a:rPr lang="ru-RU" sz="3600" b="1" dirty="0" err="1" smtClean="0"/>
              <a:t>реальний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і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фантастичний</a:t>
            </a:r>
            <a:r>
              <a:rPr lang="ru-RU" sz="3600" b="1" dirty="0" smtClean="0"/>
              <a:t>.</a:t>
            </a:r>
            <a:endParaRPr lang="ru-RU" sz="3600" b="1" dirty="0"/>
          </a:p>
        </p:txBody>
      </p:sp>
      <p:pic>
        <p:nvPicPr>
          <p:cNvPr id="5" name="Содержимое 4" descr="images (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300192" y="1556792"/>
            <a:ext cx="2114550" cy="21621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Скругленный прямоугольник 3"/>
          <p:cNvSpPr/>
          <p:nvPr/>
        </p:nvSpPr>
        <p:spPr>
          <a:xfrm>
            <a:off x="395536" y="1628800"/>
            <a:ext cx="4320480" cy="4824536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Реальне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життя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 в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сім’ї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 дроворуба, обстановка в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їхній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бідній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але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 не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убогій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хатині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, час, коли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відбувається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дія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 –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ніч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напередодні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Різдва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.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Різдвяний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 мотив –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чекання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 чуда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і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народження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людини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 – так само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дістає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 реального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втілення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.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Діти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після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фантастичної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подорожі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уві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сні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прокинулися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мудрими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і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щасливими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оскільки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здійснилося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 диво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народження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 в них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душі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. </a:t>
            </a:r>
            <a:endParaRPr lang="ru-RU" sz="2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6" name="Рисунок 5" descr="images (5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76056" y="3645024"/>
            <a:ext cx="2880320" cy="314825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1522512" cy="1143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guschyan-xachatur-agasievich-chas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88640"/>
            <a:ext cx="2899269" cy="36724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Короткий-зміст-Синій-птах-Метерлінк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0" y="4293096"/>
            <a:ext cx="2726414" cy="183413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Скругленный прямоугольник 5"/>
          <p:cNvSpPr/>
          <p:nvPr/>
        </p:nvSpPr>
        <p:spPr>
          <a:xfrm>
            <a:off x="4139952" y="404664"/>
            <a:ext cx="4320480" cy="54006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Фантастичний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план сюжету,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крім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подорожі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містить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персонажів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які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розділяють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з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дітьми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їхнє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повсякденне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існування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, а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тепер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оживають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Це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Хліб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, Молоко, Вода,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Кішка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і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Пес.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Їхню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казковість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підкреслено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традиційними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характерами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й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описом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костюмів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Однак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і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вони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символізують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сили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добра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і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зла. Пес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Тіло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виступає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в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ролі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вірного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Санчо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Панси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Хліб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залежно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від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обставин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допомагає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або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шкодить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дітям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Кішка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–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втілення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зрадництва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і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підступництва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уособлює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ворожі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людині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демонічні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сили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, разом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з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Ніччю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вона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охороняє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таємниці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Буття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</a:rPr>
              <a:t>Сюжет </a:t>
            </a:r>
            <a:r>
              <a:rPr lang="ru-RU" sz="2800" b="1" dirty="0" err="1" smtClean="0">
                <a:solidFill>
                  <a:srgbClr val="0070C0"/>
                </a:solidFill>
              </a:rPr>
              <a:t>драми</a:t>
            </a:r>
            <a:r>
              <a:rPr lang="ru-RU" sz="2800" b="1" dirty="0" smtClean="0">
                <a:solidFill>
                  <a:srgbClr val="0070C0"/>
                </a:solidFill>
              </a:rPr>
              <a:t> – </a:t>
            </a:r>
            <a:r>
              <a:rPr lang="ru-RU" sz="2800" b="1" dirty="0" err="1" smtClean="0">
                <a:solidFill>
                  <a:srgbClr val="0070C0"/>
                </a:solidFill>
              </a:rPr>
              <a:t>пошуки</a:t>
            </a:r>
            <a:r>
              <a:rPr lang="ru-RU" sz="2800" b="1" dirty="0" smtClean="0">
                <a:solidFill>
                  <a:srgbClr val="0070C0"/>
                </a:solidFill>
              </a:rPr>
              <a:t> героями </a:t>
            </a:r>
            <a:r>
              <a:rPr lang="ru-RU" sz="2800" b="1" dirty="0" err="1" smtClean="0">
                <a:solidFill>
                  <a:srgbClr val="0070C0"/>
                </a:solidFill>
              </a:rPr>
              <a:t>загадкового</a:t>
            </a:r>
            <a:r>
              <a:rPr lang="ru-RU" sz="2800" b="1" dirty="0" smtClean="0">
                <a:solidFill>
                  <a:srgbClr val="0070C0"/>
                </a:solidFill>
              </a:rPr>
              <a:t> птаха.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08720"/>
            <a:ext cx="8496944" cy="5343872"/>
          </a:xfrm>
        </p:spPr>
        <p:txBody>
          <a:bodyPr>
            <a:noAutofit/>
          </a:bodyPr>
          <a:lstStyle/>
          <a:p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</a:rPr>
              <a:t>Опишіть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 фею, яка </a:t>
            </a:r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</a:rPr>
              <a:t>зайшла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 до </a:t>
            </a:r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</a:rPr>
              <a:t>дитячої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 в </a:t>
            </a:r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</a:rPr>
              <a:t>хатинці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 дроворуба. </a:t>
            </a:r>
          </a:p>
          <a:p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·Ким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, на думку </a:t>
            </a:r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</a:rPr>
              <a:t>дітей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</a:rPr>
              <a:t>була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 та </a:t>
            </a:r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</a:rPr>
              <a:t>вродлива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</a:rPr>
              <a:t>й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</a:rPr>
              <a:t>світозора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</a:rPr>
              <a:t>дівчина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, на </a:t>
            </a:r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</a:rPr>
              <a:t>якій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</a:rPr>
              <a:t>було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</a:rPr>
              <a:t>довге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</a:rPr>
              <a:t>прозоре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</a:rPr>
              <a:t>сліпучо-яскраве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</a:rPr>
              <a:t>покривало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? </a:t>
            </a:r>
          </a:p>
          <a:p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· Кого </a:t>
            </a:r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</a:rPr>
              <a:t>й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</a:rPr>
              <a:t>чому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</a:rPr>
              <a:t>було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 б </a:t>
            </a:r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</a:rPr>
              <a:t>найскладніше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</a:rPr>
              <a:t>одягнути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 в </a:t>
            </a:r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</a:rPr>
              <a:t>Палаці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</a:rPr>
              <a:t>феї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</a:rPr>
              <a:t>Берилюни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? </a:t>
            </a:r>
          </a:p>
          <a:p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· </a:t>
            </a:r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</a:rPr>
              <a:t>Хто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, на думку </a:t>
            </a:r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</a:rPr>
              <a:t>Кішки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</a:rPr>
              <a:t>був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 «</a:t>
            </a:r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</a:rPr>
              <a:t>єдиним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</a:rPr>
              <a:t>володарем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</a:rPr>
              <a:t>світу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» до </a:t>
            </a:r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</a:rPr>
              <a:t>появи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</a:rPr>
              <a:t>Людини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?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Як </a:t>
            </a:r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</a:rPr>
              <a:t>Кішка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</a:rPr>
              <a:t>називає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 Людину? </a:t>
            </a:r>
          </a:p>
          <a:p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· </a:t>
            </a:r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</a:rPr>
              <a:t>Що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</a:rPr>
              <a:t>найбільше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</a:rPr>
              <a:t>вразило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, жахнуло </a:t>
            </a:r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</a:rPr>
              <a:t>Тільтіля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 у </a:t>
            </a:r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</a:rPr>
              <a:t>Палаці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</a:rPr>
              <a:t>Ночі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, коли </a:t>
            </a:r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</a:rPr>
              <a:t>він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</a:rPr>
              <a:t>зазирнув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 за </a:t>
            </a:r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</a:rPr>
              <a:t>двері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</a:rPr>
              <a:t>таємниць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? </a:t>
            </a:r>
          </a:p>
          <a:p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· Як </a:t>
            </a:r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</a:rPr>
              <a:t>добираються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</a:rPr>
              <a:t>Блакитні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</a:rPr>
              <a:t>Діти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</a:rPr>
              <a:t>із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 Царства </a:t>
            </a:r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</a:rPr>
              <a:t>Майбутнього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 на Землю? </a:t>
            </a:r>
          </a:p>
          <a:p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· </a:t>
            </a:r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</a:rPr>
              <a:t>Назвіть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</a:rPr>
              <a:t>винаходи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</a:rPr>
              <a:t>Дітей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</a:rPr>
              <a:t>що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</a:rPr>
              <a:t>живуть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 у </a:t>
            </a:r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</a:rPr>
              <a:t>Царстві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</a:rPr>
              <a:t>Майбутнього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</a:rPr>
              <a:t>які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</a:rPr>
              <a:t>ви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</a:rPr>
              <a:t>запам’‎ятали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</a:p>
          <a:p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· Як </a:t>
            </a:r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</a:rPr>
              <a:t>можна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</a:rPr>
              <a:t>назвати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</a:rPr>
              <a:t>зміни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</a:rPr>
              <a:t>що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</a:rPr>
              <a:t>відбулися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</a:rPr>
              <a:t>із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</a:rPr>
              <a:t>Тільтілем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</a:rPr>
              <a:t>й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</a:rPr>
              <a:t>Мітіль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? </a:t>
            </a:r>
          </a:p>
          <a:p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· </a:t>
            </a:r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</a:rPr>
              <a:t>Що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 у </a:t>
            </a:r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</a:rPr>
              <a:t>п’‎єсі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 М. </a:t>
            </a:r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</a:rPr>
              <a:t>Метерлінка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 «</a:t>
            </a:r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</a:rPr>
              <a:t>Синій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 птах» </a:t>
            </a:r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</a:rPr>
              <a:t>символізує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 образ </a:t>
            </a:r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</a:rPr>
              <a:t>Душі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</a:rPr>
              <a:t>Світла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? </a:t>
            </a:r>
          </a:p>
          <a:p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· За </a:t>
            </a:r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</a:rPr>
              <a:t>допомогою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</a:rPr>
              <a:t>якого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</a:rPr>
              <a:t>прийому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</a:rPr>
              <a:t>Моріс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</a:rPr>
              <a:t>Метерлінк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 у </a:t>
            </a:r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</a:rPr>
              <a:t>драмі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 «</a:t>
            </a:r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</a:rPr>
              <a:t>Синій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 птах» </a:t>
            </a:r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</a:rPr>
              <a:t>розкриває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</a:rPr>
              <a:t>характери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</a:rPr>
              <a:t>почуття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</a:rPr>
              <a:t>Тварин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</a:rPr>
              <a:t>Предметів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</a:rPr>
              <a:t>Рослин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? </a:t>
            </a:r>
          </a:p>
          <a:p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· Символом </a:t>
            </a:r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</a:rPr>
              <a:t>чого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 у </a:t>
            </a:r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</a:rPr>
              <a:t>п’‎єсі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 М. </a:t>
            </a:r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</a:rPr>
              <a:t>Метерлінка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</a:rPr>
              <a:t>є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 зелена шапочка </a:t>
            </a:r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</a:rPr>
              <a:t>із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</a:rPr>
              <a:t>чудодійним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 алмазом? </a:t>
            </a:r>
          </a:p>
          <a:p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· </a:t>
            </a:r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</a:rPr>
              <a:t>Які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 Блаженства </a:t>
            </a:r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</a:rPr>
              <a:t>відкривають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</a:rPr>
              <a:t>дітям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</a:rPr>
              <a:t>очі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 на </a:t>
            </a:r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</a:rPr>
              <a:t>розуміння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</a:rPr>
              <a:t>сенсу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</a:rPr>
              <a:t>Буття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</a:rPr>
              <a:t>розуміння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</a:rPr>
              <a:t>світу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? </a:t>
            </a:r>
            <a:endParaRPr lang="ru-RU" sz="18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41</TotalTime>
  <Words>907</Words>
  <Application>Microsoft Office PowerPoint</Application>
  <PresentationFormat>Экран (4:3)</PresentationFormat>
  <Paragraphs>36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Особливості розвитку сюжету. Роль фантастики</vt:lpstr>
      <vt:lpstr>Поговоримо.</vt:lpstr>
      <vt:lpstr>Слайд 3</vt:lpstr>
      <vt:lpstr>“Синій птах” композиція</vt:lpstr>
      <vt:lpstr>Слайд 5</vt:lpstr>
      <vt:lpstr>Слайд 6</vt:lpstr>
      <vt:lpstr>У сюжеті п’єси переплітаються два пласти – реальний і фантастичний.</vt:lpstr>
      <vt:lpstr>Слайд 8</vt:lpstr>
      <vt:lpstr>Сюжет драми – пошуки героями загадкового птаха.</vt:lpstr>
      <vt:lpstr>Підсумки!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Особливості розвитку сюжету. Роль фантастики</dc:title>
  <dc:creator>ASUS</dc:creator>
  <cp:lastModifiedBy>ASUS</cp:lastModifiedBy>
  <cp:revision>6</cp:revision>
  <dcterms:created xsi:type="dcterms:W3CDTF">2022-10-27T20:51:43Z</dcterms:created>
  <dcterms:modified xsi:type="dcterms:W3CDTF">2022-11-06T11:20:46Z</dcterms:modified>
</cp:coreProperties>
</file>