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8" r:id="rId8"/>
    <p:sldId id="264" r:id="rId9"/>
    <p:sldId id="258" r:id="rId10"/>
    <p:sldId id="259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e3dc590-ernest-hemingwa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573016"/>
            <a:ext cx="4819823" cy="2706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4704"/>
            <a:ext cx="2777452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Волна 6"/>
          <p:cNvSpPr/>
          <p:nvPr/>
        </p:nvSpPr>
        <p:spPr>
          <a:xfrm>
            <a:off x="2987824" y="476672"/>
            <a:ext cx="6156176" cy="2808312"/>
          </a:xfrm>
          <a:prstGeom prst="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Символіка образів (риба, море, рибалка, хлопчик ). Образ Сантьяго. Ознаки притчі у повісті.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Образи</a:t>
            </a:r>
            <a:r>
              <a:rPr lang="ru-RU" b="1" dirty="0" smtClean="0"/>
              <a:t> </a:t>
            </a:r>
            <a:r>
              <a:rPr lang="ru-RU" b="1" dirty="0" err="1" smtClean="0"/>
              <a:t>символи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море –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вічність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життя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непереборна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сила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природи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рибина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утілення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мрії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досягнення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мети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1655446414_3-flomaster-club-p-kartina-starik-i-more-krasivo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573016"/>
            <a:ext cx="2623022" cy="2839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Про </a:t>
            </a:r>
            <a:r>
              <a:rPr lang="uk-UA" b="1" dirty="0" err="1" smtClean="0"/>
              <a:t>“старого”</a:t>
            </a:r>
            <a:r>
              <a:rPr lang="uk-UA" b="1" dirty="0" smtClean="0"/>
              <a:t> поговорили, поговоримо про море…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050904" cy="438912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1)За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якими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законами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живе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море?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2)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Перелічіть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головні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ознаки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цієї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стихії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3)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уособлює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море?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4)Як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старий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ставиться до моря?  </a:t>
            </a:r>
          </a:p>
          <a:p>
            <a:endParaRPr lang="ru-RU" dirty="0"/>
          </a:p>
        </p:txBody>
      </p:sp>
      <p:pic>
        <p:nvPicPr>
          <p:cNvPr id="4" name="Рисунок 3" descr="old_man_and_the_sea_by_vaenaton-d4voz4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060848"/>
            <a:ext cx="2892616" cy="3898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532440" y="0"/>
            <a:ext cx="154360" cy="7040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старий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людський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досвід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мужність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нездоланна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сила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волі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хлопець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подолання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трагічної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самотності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надія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майбутнє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зміна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поколінь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924944"/>
            <a:ext cx="5341646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532440" y="620688"/>
            <a:ext cx="154360" cy="83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акули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життєві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перешкоди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труднощі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жорстокий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світ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леви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молодість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юність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любов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життя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віра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в перемогу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852936"/>
            <a:ext cx="5543493" cy="310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ru-RU" b="1" dirty="0" err="1" smtClean="0"/>
              <a:t>Підведення</a:t>
            </a:r>
            <a:r>
              <a:rPr lang="ru-RU" b="1" dirty="0" smtClean="0"/>
              <a:t> </a:t>
            </a:r>
            <a:r>
              <a:rPr lang="ru-RU" b="1" dirty="0" err="1" smtClean="0"/>
              <a:t>підсумків</a:t>
            </a:r>
            <a:r>
              <a:rPr lang="ru-RU" b="1" dirty="0" smtClean="0"/>
              <a:t>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означає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бути Людиною за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повістю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Ернеста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Гемінґвея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Старий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море»? 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Бути Людиною –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...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455236_15842024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356992"/>
            <a:ext cx="5400600" cy="3177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r>
              <a:rPr lang="uk-UA" b="1" dirty="0" smtClean="0"/>
              <a:t>Пригадайте!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Розкажіть</a:t>
            </a:r>
            <a:r>
              <a:rPr lang="ru-RU" b="1" dirty="0" smtClean="0">
                <a:solidFill>
                  <a:srgbClr val="002060"/>
                </a:solidFill>
              </a:rPr>
              <a:t> про </a:t>
            </a:r>
            <a:r>
              <a:rPr lang="ru-RU" b="1" dirty="0" err="1" smtClean="0">
                <a:solidFill>
                  <a:srgbClr val="002060"/>
                </a:solidFill>
              </a:rPr>
              <a:t>дитячі</a:t>
            </a:r>
            <a:r>
              <a:rPr lang="ru-RU" b="1" dirty="0" smtClean="0">
                <a:solidFill>
                  <a:srgbClr val="002060"/>
                </a:solidFill>
              </a:rPr>
              <a:t> роки </a:t>
            </a:r>
            <a:r>
              <a:rPr lang="ru-RU" b="1" dirty="0" err="1" smtClean="0">
                <a:solidFill>
                  <a:srgbClr val="002060"/>
                </a:solidFill>
              </a:rPr>
              <a:t>Ернеста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Гемінґвея</a:t>
            </a:r>
            <a:r>
              <a:rPr lang="ru-RU" b="1" dirty="0" smtClean="0">
                <a:solidFill>
                  <a:srgbClr val="002060"/>
                </a:solidFill>
              </a:rPr>
              <a:t>.. Як вони </a:t>
            </a:r>
            <a:r>
              <a:rPr lang="ru-RU" b="1" dirty="0" err="1" smtClean="0">
                <a:solidFill>
                  <a:srgbClr val="002060"/>
                </a:solidFill>
              </a:rPr>
              <a:t>вплинули</a:t>
            </a:r>
            <a:r>
              <a:rPr lang="ru-RU" b="1" dirty="0" smtClean="0">
                <a:solidFill>
                  <a:srgbClr val="002060"/>
                </a:solidFill>
              </a:rPr>
              <a:t> на </a:t>
            </a:r>
            <a:r>
              <a:rPr lang="ru-RU" b="1" dirty="0" err="1" smtClean="0">
                <a:solidFill>
                  <a:srgbClr val="002060"/>
                </a:solidFill>
              </a:rPr>
              <a:t>формування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його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особистості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♦ </a:t>
            </a:r>
            <a:r>
              <a:rPr lang="ru-RU" b="1" dirty="0" err="1" smtClean="0">
                <a:solidFill>
                  <a:srgbClr val="002060"/>
                </a:solidFill>
              </a:rPr>
              <a:t>Якою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людиною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уявляєте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письменника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♦ Як </a:t>
            </a:r>
            <a:r>
              <a:rPr lang="ru-RU" b="1" dirty="0" err="1" smtClean="0">
                <a:solidFill>
                  <a:srgbClr val="002060"/>
                </a:solidFill>
              </a:rPr>
              <a:t>уплинула</a:t>
            </a:r>
            <a:r>
              <a:rPr lang="ru-RU" b="1" dirty="0" smtClean="0">
                <a:solidFill>
                  <a:srgbClr val="002060"/>
                </a:solidFill>
              </a:rPr>
              <a:t> на </a:t>
            </a:r>
            <a:r>
              <a:rPr lang="ru-RU" b="1" dirty="0" err="1" smtClean="0">
                <a:solidFill>
                  <a:srgbClr val="002060"/>
                </a:solidFill>
              </a:rPr>
              <a:t>життя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Гемінґвея</a:t>
            </a:r>
            <a:r>
              <a:rPr lang="ru-RU" b="1" dirty="0" smtClean="0">
                <a:solidFill>
                  <a:srgbClr val="002060"/>
                </a:solidFill>
              </a:rPr>
              <a:t> участь у </a:t>
            </a:r>
            <a:r>
              <a:rPr lang="ru-RU" b="1" dirty="0" err="1" smtClean="0">
                <a:solidFill>
                  <a:srgbClr val="002060"/>
                </a:solidFill>
              </a:rPr>
              <a:t>Першій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світовій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війні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♦ </a:t>
            </a:r>
            <a:r>
              <a:rPr lang="ru-RU" b="1" dirty="0" err="1" smtClean="0">
                <a:solidFill>
                  <a:srgbClr val="002060"/>
                </a:solidFill>
              </a:rPr>
              <a:t>Назвіть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літературні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премії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які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здобув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письменник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Старий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море» — одна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найвідоміших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книг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Ернеста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Гемінґвея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яка ось уже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понад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півстоліття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вражає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мільйони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читачівЕпізод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життя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простого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кубинського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рибалки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став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світовим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шедевром, притчею про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натхнення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силу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незламність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людського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духу та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життєву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боротьбу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 І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щоразу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резонує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душі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новими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сенсами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смислами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та символами.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uk-UA" b="1" dirty="0" smtClean="0"/>
              <a:t>Образ Сантьяго</a:t>
            </a:r>
            <a:endParaRPr lang="ru-RU" b="1" dirty="0"/>
          </a:p>
        </p:txBody>
      </p:sp>
      <p:pic>
        <p:nvPicPr>
          <p:cNvPr id="4" name="Содержимое 3" descr="Screenshot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0112" y="260648"/>
            <a:ext cx="3118798" cy="4104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Волна 4"/>
          <p:cNvSpPr/>
          <p:nvPr/>
        </p:nvSpPr>
        <p:spPr>
          <a:xfrm>
            <a:off x="0" y="1340768"/>
            <a:ext cx="4572000" cy="2448272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То </a:t>
            </a:r>
            <a:r>
              <a:rPr lang="ru-RU" b="1" dirty="0" err="1" smtClean="0">
                <a:solidFill>
                  <a:srgbClr val="002060"/>
                </a:solidFill>
              </a:rPr>
              <a:t>був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старий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рибалка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що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промишляв</a:t>
            </a:r>
            <a:r>
              <a:rPr lang="ru-RU" b="1" dirty="0" smtClean="0">
                <a:solidFill>
                  <a:srgbClr val="002060"/>
                </a:solidFill>
              </a:rPr>
              <a:t> на </a:t>
            </a:r>
            <a:r>
              <a:rPr lang="ru-RU" b="1" dirty="0" err="1" smtClean="0">
                <a:solidFill>
                  <a:srgbClr val="002060"/>
                </a:solidFill>
              </a:rPr>
              <a:t>Гольфстримі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сам-один</a:t>
            </a:r>
            <a:r>
              <a:rPr lang="ru-RU" b="1" dirty="0" smtClean="0">
                <a:solidFill>
                  <a:srgbClr val="002060"/>
                </a:solidFill>
              </a:rPr>
              <a:t> у </a:t>
            </a:r>
            <a:r>
              <a:rPr lang="ru-RU" b="1" dirty="0" err="1" smtClean="0">
                <a:solidFill>
                  <a:srgbClr val="002060"/>
                </a:solidFill>
              </a:rPr>
              <a:t>своєму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човні</a:t>
            </a:r>
            <a:r>
              <a:rPr lang="ru-RU" b="1" dirty="0" smtClean="0">
                <a:solidFill>
                  <a:srgbClr val="002060"/>
                </a:solidFill>
              </a:rPr>
              <a:t>. Ось уже </a:t>
            </a:r>
            <a:r>
              <a:rPr lang="ru-RU" b="1" dirty="0" err="1" smtClean="0">
                <a:solidFill>
                  <a:srgbClr val="002060"/>
                </a:solidFill>
              </a:rPr>
              <a:t>вісімдесят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чотири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дні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виходив</a:t>
            </a:r>
            <a:r>
              <a:rPr lang="ru-RU" b="1" dirty="0" smtClean="0">
                <a:solidFill>
                  <a:srgbClr val="002060"/>
                </a:solidFill>
              </a:rPr>
              <a:t> у море </a:t>
            </a:r>
            <a:r>
              <a:rPr lang="ru-RU" b="1" dirty="0" err="1" smtClean="0">
                <a:solidFill>
                  <a:srgbClr val="002060"/>
                </a:solidFill>
              </a:rPr>
              <a:t>й</a:t>
            </a:r>
            <a:r>
              <a:rPr lang="ru-RU" b="1" dirty="0" smtClean="0">
                <a:solidFill>
                  <a:srgbClr val="002060"/>
                </a:solidFill>
              </a:rPr>
              <a:t> не </a:t>
            </a:r>
            <a:r>
              <a:rPr lang="ru-RU" b="1" dirty="0" err="1" smtClean="0">
                <a:solidFill>
                  <a:srgbClr val="002060"/>
                </a:solidFill>
              </a:rPr>
              <a:t>піймав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жодної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рибини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0" y="3717032"/>
            <a:ext cx="6372200" cy="2808312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Старий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був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кощавий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виснажений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потилицю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його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поорали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глибокі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зморшки</a:t>
            </a:r>
            <a:r>
              <a:rPr lang="ru-RU" b="1" dirty="0" smtClean="0">
                <a:solidFill>
                  <a:srgbClr val="002060"/>
                </a:solidFill>
              </a:rPr>
              <a:t>, на </a:t>
            </a:r>
            <a:r>
              <a:rPr lang="ru-RU" b="1" dirty="0" err="1" smtClean="0">
                <a:solidFill>
                  <a:srgbClr val="002060"/>
                </a:solidFill>
              </a:rPr>
              <a:t>обличчі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темніли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коричневі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плями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нешкідливого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нашкірного</a:t>
            </a:r>
            <a:r>
              <a:rPr lang="ru-RU" b="1" dirty="0" smtClean="0">
                <a:solidFill>
                  <a:srgbClr val="002060"/>
                </a:solidFill>
              </a:rPr>
              <a:t> раку, </a:t>
            </a:r>
            <a:r>
              <a:rPr lang="ru-RU" b="1" dirty="0" err="1" smtClean="0">
                <a:solidFill>
                  <a:srgbClr val="002060"/>
                </a:solidFill>
              </a:rPr>
              <a:t>що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з'являються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від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сонячного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проміння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відбитого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тропічним</a:t>
            </a:r>
            <a:r>
              <a:rPr lang="ru-RU" b="1" dirty="0" smtClean="0">
                <a:solidFill>
                  <a:srgbClr val="002060"/>
                </a:solidFill>
              </a:rPr>
              <a:t> морем.</a:t>
            </a:r>
            <a:r>
              <a:rPr lang="ru-RU" dirty="0" smtClean="0"/>
              <a:t> 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548680"/>
            <a:ext cx="4378023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Волна 4"/>
          <p:cNvSpPr/>
          <p:nvPr/>
        </p:nvSpPr>
        <p:spPr>
          <a:xfrm>
            <a:off x="179512" y="0"/>
            <a:ext cx="4176464" cy="3024336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</a:rPr>
              <a:t>Геть</a:t>
            </a:r>
            <a:r>
              <a:rPr lang="ru-RU" sz="2000" b="1" dirty="0" smtClean="0">
                <a:solidFill>
                  <a:srgbClr val="002060"/>
                </a:solidFill>
              </a:rPr>
              <a:t> усе в </a:t>
            </a:r>
            <a:r>
              <a:rPr lang="ru-RU" sz="2000" b="1" dirty="0" err="1" smtClean="0">
                <a:solidFill>
                  <a:srgbClr val="002060"/>
                </a:solidFill>
              </a:rPr>
              <a:t>ньому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було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старе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</a:rPr>
              <a:t>крім</a:t>
            </a:r>
            <a:r>
              <a:rPr lang="ru-RU" sz="2000" b="1" dirty="0" smtClean="0">
                <a:solidFill>
                  <a:srgbClr val="002060"/>
                </a:solidFill>
              </a:rPr>
              <a:t> очей, а вони </a:t>
            </a:r>
            <a:r>
              <a:rPr lang="ru-RU" sz="2000" b="1" dirty="0" err="1" smtClean="0">
                <a:solidFill>
                  <a:srgbClr val="002060"/>
                </a:solidFill>
              </a:rPr>
              <a:t>мали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колір</a:t>
            </a:r>
            <a:r>
              <a:rPr lang="ru-RU" sz="2000" b="1" dirty="0" smtClean="0">
                <a:solidFill>
                  <a:srgbClr val="002060"/>
                </a:solidFill>
              </a:rPr>
              <a:t> моря </a:t>
            </a:r>
            <a:r>
              <a:rPr lang="ru-RU" sz="2000" b="1" dirty="0" err="1" smtClean="0">
                <a:solidFill>
                  <a:srgbClr val="002060"/>
                </a:solidFill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блищали</a:t>
            </a:r>
            <a:r>
              <a:rPr lang="ru-RU" sz="2000" b="1" dirty="0" smtClean="0">
                <a:solidFill>
                  <a:srgbClr val="002060"/>
                </a:solidFill>
              </a:rPr>
              <a:t> весело </a:t>
            </a:r>
            <a:r>
              <a:rPr lang="ru-RU" sz="2000" b="1" dirty="0" err="1" smtClean="0">
                <a:solidFill>
                  <a:srgbClr val="002060"/>
                </a:solidFill>
              </a:rPr>
              <a:t>й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непереможно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0" y="3284984"/>
            <a:ext cx="4968552" cy="3312368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Та </a:t>
            </a:r>
            <a:r>
              <a:rPr lang="ru-RU" sz="2000" b="1" dirty="0" err="1" smtClean="0">
                <a:solidFill>
                  <a:srgbClr val="002060"/>
                </a:solidFill>
              </a:rPr>
              <a:t>старий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завжди</a:t>
            </a:r>
            <a:r>
              <a:rPr lang="ru-RU" sz="2000" b="1" dirty="0" smtClean="0">
                <a:solidFill>
                  <a:srgbClr val="002060"/>
                </a:solidFill>
              </a:rPr>
              <a:t> думав про море як про </a:t>
            </a:r>
            <a:r>
              <a:rPr lang="ru-RU" sz="2000" b="1" dirty="0" err="1" smtClean="0">
                <a:solidFill>
                  <a:srgbClr val="002060"/>
                </a:solidFill>
              </a:rPr>
              <a:t>жінку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</a:rPr>
              <a:t>про</a:t>
            </a:r>
            <a:r>
              <a:rPr lang="ru-RU" sz="2000" b="1" dirty="0" smtClean="0">
                <a:solidFill>
                  <a:srgbClr val="002060"/>
                </a:solidFill>
              </a:rPr>
              <a:t> живу </a:t>
            </a:r>
            <a:r>
              <a:rPr lang="ru-RU" sz="2000" b="1" dirty="0" err="1" smtClean="0">
                <a:solidFill>
                  <a:srgbClr val="002060"/>
                </a:solidFill>
              </a:rPr>
              <a:t>істоту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</a:rPr>
              <a:t>що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може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й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подарувати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велику</a:t>
            </a:r>
            <a:r>
              <a:rPr lang="ru-RU" sz="2000" b="1" dirty="0" smtClean="0">
                <a:solidFill>
                  <a:srgbClr val="002060"/>
                </a:solidFill>
              </a:rPr>
              <a:t> ласку, </a:t>
            </a:r>
            <a:r>
              <a:rPr lang="ru-RU" sz="2000" b="1" dirty="0" err="1" smtClean="0">
                <a:solidFill>
                  <a:srgbClr val="002060"/>
                </a:solidFill>
              </a:rPr>
              <a:t>і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позбавити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її</a:t>
            </a:r>
            <a:r>
              <a:rPr lang="ru-RU" sz="2000" b="1" dirty="0" smtClean="0">
                <a:solidFill>
                  <a:srgbClr val="002060"/>
                </a:solidFill>
              </a:rPr>
              <a:t>, а коли </a:t>
            </a:r>
            <a:r>
              <a:rPr lang="ru-RU" sz="2000" b="1" dirty="0" err="1" smtClean="0">
                <a:solidFill>
                  <a:srgbClr val="002060"/>
                </a:solidFill>
              </a:rPr>
              <a:t>й</a:t>
            </a:r>
            <a:r>
              <a:rPr lang="ru-RU" sz="2000" b="1" dirty="0" smtClean="0">
                <a:solidFill>
                  <a:srgbClr val="002060"/>
                </a:solidFill>
              </a:rPr>
              <a:t> чинить </a:t>
            </a:r>
            <a:r>
              <a:rPr lang="ru-RU" sz="2000" b="1" dirty="0" err="1" smtClean="0">
                <a:solidFill>
                  <a:srgbClr val="002060"/>
                </a:solidFill>
              </a:rPr>
              <a:t>щось</a:t>
            </a:r>
            <a:r>
              <a:rPr lang="ru-RU" sz="2000" b="1" dirty="0" smtClean="0">
                <a:solidFill>
                  <a:srgbClr val="002060"/>
                </a:solidFill>
              </a:rPr>
              <a:t> лихе </a:t>
            </a:r>
            <a:r>
              <a:rPr lang="ru-RU" sz="2000" b="1" dirty="0" err="1" smtClean="0">
                <a:solidFill>
                  <a:srgbClr val="002060"/>
                </a:solidFill>
              </a:rPr>
              <a:t>чи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нерозважне</a:t>
            </a:r>
            <a:r>
              <a:rPr lang="ru-RU" sz="2000" b="1" dirty="0" smtClean="0">
                <a:solidFill>
                  <a:srgbClr val="002060"/>
                </a:solidFill>
              </a:rPr>
              <a:t>, то </a:t>
            </a:r>
            <a:r>
              <a:rPr lang="ru-RU" sz="2000" b="1" dirty="0" err="1" smtClean="0">
                <a:solidFill>
                  <a:srgbClr val="002060"/>
                </a:solidFill>
              </a:rPr>
              <a:t>лише</a:t>
            </a:r>
            <a:r>
              <a:rPr lang="ru-RU" sz="2000" b="1" dirty="0" smtClean="0">
                <a:solidFill>
                  <a:srgbClr val="002060"/>
                </a:solidFill>
              </a:rPr>
              <a:t> тому, </a:t>
            </a:r>
            <a:r>
              <a:rPr lang="ru-RU" sz="2000" b="1" dirty="0" err="1" smtClean="0">
                <a:solidFill>
                  <a:srgbClr val="002060"/>
                </a:solidFill>
              </a:rPr>
              <a:t>що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така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вже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її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вдача</a:t>
            </a:r>
            <a:r>
              <a:rPr lang="ru-RU" sz="2000" b="1" dirty="0" smtClean="0">
                <a:solidFill>
                  <a:srgbClr val="002060"/>
                </a:solidFill>
              </a:rPr>
              <a:t>. 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992888" cy="1196752"/>
          </a:xfrm>
        </p:spPr>
        <p:txBody>
          <a:bodyPr/>
          <a:lstStyle/>
          <a:p>
            <a:r>
              <a:rPr lang="uk-UA" b="1" dirty="0" smtClean="0"/>
              <a:t>Уроки від Сантьяго</a:t>
            </a:r>
            <a:endParaRPr lang="ru-RU" b="1" dirty="0"/>
          </a:p>
        </p:txBody>
      </p:sp>
      <p:pic>
        <p:nvPicPr>
          <p:cNvPr id="4" name="Содержимое 3" descr="T57st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5616624" cy="4084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Волна 4"/>
          <p:cNvSpPr/>
          <p:nvPr/>
        </p:nvSpPr>
        <p:spPr>
          <a:xfrm>
            <a:off x="0" y="1340768"/>
            <a:ext cx="3707904" cy="2088232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rgbClr val="002060"/>
                </a:solidFill>
              </a:rPr>
              <a:t>Воно-то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й</a:t>
            </a:r>
            <a:r>
              <a:rPr lang="ru-RU" sz="1600" b="1" dirty="0" smtClean="0">
                <a:solidFill>
                  <a:srgbClr val="002060"/>
                </a:solidFill>
              </a:rPr>
              <a:t> добре </a:t>
            </a:r>
            <a:r>
              <a:rPr lang="ru-RU" sz="1600" b="1" dirty="0" err="1" smtClean="0">
                <a:solidFill>
                  <a:srgbClr val="002060"/>
                </a:solidFill>
              </a:rPr>
              <a:t>мати</a:t>
            </a:r>
            <a:r>
              <a:rPr lang="ru-RU" sz="1600" b="1" dirty="0" smtClean="0">
                <a:solidFill>
                  <a:srgbClr val="002060"/>
                </a:solidFill>
              </a:rPr>
              <a:t> талан. Та </a:t>
            </a:r>
            <a:r>
              <a:rPr lang="ru-RU" sz="1600" b="1" dirty="0" err="1" smtClean="0">
                <a:solidFill>
                  <a:srgbClr val="002060"/>
                </a:solidFill>
              </a:rPr>
              <a:t>ще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краще</a:t>
            </a:r>
            <a:r>
              <a:rPr lang="ru-RU" sz="1600" b="1" dirty="0" smtClean="0">
                <a:solidFill>
                  <a:srgbClr val="002060"/>
                </a:solidFill>
              </a:rPr>
              <a:t> бути </a:t>
            </a:r>
            <a:r>
              <a:rPr lang="ru-RU" sz="1600" b="1" dirty="0" err="1" smtClean="0">
                <a:solidFill>
                  <a:srgbClr val="002060"/>
                </a:solidFill>
              </a:rPr>
              <a:t>вправним</a:t>
            </a:r>
            <a:r>
              <a:rPr lang="ru-RU" sz="1600" b="1" dirty="0" smtClean="0">
                <a:solidFill>
                  <a:srgbClr val="002060"/>
                </a:solidFill>
              </a:rPr>
              <a:t>. </a:t>
            </a:r>
            <a:r>
              <a:rPr lang="ru-RU" sz="1600" b="1" dirty="0" err="1" smtClean="0">
                <a:solidFill>
                  <a:srgbClr val="002060"/>
                </a:solidFill>
              </a:rPr>
              <a:t>Тоді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щастя</a:t>
            </a:r>
            <a:r>
              <a:rPr lang="ru-RU" sz="1600" b="1" dirty="0" smtClean="0">
                <a:solidFill>
                  <a:srgbClr val="002060"/>
                </a:solidFill>
              </a:rPr>
              <a:t> не заскочить тебе </a:t>
            </a:r>
            <a:r>
              <a:rPr lang="ru-RU" sz="1600" b="1" dirty="0" err="1" smtClean="0">
                <a:solidFill>
                  <a:srgbClr val="002060"/>
                </a:solidFill>
              </a:rPr>
              <a:t>зненацька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292080" y="980728"/>
            <a:ext cx="3851920" cy="2088232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Але </a:t>
            </a:r>
            <a:r>
              <a:rPr lang="ru-RU" sz="1600" b="1" dirty="0" err="1" smtClean="0">
                <a:solidFill>
                  <a:srgbClr val="002060"/>
                </a:solidFill>
              </a:rPr>
              <a:t>людина</a:t>
            </a:r>
            <a:r>
              <a:rPr lang="ru-RU" sz="1600" b="1" dirty="0" smtClean="0">
                <a:solidFill>
                  <a:srgbClr val="002060"/>
                </a:solidFill>
              </a:rPr>
              <a:t> створена не для </a:t>
            </a:r>
            <a:r>
              <a:rPr lang="ru-RU" sz="1600" b="1" dirty="0" err="1" smtClean="0">
                <a:solidFill>
                  <a:srgbClr val="002060"/>
                </a:solidFill>
              </a:rPr>
              <a:t>поразки</a:t>
            </a:r>
            <a:r>
              <a:rPr lang="ru-RU" sz="1600" b="1" dirty="0" smtClean="0">
                <a:solidFill>
                  <a:srgbClr val="002060"/>
                </a:solidFill>
              </a:rPr>
              <a:t>,— </a:t>
            </a:r>
            <a:r>
              <a:rPr lang="ru-RU" sz="1600" b="1" dirty="0" err="1" smtClean="0">
                <a:solidFill>
                  <a:srgbClr val="002060"/>
                </a:solidFill>
              </a:rPr>
              <a:t>промовив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старий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уголос</a:t>
            </a:r>
            <a:r>
              <a:rPr lang="ru-RU" sz="1600" b="1" dirty="0" smtClean="0">
                <a:solidFill>
                  <a:srgbClr val="002060"/>
                </a:solidFill>
              </a:rPr>
              <a:t>.— Людину </a:t>
            </a:r>
            <a:r>
              <a:rPr lang="ru-RU" sz="1600" b="1" dirty="0" err="1" smtClean="0">
                <a:solidFill>
                  <a:srgbClr val="002060"/>
                </a:solidFill>
              </a:rPr>
              <a:t>можна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знищити</a:t>
            </a:r>
            <a:r>
              <a:rPr lang="ru-RU" sz="1600" b="1" dirty="0" smtClean="0">
                <a:solidFill>
                  <a:srgbClr val="002060"/>
                </a:solidFill>
              </a:rPr>
              <a:t>, а </a:t>
            </a:r>
            <a:r>
              <a:rPr lang="ru-RU" sz="1600" b="1" dirty="0" err="1" smtClean="0">
                <a:solidFill>
                  <a:srgbClr val="002060"/>
                </a:solidFill>
              </a:rPr>
              <a:t>здолати</a:t>
            </a:r>
            <a:r>
              <a:rPr lang="ru-RU" sz="1600" b="1" dirty="0" smtClean="0">
                <a:solidFill>
                  <a:srgbClr val="002060"/>
                </a:solidFill>
              </a:rPr>
              <a:t> не </a:t>
            </a:r>
            <a:r>
              <a:rPr lang="ru-RU" sz="1600" b="1" dirty="0" err="1" smtClean="0">
                <a:solidFill>
                  <a:srgbClr val="002060"/>
                </a:solidFill>
              </a:rPr>
              <a:t>можна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0" y="3429000"/>
            <a:ext cx="5148064" cy="2088232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А </a:t>
            </a:r>
            <a:r>
              <a:rPr lang="ru-RU" sz="1600" b="1" dirty="0" err="1" smtClean="0">
                <a:solidFill>
                  <a:srgbClr val="002060"/>
                </a:solidFill>
              </a:rPr>
              <a:t>тепер</a:t>
            </a:r>
            <a:r>
              <a:rPr lang="ru-RU" sz="1600" b="1" dirty="0" smtClean="0">
                <a:solidFill>
                  <a:srgbClr val="002060"/>
                </a:solidFill>
              </a:rPr>
              <a:t> не час </a:t>
            </a:r>
            <a:r>
              <a:rPr lang="ru-RU" sz="1600" b="1" dirty="0" err="1" smtClean="0">
                <a:solidFill>
                  <a:srgbClr val="002060"/>
                </a:solidFill>
              </a:rPr>
              <a:t>думати</a:t>
            </a:r>
            <a:r>
              <a:rPr lang="ru-RU" sz="1600" b="1" dirty="0" smtClean="0">
                <a:solidFill>
                  <a:srgbClr val="002060"/>
                </a:solidFill>
              </a:rPr>
              <a:t> про те, </a:t>
            </a:r>
            <a:r>
              <a:rPr lang="ru-RU" sz="1600" b="1" dirty="0" err="1" smtClean="0">
                <a:solidFill>
                  <a:srgbClr val="002060"/>
                </a:solidFill>
              </a:rPr>
              <a:t>чого</a:t>
            </a:r>
            <a:r>
              <a:rPr lang="ru-RU" sz="1600" b="1" dirty="0" smtClean="0">
                <a:solidFill>
                  <a:srgbClr val="002060"/>
                </a:solidFill>
              </a:rPr>
              <a:t> в тебе нема. Подумай </a:t>
            </a:r>
            <a:r>
              <a:rPr lang="ru-RU" sz="1600" b="1" dirty="0" err="1" smtClean="0">
                <a:solidFill>
                  <a:srgbClr val="002060"/>
                </a:solidFill>
              </a:rPr>
              <a:t>краще</a:t>
            </a:r>
            <a:r>
              <a:rPr lang="ru-RU" sz="1600" b="1" dirty="0" smtClean="0">
                <a:solidFill>
                  <a:srgbClr val="002060"/>
                </a:solidFill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</a:rPr>
              <a:t>що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можна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вдіяти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з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тим</a:t>
            </a:r>
            <a:r>
              <a:rPr lang="ru-RU" sz="1600" b="1" dirty="0" smtClean="0">
                <a:solidFill>
                  <a:srgbClr val="002060"/>
                </a:solidFill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</a:rPr>
              <a:t>що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є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599384" y="4769768"/>
            <a:ext cx="5544616" cy="2088232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Безглуздо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втрачати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надію</a:t>
            </a:r>
            <a:r>
              <a:rPr lang="ru-RU" b="1" dirty="0" smtClean="0">
                <a:solidFill>
                  <a:srgbClr val="002060"/>
                </a:solidFill>
              </a:rPr>
              <a:t>,— думав </a:t>
            </a:r>
            <a:r>
              <a:rPr lang="ru-RU" b="1" dirty="0" err="1" smtClean="0">
                <a:solidFill>
                  <a:srgbClr val="002060"/>
                </a:solidFill>
              </a:rPr>
              <a:t>він</a:t>
            </a:r>
            <a:r>
              <a:rPr lang="ru-RU" b="1" dirty="0" smtClean="0">
                <a:solidFill>
                  <a:srgbClr val="002060"/>
                </a:solidFill>
              </a:rPr>
              <a:t>.— </a:t>
            </a:r>
            <a:r>
              <a:rPr lang="ru-RU" b="1" dirty="0" err="1" smtClean="0">
                <a:solidFill>
                  <a:srgbClr val="002060"/>
                </a:solidFill>
              </a:rPr>
              <a:t>Безглуздо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мабуть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гріх</a:t>
            </a:r>
            <a:r>
              <a:rPr lang="ru-RU" b="1" dirty="0" smtClean="0">
                <a:solidFill>
                  <a:srgbClr val="002060"/>
                </a:solidFill>
              </a:rPr>
              <a:t>… 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0"/>
            <a:ext cx="205680" cy="7040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5122912" cy="591993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Це один з найбільш «філософічних» героїв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Гемінґвея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. «Герой Сантьяго мені подобається більше за інших персонажів», - так говорив Хемінгуей. Сантьяго говорить про себе: «Я – незвичайний старий».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- В чому унікальність цього героя?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- Чому, на вашу думку,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Гемінґвей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робить головним героєм стару людину?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-Звідки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старий Сантьяго черпає силу, мужність і стійкість?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212976"/>
            <a:ext cx="2520280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tarik-i-more-kratkoe-soderga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60648"/>
            <a:ext cx="1762125" cy="2428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16416" y="548680"/>
            <a:ext cx="370384" cy="155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24752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Згадаймо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про «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теорію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айсберга»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Гемін</a:t>
            </a:r>
            <a:r>
              <a:rPr lang="uk-UA" b="1" dirty="0" err="1" smtClean="0">
                <a:solidFill>
                  <a:schemeClr val="accent2">
                    <a:lumMod val="50000"/>
                  </a:schemeClr>
                </a:solidFill>
              </a:rPr>
              <a:t>ґв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ея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 У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творі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відображено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певні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події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 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Основний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філософський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зміст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твору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прихований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, «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під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водою».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35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692696"/>
            <a:ext cx="4344566" cy="28687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ceberg-hidden-danger-and-global-warming-concept-iceberg-floating-in-the-ocean-with-visible-underwater-part-greenland-ice_338491-130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0112" y="299514"/>
            <a:ext cx="2996958" cy="62328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Волна 5"/>
          <p:cNvSpPr/>
          <p:nvPr/>
        </p:nvSpPr>
        <p:spPr>
          <a:xfrm>
            <a:off x="539552" y="836712"/>
            <a:ext cx="4608512" cy="2736304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Що знаходиться </a:t>
            </a:r>
          </a:p>
          <a:p>
            <a:pPr algn="ctr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</a:rPr>
              <a:t>“поверхні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 “…?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611560" y="3789040"/>
            <a:ext cx="4608512" cy="2736304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А що під </a:t>
            </a:r>
            <a:r>
              <a:rPr lang="uk-UA" sz="2400" b="1" dirty="0" err="1" smtClean="0">
                <a:solidFill>
                  <a:schemeClr val="accent1">
                    <a:lumMod val="50000"/>
                  </a:schemeClr>
                </a:solidFill>
              </a:rPr>
              <a:t>“водою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…”?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493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Пригадайте!</vt:lpstr>
      <vt:lpstr>Слайд 3</vt:lpstr>
      <vt:lpstr>Образ Сантьяго</vt:lpstr>
      <vt:lpstr>Слайд 5</vt:lpstr>
      <vt:lpstr>Уроки від Сантьяго</vt:lpstr>
      <vt:lpstr>Слайд 7</vt:lpstr>
      <vt:lpstr>Слайд 8</vt:lpstr>
      <vt:lpstr>Слайд 9</vt:lpstr>
      <vt:lpstr>Образи символи:</vt:lpstr>
      <vt:lpstr>Про “старого” поговорили, поговоримо про море…</vt:lpstr>
      <vt:lpstr>Слайд 12</vt:lpstr>
      <vt:lpstr>Слайд 13</vt:lpstr>
      <vt:lpstr>Підведення підсумків уроку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8</cp:revision>
  <dcterms:created xsi:type="dcterms:W3CDTF">2022-12-01T23:17:08Z</dcterms:created>
  <dcterms:modified xsi:type="dcterms:W3CDTF">2022-12-08T23:11:02Z</dcterms:modified>
</cp:coreProperties>
</file>