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наліз-Старий-і-море-Хемінгу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1643" cy="6858000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620688"/>
            <a:ext cx="3004350" cy="357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олна 5"/>
          <p:cNvSpPr/>
          <p:nvPr/>
        </p:nvSpPr>
        <p:spPr>
          <a:xfrm>
            <a:off x="0" y="404664"/>
            <a:ext cx="5724128" cy="288032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Ернест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Гемінґвей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. Віхи життя й творчості митця. «Кодекс честі» героїв Ернеста  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Гемінґвея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. Реалістичний, міфологічний і філософський плани повісті «Старий і море».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Сам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Гемінґвей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сприймав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як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трагедію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заздалегідь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вирішеним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кінцем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шкалою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людських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цінностей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посідає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першого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місця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герої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речі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заради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варто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померти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statja-jernest-heminguej-i-ego-nezahodjashhee-solnce-persona-blog-lavka-babu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5750074" cy="321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Новаторські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художні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засоби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зображення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творах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Ернеста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Гемінґвея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олна 3"/>
          <p:cNvSpPr/>
          <p:nvPr/>
        </p:nvSpPr>
        <p:spPr>
          <a:xfrm>
            <a:off x="0" y="1628800"/>
            <a:ext cx="5220072" cy="2016224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Ідея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«точки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зору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 —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реалістичний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герой, образ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максимально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наближений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до автора.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0" y="3761656"/>
            <a:ext cx="8748464" cy="309634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Створення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«кодексу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честі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герої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митця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дотримують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загальнолюдських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морально-етичних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категорій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честі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мужності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самоповаги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відданості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вірності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сповідують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філософію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своєрідного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стоїцизму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витримки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ударами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долі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стійкості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найнебезпечніших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життєвих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ситуаціях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проповідував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культ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яка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долає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будь-які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життєві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випробування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543600" y="1700808"/>
            <a:ext cx="3600400" cy="127444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Звернення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образів-символів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4895528" y="3140968"/>
            <a:ext cx="4248472" cy="127444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Зближення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жанрів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роману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новели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/>
              <a:t>"</a:t>
            </a:r>
            <a:r>
              <a:rPr lang="ru-RU" b="1" dirty="0" err="1" smtClean="0"/>
              <a:t>Старий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море"</a:t>
            </a:r>
            <a:endParaRPr lang="ru-RU" b="1" dirty="0"/>
          </a:p>
        </p:txBody>
      </p:sp>
      <p:pic>
        <p:nvPicPr>
          <p:cNvPr id="5" name="Содержимое 4" descr="old_man_and_the_sea_by_vaenaton-d4voz4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744416" cy="504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4048" y="1556792"/>
            <a:ext cx="4139952" cy="530120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Повість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море", на перший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погляд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здатися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простою,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однак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попри невеликий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об'єм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містка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визначають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філософську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притчу. Проста,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невибаглива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історія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старого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рибалки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Сант'яго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стає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узагальненою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історією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складного шляху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яка кожного дня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веде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нескінченну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боротьбу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поєднуючи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намаганням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жити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злагоді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навколишнім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світом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Один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прототипів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рибалка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Григоріо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Фуентес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котрий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жив 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присілку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Кохімара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на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Кубі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884368" y="548680"/>
            <a:ext cx="802432" cy="155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271px-Oldman_and_the_s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273198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980729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море» —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повість-притча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американського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Ернеста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Хемінгуея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кубинського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рибалку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Сантьяго,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боротьбу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гігантською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рибиною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стала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найбільшою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здобиччю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житті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Рік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написання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: 1952 (У 1953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за свою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повість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Ернест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Хемінгуей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отримав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Пулітцерівську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премію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в 1954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 —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Нобелівську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премію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riy-more-obraz-sany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7759" cy="6858000"/>
          </a:xfrm>
        </p:spPr>
      </p:pic>
      <p:sp>
        <p:nvSpPr>
          <p:cNvPr id="6" name="Волна 5"/>
          <p:cNvSpPr/>
          <p:nvPr/>
        </p:nvSpPr>
        <p:spPr>
          <a:xfrm>
            <a:off x="0" y="0"/>
            <a:ext cx="6732240" cy="3456384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Тема: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про старого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рибалку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здійснив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свою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мрію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спіймав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найбільшу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так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зміг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утримати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Проста,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невибаглива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історія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старого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рибалки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Сантьяго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стає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узагальненою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історією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складного шляху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яка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щодня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веде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нескінченну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боротьбу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поєднуючи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намаганням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жити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злагоді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навколишнім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світом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635896" y="2708920"/>
            <a:ext cx="5508104" cy="2736304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Ідея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«Людина не для того створена,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терпіти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поразки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… Людину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знищити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неможливо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перемогти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704088"/>
            <a:ext cx="2602632" cy="7806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397517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Головні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герої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“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море”: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Сантьяго  —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рибалка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Манолін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 —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сусідський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хлопчисько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80928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Події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Ернеста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Хемінгуея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“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море”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відбуваються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рибальському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селищі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Кубі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Твір-за-повістю-Старий-і-мо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437112"/>
            <a:ext cx="2988444" cy="224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852936"/>
            <a:ext cx="35569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йдеться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боротьбу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старого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рибалки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велетенською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морською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рибою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марліном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Така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здавалося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б, проста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історія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зумів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розповісти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Хемінгуей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!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побутової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точки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зору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все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логічно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причиново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обумовлено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межі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реального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ніде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порушуються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Розміри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марліна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перевищують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меж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можливого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самій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немає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нічого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містичного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«фатального».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Підкреслено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реальний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характер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старого, хлопчика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Маноліно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персонажів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усі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деталі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побуту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теж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реальні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032448" cy="225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704088"/>
            <a:ext cx="2242592" cy="996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ceberg-hidden-danger-and-global-warming-concept-iceberg-floating-in-the-ocean-with-visible-underwater-part-greenland-ice_338491-13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88640"/>
            <a:ext cx="3096344" cy="643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Отже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 сюжет 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твору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море» 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досить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життєподібний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». Але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згадаймо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про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теорію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айсберга»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Хемінгуея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Основний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філософський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зміст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твору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прихований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водою».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536" y="2636912"/>
            <a:ext cx="4824536" cy="3600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«Принцип айсберга», </a:t>
            </a:r>
            <a:r>
              <a:rPr lang="ru-RU" sz="2000" b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теорія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айсберга</a:t>
            </a:r>
            <a:r>
              <a:rPr lang="ru-RU" sz="2000" b="1" dirty="0" smtClean="0">
                <a:solidFill>
                  <a:srgbClr val="002060"/>
                </a:solidFill>
              </a:rPr>
              <a:t>» — </a:t>
            </a:r>
            <a:r>
              <a:rPr lang="ru-RU" sz="2000" b="1" dirty="0" err="1" smtClean="0">
                <a:solidFill>
                  <a:srgbClr val="002060"/>
                </a:solidFill>
              </a:rPr>
              <a:t>концептуальний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художній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спосіб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подій</a:t>
            </a:r>
            <a:r>
              <a:rPr lang="ru-RU" sz="2000" b="1" dirty="0" smtClean="0">
                <a:solidFill>
                  <a:srgbClr val="002060"/>
                </a:solidFill>
              </a:rPr>
              <a:t>, при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якому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поверхні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твору</a:t>
            </a:r>
            <a:r>
              <a:rPr lang="ru-RU" sz="2000" b="1" dirty="0" smtClean="0">
                <a:solidFill>
                  <a:srgbClr val="002060"/>
                </a:solidFill>
              </a:rPr>
              <a:t> ,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міститься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000" b="1" dirty="0" smtClean="0">
                <a:solidFill>
                  <a:srgbClr val="002060"/>
                </a:solidFill>
              </a:rPr>
              <a:t> невелика </a:t>
            </a:r>
            <a:r>
              <a:rPr lang="ru-RU" sz="20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інформації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необхідної</a:t>
            </a:r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розуміння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ідеї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твору</a:t>
            </a:r>
            <a:r>
              <a:rPr lang="ru-RU" sz="2000" b="1" dirty="0" smtClean="0">
                <a:solidFill>
                  <a:srgbClr val="002060"/>
                </a:solidFill>
              </a:rPr>
              <a:t>, в той час, як  </a:t>
            </a:r>
            <a:r>
              <a:rPr lang="ru-RU" sz="2000" b="1" dirty="0" err="1" smtClean="0">
                <a:solidFill>
                  <a:srgbClr val="002060"/>
                </a:solidFill>
              </a:rPr>
              <a:t>більша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частина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містить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приховану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інформацію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131840" y="2924944"/>
            <a:ext cx="6012160" cy="3933056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 </a:t>
            </a:r>
            <a:r>
              <a:rPr lang="ru-RU" sz="1600" b="1" dirty="0" err="1" smtClean="0">
                <a:solidFill>
                  <a:srgbClr val="002060"/>
                </a:solidFill>
              </a:rPr>
              <a:t>аналогією</a:t>
            </a:r>
            <a:r>
              <a:rPr lang="ru-RU" sz="1600" b="1" dirty="0" smtClean="0">
                <a:solidFill>
                  <a:srgbClr val="002060"/>
                </a:solidFill>
              </a:rPr>
              <a:t> до айсберга, </a:t>
            </a:r>
            <a:r>
              <a:rPr lang="ru-RU" sz="1600" b="1" dirty="0" err="1" smtClean="0">
                <a:solidFill>
                  <a:srgbClr val="002060"/>
                </a:solidFill>
              </a:rPr>
              <a:t>який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має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надводну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частину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що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звично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менша</a:t>
            </a:r>
            <a:r>
              <a:rPr lang="ru-RU" sz="1600" b="1" dirty="0" smtClean="0">
                <a:solidFill>
                  <a:srgbClr val="002060"/>
                </a:solidFill>
              </a:rPr>
              <a:t> за </a:t>
            </a:r>
            <a:r>
              <a:rPr lang="ru-RU" sz="1600" b="1" dirty="0" err="1" smtClean="0">
                <a:solidFill>
                  <a:srgbClr val="002060"/>
                </a:solidFill>
              </a:rPr>
              <a:t>підводну</a:t>
            </a:r>
            <a:r>
              <a:rPr lang="ru-RU" sz="1600" b="1" dirty="0" smtClean="0">
                <a:solidFill>
                  <a:srgbClr val="002060"/>
                </a:solidFill>
              </a:rPr>
              <a:t>, у </a:t>
            </a:r>
            <a:r>
              <a:rPr lang="ru-RU" sz="1600" b="1" dirty="0" err="1" smtClean="0">
                <a:solidFill>
                  <a:srgbClr val="002060"/>
                </a:solidFill>
              </a:rPr>
              <a:t>художньому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творі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змальовується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1600" b="1" dirty="0" smtClean="0">
                <a:solidFill>
                  <a:srgbClr val="002060"/>
                </a:solidFill>
              </a:rPr>
              <a:t> видима </a:t>
            </a:r>
            <a:r>
              <a:rPr lang="ru-RU" sz="1600" b="1" dirty="0" err="1" smtClean="0">
                <a:solidFill>
                  <a:srgbClr val="002060"/>
                </a:solidFill>
              </a:rPr>
              <a:t>частина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льодовика</a:t>
            </a:r>
            <a:r>
              <a:rPr lang="ru-RU" sz="1600" b="1" dirty="0" smtClean="0">
                <a:solidFill>
                  <a:srgbClr val="002060"/>
                </a:solidFill>
              </a:rPr>
              <a:t>, а </a:t>
            </a:r>
            <a:r>
              <a:rPr lang="ru-RU" sz="1600" b="1" dirty="0" err="1" smtClean="0">
                <a:solidFill>
                  <a:srgbClr val="002060"/>
                </a:solidFill>
              </a:rPr>
              <a:t>невидиму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тобто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підтекстну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читачеві</a:t>
            </a:r>
            <a:r>
              <a:rPr lang="ru-RU" sz="1600" b="1" dirty="0" smtClean="0">
                <a:solidFill>
                  <a:srgbClr val="002060"/>
                </a:solidFill>
              </a:rPr>
              <a:t> треба </a:t>
            </a:r>
            <a:r>
              <a:rPr lang="ru-RU" sz="1600" b="1" dirty="0" err="1" smtClean="0">
                <a:solidFill>
                  <a:srgbClr val="002060"/>
                </a:solidFill>
              </a:rPr>
              <a:t>самостійно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осягнути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Ідея</a:t>
            </a:r>
            <a:r>
              <a:rPr lang="ru-RU" sz="1600" b="1" dirty="0" smtClean="0">
                <a:solidFill>
                  <a:srgbClr val="002060"/>
                </a:solidFill>
              </a:rPr>
              <a:t> принципу </a:t>
            </a:r>
            <a:r>
              <a:rPr lang="ru-RU" sz="1600" b="1" dirty="0" err="1" smtClean="0">
                <a:solidFill>
                  <a:srgbClr val="002060"/>
                </a:solidFill>
              </a:rPr>
              <a:t>полягає</a:t>
            </a:r>
            <a:r>
              <a:rPr lang="ru-RU" sz="1600" b="1" dirty="0" smtClean="0">
                <a:solidFill>
                  <a:srgbClr val="002060"/>
                </a:solidFill>
              </a:rPr>
              <a:t> в тому, </a:t>
            </a:r>
            <a:r>
              <a:rPr lang="ru-RU" sz="1600" b="1" dirty="0" err="1" smtClean="0">
                <a:solidFill>
                  <a:srgbClr val="002060"/>
                </a:solidFill>
              </a:rPr>
              <a:t>що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величезне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надається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прихованому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змісту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який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потребує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розшифровки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розтлумаченню</a:t>
            </a:r>
            <a:r>
              <a:rPr lang="ru-RU" sz="1600" b="1" dirty="0" smtClean="0">
                <a:solidFill>
                  <a:srgbClr val="002060"/>
                </a:solidFill>
              </a:rPr>
              <a:t> за </a:t>
            </a:r>
            <a:r>
              <a:rPr lang="ru-RU" sz="1600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великої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кількості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художніх</a:t>
            </a:r>
            <a:r>
              <a:rPr lang="ru-RU" sz="1600" b="1" dirty="0" smtClean="0">
                <a:solidFill>
                  <a:srgbClr val="002060"/>
                </a:solidFill>
              </a:rPr>
              <a:t> деталей, </a:t>
            </a:r>
            <a:r>
              <a:rPr lang="ru-RU" sz="1600" b="1" dirty="0" err="1" smtClean="0">
                <a:solidFill>
                  <a:srgbClr val="002060"/>
                </a:solidFill>
              </a:rPr>
              <a:t>натяків</a:t>
            </a:r>
            <a:r>
              <a:rPr lang="ru-RU" sz="1600" b="1" dirty="0" smtClean="0">
                <a:solidFill>
                  <a:srgbClr val="002060"/>
                </a:solidFill>
              </a:rPr>
              <a:t>, </a:t>
            </a:r>
            <a:r>
              <a:rPr lang="ru-RU" sz="1600" b="1" dirty="0" err="1" smtClean="0">
                <a:solidFill>
                  <a:srgbClr val="002060"/>
                </a:solidFill>
              </a:rPr>
              <a:t>символів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тощо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які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навпаки</a:t>
            </a:r>
            <a:r>
              <a:rPr lang="ru-RU" sz="1600" b="1" dirty="0" smtClean="0">
                <a:solidFill>
                  <a:srgbClr val="002060"/>
                </a:solidFill>
              </a:rPr>
              <a:t> не </a:t>
            </a:r>
            <a:r>
              <a:rPr lang="ru-RU" sz="1600" b="1" dirty="0" err="1" smtClean="0">
                <a:solidFill>
                  <a:srgbClr val="002060"/>
                </a:solidFill>
              </a:rPr>
              <a:t>приховані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залишаються</a:t>
            </a:r>
            <a:r>
              <a:rPr lang="ru-RU" sz="1600" b="1" dirty="0" smtClean="0">
                <a:solidFill>
                  <a:srgbClr val="002060"/>
                </a:solidFill>
              </a:rPr>
              <a:t> на </a:t>
            </a:r>
            <a:r>
              <a:rPr lang="ru-RU" sz="1600" b="1" dirty="0" err="1" smtClean="0">
                <a:solidFill>
                  <a:srgbClr val="002060"/>
                </a:solidFill>
              </a:rPr>
              <a:t>поверхні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r>
              <a:rPr lang="ru-RU" sz="1600" b="1" dirty="0" err="1" smtClean="0">
                <a:solidFill>
                  <a:srgbClr val="002060"/>
                </a:solidFill>
              </a:rPr>
              <a:t>Завдяки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прийому</a:t>
            </a:r>
            <a:r>
              <a:rPr lang="ru-RU" sz="1600" b="1" dirty="0" smtClean="0">
                <a:solidFill>
                  <a:srgbClr val="002060"/>
                </a:solidFill>
              </a:rPr>
              <a:t> автор </a:t>
            </a:r>
            <a:r>
              <a:rPr lang="ru-RU" sz="1600" b="1" dirty="0" err="1" smtClean="0">
                <a:solidFill>
                  <a:srgbClr val="002060"/>
                </a:solidFill>
              </a:rPr>
              <a:t>змушує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читача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знову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знову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ставити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численні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питання</a:t>
            </a:r>
            <a:r>
              <a:rPr lang="ru-RU" sz="1600" b="1" dirty="0" smtClean="0">
                <a:solidFill>
                  <a:srgbClr val="002060"/>
                </a:solidFill>
              </a:rPr>
              <a:t>, на </a:t>
            </a:r>
            <a:r>
              <a:rPr lang="ru-RU" sz="1600" b="1" dirty="0" err="1" smtClean="0">
                <a:solidFill>
                  <a:srgbClr val="002060"/>
                </a:solidFill>
              </a:rPr>
              <a:t>які</a:t>
            </a:r>
            <a:r>
              <a:rPr lang="ru-RU" sz="1600" b="1" dirty="0" smtClean="0">
                <a:solidFill>
                  <a:srgbClr val="002060"/>
                </a:solidFill>
              </a:rPr>
              <a:t>, як </a:t>
            </a:r>
            <a:r>
              <a:rPr lang="ru-RU" sz="1600" b="1" dirty="0" err="1" smtClean="0">
                <a:solidFill>
                  <a:srgbClr val="002060"/>
                </a:solidFill>
              </a:rPr>
              <a:t>він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сподівається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знайдуться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відповіді</a:t>
            </a:r>
            <a:r>
              <a:rPr lang="ru-RU" sz="1600" b="1" dirty="0" smtClean="0">
                <a:solidFill>
                  <a:srgbClr val="002060"/>
                </a:solidFill>
              </a:rPr>
              <a:t> при </a:t>
            </a:r>
            <a:r>
              <a:rPr lang="ru-RU" sz="1600" b="1" dirty="0" err="1" smtClean="0">
                <a:solidFill>
                  <a:srgbClr val="002060"/>
                </a:solidFill>
              </a:rPr>
              <a:t>подальшому</a:t>
            </a:r>
            <a:r>
              <a:rPr lang="ru-RU" sz="1600" b="1" dirty="0" smtClean="0">
                <a:solidFill>
                  <a:srgbClr val="002060"/>
                </a:solidFill>
              </a:rPr>
              <a:t>, а </a:t>
            </a:r>
            <a:r>
              <a:rPr lang="ru-RU" sz="16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більш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прискіпливому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аналізі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435280" cy="34716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деться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 старого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хлопчика,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людину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людство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Те,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рибалкою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виявляється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важливим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для людей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загалом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незалежно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роду занять. Сама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убогість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реквізиту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ніби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підкреслює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загальнолюдське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розкриває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основи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людського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тому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кожне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слово тут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важливе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насичене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значенням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616624" cy="274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5945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233333342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79410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764705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Ернест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Гемінґвей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американський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письменник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журналіст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, лауреат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Нобелівської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премії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по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літературі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лауреат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Пулітцерівської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премії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Народився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майбутній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автор 21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липня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1899 року.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Ернест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зростав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інтелігентній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сім’ї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батьки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були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освіченими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людьми.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Батько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працював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лікарем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, а мама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музиканткою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 У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дитинстві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Ернест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сильно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цікавився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природничими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науками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у 8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читав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роботи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Дарвіна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 Дебют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Ернеста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письменника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відбувся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шкільні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роки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твори часто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виходили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друком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шкільному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журналі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Окрім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написання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творів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школі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займався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боксом та футболом.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3140968"/>
            <a:ext cx="4104456" cy="352839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супутник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дитинства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отроцтва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Але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того як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виповнилося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п'ятнадцять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Ернест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нічого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спільного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батьком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(проблема "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батьків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").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виникає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примарних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спогадах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снах, 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супутник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змужнілості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приклад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завзятої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мужньої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денної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праці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учасник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Громадянської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1861 — 1865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704088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4896544" cy="56319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Коли США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оголосила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вступає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 Першу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світову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війну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Ернесту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той момент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19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добровольцем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вирішує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фронт. У 1918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потрапляє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вогонь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кулеметів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рятуючи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іншого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солдата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отримує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поранень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А 21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січня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1919 року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повертається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до США, де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зустрічають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як героя про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пишуть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американські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газети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як про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першого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американця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отримав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поранення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італійському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фронті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повернувся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додому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живим.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провів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сім’єю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заліковуючи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рани,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отримав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війні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перебирається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Канади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повертається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журналістом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140px-Ernest_Hemingway_in_Milan_1918_retouc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39264"/>
            <a:ext cx="1584176" cy="267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0px-Ernest_Hemingway_recuperates_from_wounds_in_Milan,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235356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704088"/>
            <a:ext cx="18825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896544" cy="58479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 1921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одружується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Хедлі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Річардсон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разом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нею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перебирається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до Парижа. 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знайомиться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письменниками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художниками,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музикантами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сам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починає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активніше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займатися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творчістю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05953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3743141" cy="272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371703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Парижі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Гемінґвей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познайомився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такими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знаковими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постатями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модерністської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літератури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як Джеймс Джойс,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Гертруда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Стайн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Вони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кумирами,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непорушними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авторитетами для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молодих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літераторів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Гем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інґ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уей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прислухався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Гертруди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Стайн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уважно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вивчав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досвід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Джойса.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Прислухався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вивчав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але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своїй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творчості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шукав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власний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шлях.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84984"/>
            <a:ext cx="8363272" cy="3312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Другої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світової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Хемінгуей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створює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Кубі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приватну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агенцію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боротьбі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фашистами. Разом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друзями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яхті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Пілар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"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патрулює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узбережжя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Атлантичного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океану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пошуках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німецьких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підводних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човнів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У 1944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бере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участь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визволенні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Парижа. Активна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боротьба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фашизмом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поєднується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журналістською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діяльністю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Нариси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репортажі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воєнних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часів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увійшли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книгу "Люди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війні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" (1942).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Хемінгуей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працює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над книгою про море, яка так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закінчена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вийшла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("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Острови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океані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" (1970)).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_115552983_gettyimages-3163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92488" cy="247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heminhuey-ernest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2996171" cy="2434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04664"/>
            <a:ext cx="5256584" cy="5919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1952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стає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черговою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перемогою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Хемінгуея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пише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підсумковий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Старий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море".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квінтесенція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роздумів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міркувань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людину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всесвіті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Наступні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два роки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стають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роками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вшанування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великого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Хема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вдома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Пулітцерівська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літературна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премія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(1953))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Нобелівська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премія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(1954)).</a:t>
            </a:r>
          </a:p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Наступні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Хемінгуей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мандрує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Іспанія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Франція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Східна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Африка),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постійно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живе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Кубі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яка стала для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письменника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новою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часів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Другої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світової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70521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1952625" cy="234315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636912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424936" cy="38164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Останнім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завершеним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твором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великого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Хемінгуея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стала книга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спогадів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"Свято, яке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завжди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тобою" (1960,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опублікована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1964),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розкривала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своєрідну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атмосферу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художнього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Парижа 20-х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років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останні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роки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Хемінгуей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хворіє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його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переслідує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синдром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смерті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батька (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кілька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разів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він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робить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невдалі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спроби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покінчити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самогубством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навіть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перебуває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деякий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час у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лікарні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).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Одужавши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1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липня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1961 року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повертається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додому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садибу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Фінка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Віхія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Кубі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а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вранці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2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липня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1961 року, вставши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зрання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бере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свого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численного арсеналу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улюблений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карабін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зводить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свої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порахунки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життям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image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3456384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heminhuey-ernes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1986042" cy="248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87208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«Кодекс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честі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героїв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762872" cy="47678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Слави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письменник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зажив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завдяки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своїм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романам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численним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оповіданням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одного боку,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своєму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життю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сповненому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пригод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—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іншого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стиль,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стислий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насичений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значно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вплинув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літератури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XX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ст. Три твори — «І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сонце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сходить 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Фієста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)»,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Прощавай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зброє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!» та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Старий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море» —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відображення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етапів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творчого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зростання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митця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еволюції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художніх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принципів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ErnestHeming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844824"/>
            <a:ext cx="282684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44408" y="404664"/>
            <a:ext cx="442392" cy="299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266928" cy="57039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кожному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етапі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бачимо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нового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Гемінґвея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хронікера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втраченого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покоління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мужнього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мандрівника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описував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подвиги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арені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корид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репортера на фронтах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громадянської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Іспанії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зрештою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— легенду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повоєнних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Кубі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Відповідно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визначилася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тематика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творів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письменника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природа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герої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схожі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сміливі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енергійні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готові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боротьби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_115554202_gettyimages-3200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07234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429000"/>
            <a:ext cx="286702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1301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«Кодекс честі» героїв.</vt:lpstr>
      <vt:lpstr>Слайд 9</vt:lpstr>
      <vt:lpstr>Слайд 10</vt:lpstr>
      <vt:lpstr>Новаторські художні засоби зображення у творах Ернеста Гемінґвея</vt:lpstr>
      <vt:lpstr>"Старий і море"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13</cp:revision>
  <dcterms:created xsi:type="dcterms:W3CDTF">2022-11-26T23:23:41Z</dcterms:created>
  <dcterms:modified xsi:type="dcterms:W3CDTF">2022-12-06T00:16:16Z</dcterms:modified>
</cp:coreProperties>
</file>