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4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20519-944E-4A8B-A3CF-A63D15860AF4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DFE9B-465F-4C67-8E9D-A0A129D07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DFE9B-465F-4C67-8E9D-A0A129D072F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692696"/>
            <a:ext cx="504056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95536" y="3573016"/>
            <a:ext cx="4464496" cy="223224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</a:rPr>
              <a:t>Артюр Рембо. Художнє новаторство Артюра Рембо. Поєднання рис імпресіонізму й символізму в сонеті «</a:t>
            </a:r>
            <a:r>
              <a:rPr lang="uk-UA" sz="2000" b="1" dirty="0" err="1" smtClean="0">
                <a:solidFill>
                  <a:schemeClr val="accent6">
                    <a:lumMod val="50000"/>
                  </a:schemeClr>
                </a:solidFill>
              </a:rPr>
              <a:t>Голосівки</a:t>
            </a: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</a:rPr>
              <a:t>». Образ ліричного героя у вірші «Моя </a:t>
            </a:r>
            <a:r>
              <a:rPr lang="uk-UA" sz="2000" b="1" dirty="0" err="1" smtClean="0">
                <a:solidFill>
                  <a:schemeClr val="accent6">
                    <a:lumMod val="50000"/>
                  </a:schemeClr>
                </a:solidFill>
              </a:rPr>
              <a:t>циганерія</a:t>
            </a: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</a:rPr>
              <a:t>».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age1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36096" y="548680"/>
            <a:ext cx="3184596" cy="5112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0" y="188640"/>
            <a:ext cx="3995936" cy="1728192"/>
          </a:xfrm>
          <a:prstGeom prst="round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Тема – автор </a:t>
            </a:r>
            <a:r>
              <a:rPr lang="ru-RU" b="1" dirty="0" err="1" smtClean="0">
                <a:solidFill>
                  <a:srgbClr val="002060"/>
                </a:solidFill>
              </a:rPr>
              <a:t>змальовує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новий</a:t>
            </a:r>
            <a:r>
              <a:rPr lang="ru-RU" b="1" dirty="0" smtClean="0">
                <a:solidFill>
                  <a:srgbClr val="002060"/>
                </a:solidFill>
              </a:rPr>
              <a:t> принцип </a:t>
            </a:r>
            <a:r>
              <a:rPr lang="ru-RU" b="1" dirty="0" err="1" smtClean="0">
                <a:solidFill>
                  <a:srgbClr val="002060"/>
                </a:solidFill>
              </a:rPr>
              <a:t>формування</a:t>
            </a:r>
            <a:r>
              <a:rPr lang="ru-RU" b="1" dirty="0" smtClean="0">
                <a:solidFill>
                  <a:srgbClr val="002060"/>
                </a:solidFill>
              </a:rPr>
              <a:t> образу, </a:t>
            </a:r>
            <a:r>
              <a:rPr lang="ru-RU" b="1" dirty="0" err="1" smtClean="0">
                <a:solidFill>
                  <a:srgbClr val="002060"/>
                </a:solidFill>
              </a:rPr>
              <a:t>який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будується</a:t>
            </a:r>
            <a:r>
              <a:rPr lang="ru-RU" b="1" dirty="0" smtClean="0">
                <a:solidFill>
                  <a:srgbClr val="002060"/>
                </a:solidFill>
              </a:rPr>
              <a:t> на </a:t>
            </a:r>
            <a:r>
              <a:rPr lang="ru-RU" b="1" dirty="0" err="1" smtClean="0">
                <a:solidFill>
                  <a:srgbClr val="002060"/>
                </a:solidFill>
              </a:rPr>
              <a:t>вільній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асоціації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між</a:t>
            </a:r>
            <a:r>
              <a:rPr lang="ru-RU" b="1" dirty="0" smtClean="0">
                <a:solidFill>
                  <a:srgbClr val="002060"/>
                </a:solidFill>
              </a:rPr>
              <a:t> звуком </a:t>
            </a:r>
            <a:r>
              <a:rPr lang="ru-RU" b="1" dirty="0" err="1" smtClean="0">
                <a:solidFill>
                  <a:srgbClr val="002060"/>
                </a:solidFill>
              </a:rPr>
              <a:t>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кольором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зорових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враженнях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403648" y="2060848"/>
            <a:ext cx="3888432" cy="1656184"/>
          </a:xfrm>
          <a:prstGeom prst="round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Ідея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Голосні</a:t>
            </a:r>
            <a:r>
              <a:rPr lang="ru-RU" b="1" dirty="0" smtClean="0">
                <a:solidFill>
                  <a:srgbClr val="002060"/>
                </a:solidFill>
              </a:rPr>
              <a:t> звуки </a:t>
            </a:r>
            <a:r>
              <a:rPr lang="ru-RU" b="1" dirty="0" err="1" smtClean="0">
                <a:solidFill>
                  <a:srgbClr val="002060"/>
                </a:solidFill>
              </a:rPr>
              <a:t>дають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імпульс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творчій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уяві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викликаючи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образи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народжені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враженнями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від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зовнішнього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світу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напруженого</a:t>
            </a:r>
            <a:r>
              <a:rPr lang="ru-RU" b="1" dirty="0" smtClean="0">
                <a:solidFill>
                  <a:srgbClr val="002060"/>
                </a:solidFill>
              </a:rPr>
              <a:t> духовного </a:t>
            </a:r>
            <a:r>
              <a:rPr lang="ru-RU" b="1" dirty="0" err="1" smtClean="0">
                <a:solidFill>
                  <a:srgbClr val="002060"/>
                </a:solidFill>
              </a:rPr>
              <a:t>життя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51520" y="4077072"/>
            <a:ext cx="4896544" cy="2780928"/>
          </a:xfrm>
          <a:prstGeom prst="round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 «</a:t>
            </a:r>
            <a:r>
              <a:rPr lang="ru-RU" b="1" dirty="0" err="1" smtClean="0">
                <a:solidFill>
                  <a:srgbClr val="002060"/>
                </a:solidFill>
              </a:rPr>
              <a:t>Голосівках</a:t>
            </a:r>
            <a:r>
              <a:rPr lang="ru-RU" b="1" dirty="0" smtClean="0">
                <a:solidFill>
                  <a:srgbClr val="002060"/>
                </a:solidFill>
              </a:rPr>
              <a:t>» «</a:t>
            </a:r>
            <a:r>
              <a:rPr lang="ru-RU" b="1" dirty="0" err="1" smtClean="0">
                <a:solidFill>
                  <a:srgbClr val="002060"/>
                </a:solidFill>
              </a:rPr>
              <a:t>поет-ясновидець</a:t>
            </a:r>
            <a:r>
              <a:rPr lang="ru-RU" b="1" dirty="0" smtClean="0">
                <a:solidFill>
                  <a:srgbClr val="002060"/>
                </a:solidFill>
              </a:rPr>
              <a:t>» усе </a:t>
            </a:r>
            <a:r>
              <a:rPr lang="ru-RU" b="1" dirty="0" err="1" smtClean="0">
                <a:solidFill>
                  <a:srgbClr val="002060"/>
                </a:solidFill>
              </a:rPr>
              <a:t>підкоряє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своїй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свідомості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здатен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бачити</a:t>
            </a:r>
            <a:r>
              <a:rPr lang="ru-RU" b="1" dirty="0" smtClean="0">
                <a:solidFill>
                  <a:srgbClr val="002060"/>
                </a:solidFill>
              </a:rPr>
              <a:t> природу та </a:t>
            </a:r>
            <a:r>
              <a:rPr lang="ru-RU" b="1" dirty="0" err="1" smtClean="0">
                <a:solidFill>
                  <a:srgbClr val="002060"/>
                </a:solidFill>
              </a:rPr>
              <a:t>світобудову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позбавленими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об’єктивних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закономірностей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причинно-наслідкових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зв’язків</a:t>
            </a:r>
            <a:r>
              <a:rPr lang="ru-RU" b="1" dirty="0" smtClean="0">
                <a:solidFill>
                  <a:srgbClr val="002060"/>
                </a:solidFill>
              </a:rPr>
              <a:t>. Як </a:t>
            </a:r>
            <a:r>
              <a:rPr lang="ru-RU" b="1" dirty="0" err="1" smtClean="0">
                <a:solidFill>
                  <a:srgbClr val="002060"/>
                </a:solidFill>
              </a:rPr>
              <a:t>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більшість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віршів</a:t>
            </a:r>
            <a:r>
              <a:rPr lang="ru-RU" b="1" dirty="0" smtClean="0">
                <a:solidFill>
                  <a:srgbClr val="002060"/>
                </a:solidFill>
              </a:rPr>
              <a:t> Рембо, «</a:t>
            </a:r>
            <a:r>
              <a:rPr lang="ru-RU" b="1" dirty="0" err="1" smtClean="0">
                <a:solidFill>
                  <a:srgbClr val="002060"/>
                </a:solidFill>
              </a:rPr>
              <a:t>Голосівки</a:t>
            </a:r>
            <a:r>
              <a:rPr lang="ru-RU" b="1" dirty="0" smtClean="0">
                <a:solidFill>
                  <a:srgbClr val="002060"/>
                </a:solidFill>
              </a:rPr>
              <a:t>» </a:t>
            </a:r>
            <a:r>
              <a:rPr lang="ru-RU" b="1" dirty="0" err="1" smtClean="0">
                <a:solidFill>
                  <a:srgbClr val="002060"/>
                </a:solidFill>
              </a:rPr>
              <a:t>мають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безліч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трактувань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098280" y="274638"/>
            <a:ext cx="45719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maxresdefaul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5117" y="3789040"/>
            <a:ext cx="4858883" cy="2733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528" y="260648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Наприклад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одне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</a:t>
            </a:r>
            <a:r>
              <a:rPr lang="ru-RU" b="1" dirty="0" smtClean="0">
                <a:solidFill>
                  <a:srgbClr val="002060"/>
                </a:solidFill>
              </a:rPr>
              <a:t> них </a:t>
            </a:r>
            <a:r>
              <a:rPr lang="ru-RU" b="1" dirty="0" err="1" smtClean="0">
                <a:solidFill>
                  <a:srgbClr val="002060"/>
                </a:solidFill>
              </a:rPr>
              <a:t>пропонує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розглядати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вірш</a:t>
            </a:r>
            <a:r>
              <a:rPr lang="ru-RU" b="1" dirty="0" smtClean="0">
                <a:solidFill>
                  <a:srgbClr val="002060"/>
                </a:solidFill>
              </a:rPr>
              <a:t> як </a:t>
            </a:r>
            <a:r>
              <a:rPr lang="ru-RU" b="1" dirty="0" err="1" smtClean="0">
                <a:solidFill>
                  <a:srgbClr val="002060"/>
                </a:solidFill>
              </a:rPr>
              <a:t>символічну</a:t>
            </a:r>
            <a:r>
              <a:rPr lang="ru-RU" b="1" dirty="0" smtClean="0">
                <a:solidFill>
                  <a:srgbClr val="002060"/>
                </a:solidFill>
              </a:rPr>
              <a:t> картину </a:t>
            </a:r>
            <a:r>
              <a:rPr lang="ru-RU" b="1" dirty="0" err="1" smtClean="0">
                <a:solidFill>
                  <a:srgbClr val="002060"/>
                </a:solidFill>
              </a:rPr>
              <a:t>людського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буття</a:t>
            </a:r>
            <a:r>
              <a:rPr lang="ru-RU" b="1" dirty="0" smtClean="0">
                <a:solidFill>
                  <a:srgbClr val="002060"/>
                </a:solidFill>
              </a:rPr>
              <a:t>: </a:t>
            </a:r>
            <a:r>
              <a:rPr lang="ru-RU" b="1" dirty="0" err="1" smtClean="0">
                <a:solidFill>
                  <a:srgbClr val="002060"/>
                </a:solidFill>
              </a:rPr>
              <a:t>від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темряви</a:t>
            </a:r>
            <a:r>
              <a:rPr lang="ru-RU" b="1" dirty="0" smtClean="0">
                <a:solidFill>
                  <a:srgbClr val="002060"/>
                </a:solidFill>
              </a:rPr>
              <a:t> (</a:t>
            </a:r>
            <a:r>
              <a:rPr lang="ru-RU" b="1" dirty="0" err="1" smtClean="0">
                <a:solidFill>
                  <a:srgbClr val="002060"/>
                </a:solidFill>
              </a:rPr>
              <a:t>чорний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колір</a:t>
            </a:r>
            <a:r>
              <a:rPr lang="ru-RU" b="1" dirty="0" smtClean="0">
                <a:solidFill>
                  <a:srgbClr val="002060"/>
                </a:solidFill>
              </a:rPr>
              <a:t> А) до </a:t>
            </a:r>
            <a:r>
              <a:rPr lang="ru-RU" b="1" dirty="0" err="1" smtClean="0">
                <a:solidFill>
                  <a:srgbClr val="002060"/>
                </a:solidFill>
              </a:rPr>
              <a:t>світла</a:t>
            </a:r>
            <a:r>
              <a:rPr lang="ru-RU" b="1" dirty="0" smtClean="0">
                <a:solidFill>
                  <a:srgbClr val="002060"/>
                </a:solidFill>
              </a:rPr>
              <a:t> (</a:t>
            </a:r>
            <a:r>
              <a:rPr lang="ru-RU" b="1" dirty="0" err="1" smtClean="0">
                <a:solidFill>
                  <a:srgbClr val="002060"/>
                </a:solidFill>
              </a:rPr>
              <a:t>білий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колір</a:t>
            </a:r>
            <a:r>
              <a:rPr lang="ru-RU" b="1" dirty="0" smtClean="0">
                <a:solidFill>
                  <a:srgbClr val="002060"/>
                </a:solidFill>
              </a:rPr>
              <a:t> Е), через </a:t>
            </a:r>
            <a:r>
              <a:rPr lang="ru-RU" b="1" dirty="0" err="1" smtClean="0">
                <a:solidFill>
                  <a:srgbClr val="002060"/>
                </a:solidFill>
              </a:rPr>
              <a:t>бурхливі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пристрасті</a:t>
            </a:r>
            <a:r>
              <a:rPr lang="ru-RU" b="1" dirty="0" smtClean="0">
                <a:solidFill>
                  <a:srgbClr val="002060"/>
                </a:solidFill>
              </a:rPr>
              <a:t> (</a:t>
            </a:r>
            <a:r>
              <a:rPr lang="ru-RU" b="1" dirty="0" err="1" smtClean="0">
                <a:solidFill>
                  <a:srgbClr val="002060"/>
                </a:solidFill>
              </a:rPr>
              <a:t>червоний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колір</a:t>
            </a:r>
            <a:r>
              <a:rPr lang="ru-RU" b="1" dirty="0" smtClean="0">
                <a:solidFill>
                  <a:srgbClr val="002060"/>
                </a:solidFill>
              </a:rPr>
              <a:t> І) до </a:t>
            </a:r>
            <a:r>
              <a:rPr lang="ru-RU" b="1" dirty="0" err="1" smtClean="0">
                <a:solidFill>
                  <a:srgbClr val="002060"/>
                </a:solidFill>
              </a:rPr>
              <a:t>мудрості</a:t>
            </a:r>
            <a:r>
              <a:rPr lang="ru-RU" b="1" dirty="0" smtClean="0">
                <a:solidFill>
                  <a:srgbClr val="002060"/>
                </a:solidFill>
              </a:rPr>
              <a:t> (</a:t>
            </a:r>
            <a:r>
              <a:rPr lang="ru-RU" b="1" dirty="0" err="1" smtClean="0">
                <a:solidFill>
                  <a:srgbClr val="002060"/>
                </a:solidFill>
              </a:rPr>
              <a:t>зелений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колір</a:t>
            </a:r>
            <a:r>
              <a:rPr lang="ru-RU" b="1" dirty="0" smtClean="0">
                <a:solidFill>
                  <a:srgbClr val="002060"/>
                </a:solidFill>
              </a:rPr>
              <a:t> У) </a:t>
            </a:r>
            <a:r>
              <a:rPr lang="ru-RU" b="1" dirty="0" err="1" smtClean="0">
                <a:solidFill>
                  <a:srgbClr val="002060"/>
                </a:solidFill>
              </a:rPr>
              <a:t>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пізнання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таємниці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Всесвіту</a:t>
            </a:r>
            <a:r>
              <a:rPr lang="ru-RU" b="1" dirty="0" smtClean="0">
                <a:solidFill>
                  <a:srgbClr val="002060"/>
                </a:solidFill>
              </a:rPr>
              <a:t> (</a:t>
            </a:r>
            <a:r>
              <a:rPr lang="ru-RU" b="1" dirty="0" err="1" smtClean="0">
                <a:solidFill>
                  <a:srgbClr val="002060"/>
                </a:solidFill>
              </a:rPr>
              <a:t>синій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колір</a:t>
            </a:r>
            <a:r>
              <a:rPr lang="ru-RU" b="1" dirty="0" smtClean="0">
                <a:solidFill>
                  <a:srgbClr val="002060"/>
                </a:solidFill>
              </a:rPr>
              <a:t> О). </a:t>
            </a:r>
            <a:r>
              <a:rPr lang="ru-RU" b="1" dirty="0" err="1" smtClean="0">
                <a:solidFill>
                  <a:srgbClr val="002060"/>
                </a:solidFill>
              </a:rPr>
              <a:t>Важливу</a:t>
            </a:r>
            <a:r>
              <a:rPr lang="ru-RU" b="1" dirty="0" smtClean="0">
                <a:solidFill>
                  <a:srgbClr val="002060"/>
                </a:solidFill>
              </a:rPr>
              <a:t> роль у «</a:t>
            </a:r>
            <a:r>
              <a:rPr lang="ru-RU" b="1" dirty="0" err="1" smtClean="0">
                <a:solidFill>
                  <a:srgbClr val="002060"/>
                </a:solidFill>
              </a:rPr>
              <a:t>Голосівках</a:t>
            </a:r>
            <a:r>
              <a:rPr lang="ru-RU" b="1" dirty="0" smtClean="0">
                <a:solidFill>
                  <a:srgbClr val="002060"/>
                </a:solidFill>
              </a:rPr>
              <a:t>» </a:t>
            </a:r>
            <a:r>
              <a:rPr lang="ru-RU" b="1" dirty="0" err="1" smtClean="0">
                <a:solidFill>
                  <a:srgbClr val="002060"/>
                </a:solidFill>
              </a:rPr>
              <a:t>відіграє</a:t>
            </a:r>
            <a:r>
              <a:rPr lang="ru-RU" b="1" dirty="0" smtClean="0">
                <a:solidFill>
                  <a:srgbClr val="002060"/>
                </a:solidFill>
              </a:rPr>
              <a:t> принцип </a:t>
            </a:r>
            <a:r>
              <a:rPr lang="ru-RU" b="1" dirty="0" err="1" smtClean="0">
                <a:solidFill>
                  <a:srgbClr val="002060"/>
                </a:solidFill>
              </a:rPr>
              <a:t>контрастності</a:t>
            </a:r>
            <a:r>
              <a:rPr lang="ru-RU" b="1" dirty="0" smtClean="0">
                <a:solidFill>
                  <a:srgbClr val="002060"/>
                </a:solidFill>
              </a:rPr>
              <a:t>: </a:t>
            </a:r>
            <a:r>
              <a:rPr lang="ru-RU" b="1" dirty="0" err="1" smtClean="0">
                <a:solidFill>
                  <a:srgbClr val="002060"/>
                </a:solidFill>
              </a:rPr>
              <a:t>чорне</a:t>
            </a:r>
            <a:r>
              <a:rPr lang="ru-RU" b="1" dirty="0" smtClean="0">
                <a:solidFill>
                  <a:srgbClr val="002060"/>
                </a:solidFill>
              </a:rPr>
              <a:t> — </a:t>
            </a:r>
            <a:r>
              <a:rPr lang="ru-RU" b="1" dirty="0" err="1" smtClean="0">
                <a:solidFill>
                  <a:srgbClr val="002060"/>
                </a:solidFill>
              </a:rPr>
              <a:t>біле</a:t>
            </a:r>
            <a:r>
              <a:rPr lang="ru-RU" b="1" dirty="0" smtClean="0">
                <a:solidFill>
                  <a:srgbClr val="002060"/>
                </a:solidFill>
              </a:rPr>
              <a:t>, смерть — </a:t>
            </a:r>
            <a:r>
              <a:rPr lang="ru-RU" b="1" dirty="0" err="1" smtClean="0">
                <a:solidFill>
                  <a:srgbClr val="002060"/>
                </a:solidFill>
              </a:rPr>
              <a:t>життя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потворне</a:t>
            </a:r>
            <a:r>
              <a:rPr lang="ru-RU" b="1" dirty="0" smtClean="0">
                <a:solidFill>
                  <a:srgbClr val="002060"/>
                </a:solidFill>
              </a:rPr>
              <a:t> — </a:t>
            </a:r>
            <a:r>
              <a:rPr lang="ru-RU" b="1" dirty="0" err="1" smtClean="0">
                <a:solidFill>
                  <a:srgbClr val="002060"/>
                </a:solidFill>
              </a:rPr>
              <a:t>прекрасне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швидкоплинне</a:t>
            </a:r>
            <a:r>
              <a:rPr lang="ru-RU" b="1" dirty="0" smtClean="0">
                <a:solidFill>
                  <a:srgbClr val="002060"/>
                </a:solidFill>
              </a:rPr>
              <a:t> — </a:t>
            </a:r>
            <a:r>
              <a:rPr lang="ru-RU" b="1" dirty="0" err="1" smtClean="0">
                <a:solidFill>
                  <a:srgbClr val="002060"/>
                </a:solidFill>
              </a:rPr>
              <a:t>випадкове</a:t>
            </a:r>
            <a:r>
              <a:rPr lang="ru-RU" b="1" dirty="0" smtClean="0">
                <a:solidFill>
                  <a:srgbClr val="002060"/>
                </a:solidFill>
              </a:rPr>
              <a:t>. Рембо </a:t>
            </a:r>
            <a:r>
              <a:rPr lang="ru-RU" b="1" dirty="0" err="1" smtClean="0">
                <a:solidFill>
                  <a:srgbClr val="002060"/>
                </a:solidFill>
              </a:rPr>
              <a:t>використовує</a:t>
            </a:r>
            <a:r>
              <a:rPr lang="ru-RU" b="1" dirty="0" smtClean="0">
                <a:solidFill>
                  <a:srgbClr val="002060"/>
                </a:solidFill>
              </a:rPr>
              <a:t> форму сонета, </a:t>
            </a:r>
            <a:r>
              <a:rPr lang="ru-RU" b="1" dirty="0" err="1" smtClean="0">
                <a:solidFill>
                  <a:srgbClr val="002060"/>
                </a:solidFill>
              </a:rPr>
              <a:t>який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традиційно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складається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тези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антитези</a:t>
            </a:r>
            <a:r>
              <a:rPr lang="ru-RU" b="1" dirty="0" smtClean="0">
                <a:solidFill>
                  <a:srgbClr val="002060"/>
                </a:solidFill>
              </a:rPr>
              <a:t> та </a:t>
            </a:r>
            <a:r>
              <a:rPr lang="ru-RU" b="1" dirty="0" err="1" smtClean="0">
                <a:solidFill>
                  <a:srgbClr val="002060"/>
                </a:solidFill>
              </a:rPr>
              <a:t>їх</a:t>
            </a:r>
            <a:r>
              <a:rPr lang="ru-RU" b="1" dirty="0" smtClean="0">
                <a:solidFill>
                  <a:srgbClr val="002060"/>
                </a:solidFill>
              </a:rPr>
              <a:t> синтезу, </a:t>
            </a:r>
            <a:r>
              <a:rPr lang="ru-RU" b="1" dirty="0" err="1" smtClean="0">
                <a:solidFill>
                  <a:srgbClr val="002060"/>
                </a:solidFill>
              </a:rPr>
              <a:t>тобто</a:t>
            </a:r>
            <a:r>
              <a:rPr lang="ru-RU" b="1" dirty="0" smtClean="0">
                <a:solidFill>
                  <a:srgbClr val="002060"/>
                </a:solidFill>
              </a:rPr>
              <a:t> в </a:t>
            </a:r>
            <a:r>
              <a:rPr lang="ru-RU" b="1" dirty="0" err="1" smtClean="0">
                <a:solidFill>
                  <a:srgbClr val="002060"/>
                </a:solidFill>
              </a:rPr>
              <a:t>самій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його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будові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закладене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протиріччя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це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дозволяє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розглядати</a:t>
            </a:r>
            <a:r>
              <a:rPr lang="ru-RU" b="1" dirty="0" smtClean="0">
                <a:solidFill>
                  <a:srgbClr val="002060"/>
                </a:solidFill>
              </a:rPr>
              <a:t> «</a:t>
            </a:r>
            <a:r>
              <a:rPr lang="ru-RU" b="1" dirty="0" err="1" smtClean="0">
                <a:solidFill>
                  <a:srgbClr val="002060"/>
                </a:solidFill>
              </a:rPr>
              <a:t>Голосівки</a:t>
            </a:r>
            <a:r>
              <a:rPr lang="ru-RU" b="1" dirty="0" smtClean="0">
                <a:solidFill>
                  <a:srgbClr val="002060"/>
                </a:solidFill>
              </a:rPr>
              <a:t>» як </a:t>
            </a:r>
            <a:r>
              <a:rPr lang="ru-RU" b="1" dirty="0" err="1" smtClean="0">
                <a:solidFill>
                  <a:srgbClr val="002060"/>
                </a:solidFill>
              </a:rPr>
              <a:t>зразок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символістського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пошуку</a:t>
            </a:r>
            <a:r>
              <a:rPr lang="ru-RU" b="1" dirty="0" smtClean="0">
                <a:solidFill>
                  <a:srgbClr val="002060"/>
                </a:solidFill>
              </a:rPr>
              <a:t> «</a:t>
            </a:r>
            <a:r>
              <a:rPr lang="ru-RU" b="1" dirty="0" err="1" smtClean="0">
                <a:solidFill>
                  <a:srgbClr val="002060"/>
                </a:solidFill>
              </a:rPr>
              <a:t>відповідностей</a:t>
            </a:r>
            <a:r>
              <a:rPr lang="ru-RU" b="1" dirty="0" smtClean="0">
                <a:solidFill>
                  <a:srgbClr val="002060"/>
                </a:solidFill>
              </a:rPr>
              <a:t>» </a:t>
            </a:r>
            <a:r>
              <a:rPr lang="ru-RU" b="1" dirty="0" err="1" smtClean="0">
                <a:solidFill>
                  <a:srgbClr val="002060"/>
                </a:solidFill>
              </a:rPr>
              <a:t>між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різними</a:t>
            </a:r>
            <a:r>
              <a:rPr lang="ru-RU" b="1" dirty="0" smtClean="0">
                <a:solidFill>
                  <a:srgbClr val="002060"/>
                </a:solidFill>
              </a:rPr>
              <a:t> началами </a:t>
            </a:r>
            <a:r>
              <a:rPr lang="ru-RU" b="1" dirty="0" err="1" smtClean="0">
                <a:solidFill>
                  <a:srgbClr val="002060"/>
                </a:solidFill>
              </a:rPr>
              <a:t>життя</a:t>
            </a:r>
            <a:r>
              <a:rPr lang="ru-RU" b="1" dirty="0" smtClean="0">
                <a:solidFill>
                  <a:srgbClr val="002060"/>
                </a:solidFill>
              </a:rPr>
              <a:t>, як </a:t>
            </a:r>
            <a:r>
              <a:rPr lang="ru-RU" b="1" dirty="0" err="1" smtClean="0">
                <a:solidFill>
                  <a:srgbClr val="002060"/>
                </a:solidFill>
              </a:rPr>
              <a:t>панорамну</a:t>
            </a:r>
            <a:r>
              <a:rPr lang="ru-RU" b="1" dirty="0" smtClean="0">
                <a:solidFill>
                  <a:srgbClr val="002060"/>
                </a:solidFill>
              </a:rPr>
              <a:t> картину </a:t>
            </a:r>
            <a:r>
              <a:rPr lang="ru-RU" b="1" dirty="0" err="1" smtClean="0">
                <a:solidFill>
                  <a:srgbClr val="002060"/>
                </a:solidFill>
              </a:rPr>
              <a:t>Всесвіту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0" y="3140968"/>
            <a:ext cx="4211960" cy="3717032"/>
          </a:xfrm>
          <a:prstGeom prst="round2Same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rgbClr val="002060"/>
                </a:solidFill>
              </a:rPr>
              <a:t>Підхоплюючи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бодлерівську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ідею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загальних</a:t>
            </a:r>
            <a:r>
              <a:rPr lang="ru-RU" sz="1400" b="1" dirty="0" smtClean="0">
                <a:solidFill>
                  <a:srgbClr val="002060"/>
                </a:solidFill>
              </a:rPr>
              <a:t> «</a:t>
            </a:r>
            <a:r>
              <a:rPr lang="ru-RU" sz="1400" b="1" dirty="0" err="1" smtClean="0">
                <a:solidFill>
                  <a:srgbClr val="002060"/>
                </a:solidFill>
              </a:rPr>
              <a:t>відповідностей</a:t>
            </a:r>
            <a:r>
              <a:rPr lang="ru-RU" sz="1400" b="1" dirty="0" smtClean="0">
                <a:solidFill>
                  <a:srgbClr val="002060"/>
                </a:solidFill>
              </a:rPr>
              <a:t>» у </a:t>
            </a:r>
            <a:r>
              <a:rPr lang="ru-RU" sz="1400" b="1" dirty="0" err="1" smtClean="0">
                <a:solidFill>
                  <a:srgbClr val="002060"/>
                </a:solidFill>
              </a:rPr>
              <a:t>храмі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природи</a:t>
            </a:r>
            <a:r>
              <a:rPr lang="ru-RU" sz="1400" b="1" dirty="0" smtClean="0">
                <a:solidFill>
                  <a:srgbClr val="002060"/>
                </a:solidFill>
              </a:rPr>
              <a:t>, Рембо </a:t>
            </a:r>
            <a:r>
              <a:rPr lang="ru-RU" sz="1400" b="1" dirty="0" err="1" smtClean="0">
                <a:solidFill>
                  <a:srgbClr val="002060"/>
                </a:solidFill>
              </a:rPr>
              <a:t>вписує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її</a:t>
            </a:r>
            <a:r>
              <a:rPr lang="ru-RU" sz="1400" b="1" dirty="0" smtClean="0">
                <a:solidFill>
                  <a:srgbClr val="002060"/>
                </a:solidFill>
              </a:rPr>
              <a:t> у свою </a:t>
            </a:r>
            <a:r>
              <a:rPr lang="ru-RU" sz="1400" b="1" dirty="0" err="1" smtClean="0">
                <a:solidFill>
                  <a:srgbClr val="002060"/>
                </a:solidFill>
              </a:rPr>
              <a:t>концепцію</a:t>
            </a:r>
            <a:r>
              <a:rPr lang="ru-RU" sz="1400" b="1" dirty="0" smtClean="0">
                <a:solidFill>
                  <a:srgbClr val="002060"/>
                </a:solidFill>
              </a:rPr>
              <a:t> «</a:t>
            </a:r>
            <a:r>
              <a:rPr lang="ru-RU" sz="1400" b="1" dirty="0" err="1" smtClean="0">
                <a:solidFill>
                  <a:srgbClr val="002060"/>
                </a:solidFill>
              </a:rPr>
              <a:t>яснобачення</a:t>
            </a:r>
            <a:r>
              <a:rPr lang="ru-RU" sz="1400" b="1" dirty="0" smtClean="0">
                <a:solidFill>
                  <a:srgbClr val="002060"/>
                </a:solidFill>
              </a:rPr>
              <a:t>», </a:t>
            </a:r>
            <a:r>
              <a:rPr lang="ru-RU" sz="1400" b="1" dirty="0" err="1" smtClean="0">
                <a:solidFill>
                  <a:srgbClr val="002060"/>
                </a:solidFill>
              </a:rPr>
              <a:t>що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дає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йому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змогу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побачити</a:t>
            </a:r>
            <a:r>
              <a:rPr lang="ru-RU" sz="1400" b="1" dirty="0" smtClean="0">
                <a:solidFill>
                  <a:srgbClr val="002060"/>
                </a:solidFill>
              </a:rPr>
              <a:t> природу </a:t>
            </a:r>
            <a:r>
              <a:rPr lang="ru-RU" sz="1400" b="1" dirty="0" err="1" smtClean="0">
                <a:solidFill>
                  <a:srgbClr val="002060"/>
                </a:solidFill>
              </a:rPr>
              <a:t>і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світобудову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позбавленими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причинно-наслідкових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зв’язків</a:t>
            </a:r>
            <a:r>
              <a:rPr lang="ru-RU" sz="1400" b="1" dirty="0" smtClean="0">
                <a:solidFill>
                  <a:srgbClr val="002060"/>
                </a:solidFill>
              </a:rPr>
              <a:t>, </a:t>
            </a:r>
            <a:r>
              <a:rPr lang="ru-RU" sz="1400" b="1" dirty="0" err="1" smtClean="0">
                <a:solidFill>
                  <a:srgbClr val="002060"/>
                </a:solidFill>
              </a:rPr>
              <a:t>об’єктивних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закономірностей</a:t>
            </a:r>
            <a:r>
              <a:rPr lang="ru-RU" sz="1400" b="1" dirty="0" smtClean="0">
                <a:solidFill>
                  <a:srgbClr val="002060"/>
                </a:solidFill>
              </a:rPr>
              <a:t>, де все </a:t>
            </a:r>
            <a:r>
              <a:rPr lang="ru-RU" sz="1400" b="1" dirty="0" err="1" smtClean="0">
                <a:solidFill>
                  <a:srgbClr val="002060"/>
                </a:solidFill>
              </a:rPr>
              <a:t>підкоряється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свідомості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поета</a:t>
            </a:r>
            <a:r>
              <a:rPr lang="ru-RU" sz="1400" b="1" dirty="0" smtClean="0">
                <a:solidFill>
                  <a:srgbClr val="002060"/>
                </a:solidFill>
              </a:rPr>
              <a:t>.«</a:t>
            </a:r>
            <a:r>
              <a:rPr lang="ru-RU" sz="1400" b="1" dirty="0" err="1" smtClean="0">
                <a:solidFill>
                  <a:srgbClr val="002060"/>
                </a:solidFill>
              </a:rPr>
              <a:t>Голосівки</a:t>
            </a:r>
            <a:r>
              <a:rPr lang="ru-RU" sz="1400" b="1" dirty="0" smtClean="0">
                <a:solidFill>
                  <a:srgbClr val="002060"/>
                </a:solidFill>
              </a:rPr>
              <a:t>» </a:t>
            </a:r>
            <a:r>
              <a:rPr lang="ru-RU" sz="1400" b="1" dirty="0" err="1" smtClean="0">
                <a:solidFill>
                  <a:srgbClr val="002060"/>
                </a:solidFill>
              </a:rPr>
              <a:t>вражають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своєю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динамікою</a:t>
            </a:r>
            <a:r>
              <a:rPr lang="ru-RU" sz="1400" b="1" dirty="0" smtClean="0">
                <a:solidFill>
                  <a:srgbClr val="002060"/>
                </a:solidFill>
              </a:rPr>
              <a:t>, </a:t>
            </a:r>
            <a:r>
              <a:rPr lang="ru-RU" sz="1400" b="1" dirty="0" err="1" smtClean="0">
                <a:solidFill>
                  <a:srgbClr val="002060"/>
                </a:solidFill>
              </a:rPr>
              <a:t>розмаїттям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образів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і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почуттів</a:t>
            </a:r>
            <a:r>
              <a:rPr lang="ru-RU" sz="1400" b="1" dirty="0" smtClean="0">
                <a:solidFill>
                  <a:srgbClr val="002060"/>
                </a:solidFill>
              </a:rPr>
              <a:t>, </a:t>
            </a:r>
            <a:r>
              <a:rPr lang="ru-RU" sz="1400" b="1" dirty="0" err="1" smtClean="0">
                <a:solidFill>
                  <a:srgbClr val="002060"/>
                </a:solidFill>
              </a:rPr>
              <a:t>змінами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інтонацій</a:t>
            </a:r>
            <a:r>
              <a:rPr lang="ru-RU" sz="1400" b="1" dirty="0" smtClean="0">
                <a:solidFill>
                  <a:srgbClr val="002060"/>
                </a:solidFill>
              </a:rPr>
              <a:t>, </a:t>
            </a:r>
            <a:r>
              <a:rPr lang="ru-RU" sz="1400" b="1" dirty="0" err="1" smtClean="0">
                <a:solidFill>
                  <a:srgbClr val="002060"/>
                </a:solidFill>
              </a:rPr>
              <a:t>що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допомагає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авторові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відкрити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багатогранний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світ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людських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відчуттів</a:t>
            </a:r>
            <a:r>
              <a:rPr lang="ru-RU" sz="1400" b="1" dirty="0" smtClean="0">
                <a:solidFill>
                  <a:srgbClr val="002060"/>
                </a:solidFill>
              </a:rPr>
              <a:t>, </a:t>
            </a:r>
            <a:r>
              <a:rPr lang="ru-RU" sz="1400" b="1" dirty="0" err="1" smtClean="0">
                <a:solidFill>
                  <a:srgbClr val="002060"/>
                </a:solidFill>
              </a:rPr>
              <a:t>вражень</a:t>
            </a:r>
            <a:r>
              <a:rPr lang="ru-RU" sz="1400" b="1" dirty="0" smtClean="0">
                <a:solidFill>
                  <a:srgbClr val="002060"/>
                </a:solidFill>
              </a:rPr>
              <a:t>, </a:t>
            </a:r>
            <a:r>
              <a:rPr lang="ru-RU" sz="1400" b="1" dirty="0" err="1" smtClean="0">
                <a:solidFill>
                  <a:srgbClr val="002060"/>
                </a:solidFill>
              </a:rPr>
              <a:t>асоціацій</a:t>
            </a:r>
            <a:r>
              <a:rPr lang="ru-RU" sz="1400" b="1" dirty="0" smtClean="0">
                <a:solidFill>
                  <a:srgbClr val="002060"/>
                </a:solidFill>
              </a:rPr>
              <a:t>. </a:t>
            </a:r>
            <a:r>
              <a:rPr lang="ru-RU" sz="1400" b="1" dirty="0" err="1" smtClean="0">
                <a:solidFill>
                  <a:srgbClr val="002060"/>
                </a:solidFill>
              </a:rPr>
              <a:t>Експерименти</a:t>
            </a:r>
            <a:r>
              <a:rPr lang="ru-RU" sz="1400" b="1" dirty="0" smtClean="0">
                <a:solidFill>
                  <a:srgbClr val="002060"/>
                </a:solidFill>
              </a:rPr>
              <a:t> А. Рембо </a:t>
            </a:r>
            <a:r>
              <a:rPr lang="ru-RU" sz="1400" b="1" dirty="0" err="1" smtClean="0">
                <a:solidFill>
                  <a:srgbClr val="002060"/>
                </a:solidFill>
              </a:rPr>
              <a:t>продовжили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наступні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покоління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символістів</a:t>
            </a:r>
            <a:r>
              <a:rPr lang="ru-RU" sz="1400" b="1" dirty="0" smtClean="0">
                <a:solidFill>
                  <a:srgbClr val="002060"/>
                </a:solidFill>
              </a:rPr>
              <a:t>, </a:t>
            </a:r>
            <a:r>
              <a:rPr lang="ru-RU" sz="1400" b="1" dirty="0" err="1" smtClean="0">
                <a:solidFill>
                  <a:srgbClr val="002060"/>
                </a:solidFill>
              </a:rPr>
              <a:t>шукаючи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таємничий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зміст</a:t>
            </a:r>
            <a:r>
              <a:rPr lang="ru-RU" sz="1400" b="1" dirty="0" smtClean="0">
                <a:solidFill>
                  <a:srgbClr val="002060"/>
                </a:solidFill>
              </a:rPr>
              <a:t> у </a:t>
            </a:r>
            <a:r>
              <a:rPr lang="ru-RU" sz="1400" b="1" dirty="0" err="1" smtClean="0">
                <a:solidFill>
                  <a:srgbClr val="002060"/>
                </a:solidFill>
              </a:rPr>
              <a:t>царині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звуків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і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дивовижних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образів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ru-RU" b="0" dirty="0" smtClean="0">
                <a:latin typeface="+mn-lt"/>
              </a:rPr>
              <a:t>«Моя </a:t>
            </a:r>
            <a:r>
              <a:rPr lang="ru-RU" b="0" dirty="0" err="1" smtClean="0">
                <a:latin typeface="+mn-lt"/>
              </a:rPr>
              <a:t>циганерія</a:t>
            </a:r>
            <a:r>
              <a:rPr lang="ru-RU" b="0" dirty="0" smtClean="0">
                <a:latin typeface="+mn-lt"/>
              </a:rPr>
              <a:t>»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345638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err="1" smtClean="0">
                <a:solidFill>
                  <a:srgbClr val="002060"/>
                </a:solidFill>
              </a:rPr>
              <a:t>Імпресіоністичний</a:t>
            </a:r>
            <a:r>
              <a:rPr lang="ru-RU" sz="2000" b="1" dirty="0" smtClean="0">
                <a:solidFill>
                  <a:srgbClr val="002060"/>
                </a:solidFill>
              </a:rPr>
              <a:t> сонет «Моя </a:t>
            </a:r>
            <a:r>
              <a:rPr lang="ru-RU" sz="2000" b="1" dirty="0" err="1" smtClean="0">
                <a:solidFill>
                  <a:srgbClr val="002060"/>
                </a:solidFill>
              </a:rPr>
              <a:t>циганерія</a:t>
            </a:r>
            <a:r>
              <a:rPr lang="ru-RU" sz="2000" b="1" dirty="0" smtClean="0">
                <a:solidFill>
                  <a:srgbClr val="002060"/>
                </a:solidFill>
              </a:rPr>
              <a:t>» — </a:t>
            </a:r>
            <a:r>
              <a:rPr lang="ru-RU" sz="2000" b="1" dirty="0" err="1" smtClean="0">
                <a:solidFill>
                  <a:srgbClr val="002060"/>
                </a:solidFill>
              </a:rPr>
              <a:t>справжній</a:t>
            </a:r>
            <a:r>
              <a:rPr lang="ru-RU" sz="2000" b="1" dirty="0" smtClean="0">
                <a:solidFill>
                  <a:srgbClr val="002060"/>
                </a:solidFill>
              </a:rPr>
              <a:t> </a:t>
            </a:r>
            <a:r>
              <a:rPr lang="ru-RU" sz="2000" b="1" dirty="0" err="1" smtClean="0">
                <a:solidFill>
                  <a:srgbClr val="002060"/>
                </a:solidFill>
              </a:rPr>
              <a:t>гімн</a:t>
            </a:r>
            <a:r>
              <a:rPr lang="ru-RU" sz="2000" b="1" dirty="0" smtClean="0">
                <a:solidFill>
                  <a:srgbClr val="002060"/>
                </a:solidFill>
              </a:rPr>
              <a:t> </a:t>
            </a:r>
            <a:r>
              <a:rPr lang="ru-RU" sz="2000" b="1" dirty="0" err="1" smtClean="0">
                <a:solidFill>
                  <a:srgbClr val="002060"/>
                </a:solidFill>
              </a:rPr>
              <a:t>богемі</a:t>
            </a:r>
            <a:r>
              <a:rPr lang="ru-RU" sz="2000" b="1" dirty="0" smtClean="0">
                <a:solidFill>
                  <a:srgbClr val="002060"/>
                </a:solidFill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</a:rPr>
              <a:t>гімн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вільному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мандрівнику-поету</a:t>
            </a:r>
            <a:r>
              <a:rPr lang="ru-RU" sz="2000" b="1" dirty="0" smtClean="0">
                <a:solidFill>
                  <a:srgbClr val="002060"/>
                </a:solidFill>
              </a:rPr>
              <a:t>. Поет </a:t>
            </a:r>
            <a:r>
              <a:rPr lang="ru-RU" sz="2000" b="1" dirty="0" err="1" smtClean="0">
                <a:solidFill>
                  <a:srgbClr val="002060"/>
                </a:solidFill>
              </a:rPr>
              <a:t>прагне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злитися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з</a:t>
            </a:r>
            <a:r>
              <a:rPr lang="ru-RU" sz="2000" b="1" dirty="0" smtClean="0">
                <a:solidFill>
                  <a:srgbClr val="002060"/>
                </a:solidFill>
              </a:rPr>
              <a:t> Природою. У </a:t>
            </a:r>
            <a:r>
              <a:rPr lang="ru-RU" sz="2000" b="1" dirty="0" err="1" smtClean="0">
                <a:solidFill>
                  <a:srgbClr val="002060"/>
                </a:solidFill>
              </a:rPr>
              <a:t>творі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переважає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зелений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колір</a:t>
            </a:r>
            <a:r>
              <a:rPr lang="ru-RU" sz="2000" b="1" dirty="0" smtClean="0">
                <a:solidFill>
                  <a:srgbClr val="002060"/>
                </a:solidFill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</a:rPr>
              <a:t>який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символізує</a:t>
            </a:r>
            <a:r>
              <a:rPr lang="ru-RU" sz="2000" b="1" dirty="0" smtClean="0">
                <a:solidFill>
                  <a:srgbClr val="002060"/>
                </a:solidFill>
              </a:rPr>
              <a:t> свободу. Поет, </a:t>
            </a:r>
            <a:r>
              <a:rPr lang="ru-RU" sz="2000" b="1" dirty="0" err="1" smtClean="0">
                <a:solidFill>
                  <a:srgbClr val="002060"/>
                </a:solidFill>
              </a:rPr>
              <a:t>який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надав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значення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голосним</a:t>
            </a:r>
            <a:r>
              <a:rPr lang="ru-RU" sz="2000" b="1" dirty="0" smtClean="0">
                <a:solidFill>
                  <a:srgbClr val="002060"/>
                </a:solidFill>
              </a:rPr>
              <a:t> ,</a:t>
            </a:r>
            <a:r>
              <a:rPr lang="ru-RU" sz="2000" b="1" dirty="0" err="1" smtClean="0">
                <a:solidFill>
                  <a:srgbClr val="002060"/>
                </a:solidFill>
              </a:rPr>
              <a:t>поряд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із</a:t>
            </a:r>
            <a:r>
              <a:rPr lang="ru-RU" sz="2000" b="1" dirty="0" smtClean="0">
                <a:solidFill>
                  <a:srgbClr val="002060"/>
                </a:solidFill>
              </a:rPr>
              <a:t> зеленим </a:t>
            </a:r>
            <a:r>
              <a:rPr lang="ru-RU" sz="2000" b="1" dirty="0" err="1" smtClean="0">
                <a:solidFill>
                  <a:srgbClr val="002060"/>
                </a:solidFill>
              </a:rPr>
              <a:t>кольором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подає</a:t>
            </a:r>
            <a:r>
              <a:rPr lang="ru-RU" sz="2000" b="1" dirty="0" smtClean="0">
                <a:solidFill>
                  <a:srgbClr val="002060"/>
                </a:solidFill>
              </a:rPr>
              <a:t> сферу </a:t>
            </a:r>
            <a:r>
              <a:rPr lang="ru-RU" sz="2000" b="1" dirty="0" err="1" smtClean="0">
                <a:solidFill>
                  <a:srgbClr val="002060"/>
                </a:solidFill>
              </a:rPr>
              <a:t>блакитного</a:t>
            </a:r>
            <a:r>
              <a:rPr lang="ru-RU" sz="2000" b="1" dirty="0" smtClean="0">
                <a:solidFill>
                  <a:srgbClr val="002060"/>
                </a:solidFill>
              </a:rPr>
              <a:t>, яка </a:t>
            </a:r>
            <a:r>
              <a:rPr lang="ru-RU" sz="2000" b="1" dirty="0" err="1" smtClean="0">
                <a:solidFill>
                  <a:srgbClr val="002060"/>
                </a:solidFill>
              </a:rPr>
              <a:t>символізує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мрію</a:t>
            </a:r>
            <a:r>
              <a:rPr lang="ru-RU" sz="2000" b="1" dirty="0" smtClean="0">
                <a:solidFill>
                  <a:srgbClr val="002060"/>
                </a:solidFill>
              </a:rPr>
              <a:t>. </a:t>
            </a:r>
            <a:r>
              <a:rPr lang="ru-RU" sz="2000" b="1" dirty="0" err="1" smtClean="0">
                <a:solidFill>
                  <a:srgbClr val="002060"/>
                </a:solidFill>
              </a:rPr>
              <a:t>Вірш</a:t>
            </a:r>
            <a:r>
              <a:rPr lang="ru-RU" sz="2000" b="1" dirty="0" smtClean="0">
                <a:solidFill>
                  <a:srgbClr val="002060"/>
                </a:solidFill>
              </a:rPr>
              <a:t> написаний у </a:t>
            </a:r>
            <a:r>
              <a:rPr lang="ru-RU" sz="2000" b="1" dirty="0" err="1" smtClean="0">
                <a:solidFill>
                  <a:srgbClr val="002060"/>
                </a:solidFill>
              </a:rPr>
              <a:t>жанрі</a:t>
            </a:r>
            <a:r>
              <a:rPr lang="ru-RU" sz="2000" b="1" dirty="0" smtClean="0">
                <a:solidFill>
                  <a:srgbClr val="002060"/>
                </a:solidFill>
              </a:rPr>
              <a:t> сонету.</a:t>
            </a:r>
            <a:r>
              <a:rPr lang="ru-RU" b="1" dirty="0" smtClean="0">
                <a:solidFill>
                  <a:srgbClr val="002060"/>
                </a:solidFill>
              </a:rPr>
              <a:t> 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0" y="2996952"/>
            <a:ext cx="5004048" cy="1224136"/>
          </a:xfrm>
          <a:prstGeom prst="round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Тема – </a:t>
            </a:r>
            <a:r>
              <a:rPr lang="ru-RU" sz="2000" b="1" dirty="0" err="1" smtClean="0">
                <a:solidFill>
                  <a:srgbClr val="002060"/>
                </a:solidFill>
              </a:rPr>
              <a:t>зображення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життя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поета</a:t>
            </a:r>
            <a:r>
              <a:rPr lang="ru-RU" sz="2000" b="1" dirty="0" smtClean="0">
                <a:solidFill>
                  <a:srgbClr val="002060"/>
                </a:solidFill>
              </a:rPr>
              <a:t>, для </a:t>
            </a:r>
            <a:r>
              <a:rPr lang="ru-RU" sz="2000" b="1" dirty="0" err="1" smtClean="0">
                <a:solidFill>
                  <a:srgbClr val="002060"/>
                </a:solidFill>
              </a:rPr>
              <a:t>якого</a:t>
            </a:r>
            <a:r>
              <a:rPr lang="ru-RU" sz="2000" b="1" dirty="0" smtClean="0">
                <a:solidFill>
                  <a:srgbClr val="002060"/>
                </a:solidFill>
              </a:rPr>
              <a:t> головне </a:t>
            </a:r>
            <a:r>
              <a:rPr lang="ru-RU" sz="2000" b="1" dirty="0" err="1" smtClean="0">
                <a:solidFill>
                  <a:srgbClr val="002060"/>
                </a:solidFill>
              </a:rPr>
              <a:t>мистецтво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203848" y="4509120"/>
            <a:ext cx="5940152" cy="1512168"/>
          </a:xfrm>
          <a:prstGeom prst="round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Ліричний</a:t>
            </a:r>
            <a:r>
              <a:rPr lang="ru-RU" b="1" dirty="0" smtClean="0">
                <a:solidFill>
                  <a:srgbClr val="002060"/>
                </a:solidFill>
              </a:rPr>
              <a:t> герой </a:t>
            </a:r>
            <a:r>
              <a:rPr lang="ru-RU" b="1" dirty="0" err="1" smtClean="0">
                <a:solidFill>
                  <a:srgbClr val="002060"/>
                </a:solidFill>
              </a:rPr>
              <a:t>вірша</a:t>
            </a:r>
            <a:r>
              <a:rPr lang="ru-RU" b="1" dirty="0" smtClean="0">
                <a:solidFill>
                  <a:srgbClr val="002060"/>
                </a:solidFill>
              </a:rPr>
              <a:t> — поет, </a:t>
            </a:r>
            <a:r>
              <a:rPr lang="ru-RU" b="1" dirty="0" err="1" smtClean="0">
                <a:solidFill>
                  <a:srgbClr val="002060"/>
                </a:solidFill>
              </a:rPr>
              <a:t>мандрівник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представник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паризької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богеми</a:t>
            </a:r>
            <a:r>
              <a:rPr lang="ru-RU" b="1" dirty="0" smtClean="0">
                <a:solidFill>
                  <a:srgbClr val="002060"/>
                </a:solidFill>
              </a:rPr>
              <a:t>. Для </a:t>
            </a:r>
            <a:r>
              <a:rPr lang="ru-RU" b="1" dirty="0" err="1" smtClean="0">
                <a:solidFill>
                  <a:srgbClr val="002060"/>
                </a:solidFill>
              </a:rPr>
              <a:t>нього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має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значення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тільки</a:t>
            </a:r>
            <a:r>
              <a:rPr lang="ru-RU" b="1" dirty="0" smtClean="0">
                <a:solidFill>
                  <a:srgbClr val="002060"/>
                </a:solidFill>
              </a:rPr>
              <a:t> свобода </a:t>
            </a:r>
            <a:r>
              <a:rPr lang="ru-RU" b="1" dirty="0" err="1" smtClean="0">
                <a:solidFill>
                  <a:srgbClr val="002060"/>
                </a:solidFill>
              </a:rPr>
              <a:t>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поетичне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натхнення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1080" y="274638"/>
            <a:ext cx="45719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Без названия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32040" y="3717032"/>
            <a:ext cx="3345929" cy="26317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620688"/>
            <a:ext cx="453650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У </a:t>
            </a:r>
            <a:r>
              <a:rPr lang="ru-RU" sz="2000" b="1" dirty="0" err="1" smtClean="0">
                <a:solidFill>
                  <a:srgbClr val="002060"/>
                </a:solidFill>
              </a:rPr>
              <a:t>вірші</a:t>
            </a:r>
            <a:r>
              <a:rPr lang="ru-RU" sz="2000" b="1" dirty="0" smtClean="0">
                <a:solidFill>
                  <a:srgbClr val="002060"/>
                </a:solidFill>
              </a:rPr>
              <a:t> «Моя </a:t>
            </a:r>
            <a:r>
              <a:rPr lang="ru-RU" sz="2000" b="1" dirty="0" err="1" smtClean="0">
                <a:solidFill>
                  <a:srgbClr val="002060"/>
                </a:solidFill>
              </a:rPr>
              <a:t>циганерія</a:t>
            </a:r>
            <a:r>
              <a:rPr lang="ru-RU" sz="2000" b="1" dirty="0" smtClean="0">
                <a:solidFill>
                  <a:srgbClr val="002060"/>
                </a:solidFill>
              </a:rPr>
              <a:t>» А. Рембо </a:t>
            </a:r>
            <a:r>
              <a:rPr lang="ru-RU" sz="2000" b="1" dirty="0" err="1" smtClean="0">
                <a:solidFill>
                  <a:srgbClr val="002060"/>
                </a:solidFill>
              </a:rPr>
              <a:t>змалював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поетичний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спосіб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свого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життя</a:t>
            </a:r>
            <a:r>
              <a:rPr lang="ru-RU" sz="2000" b="1" dirty="0" smtClean="0">
                <a:solidFill>
                  <a:srgbClr val="002060"/>
                </a:solidFill>
              </a:rPr>
              <a:t>. </a:t>
            </a:r>
            <a:r>
              <a:rPr lang="ru-RU" sz="2000" b="1" dirty="0" err="1" smtClean="0">
                <a:solidFill>
                  <a:srgbClr val="002060"/>
                </a:solidFill>
              </a:rPr>
              <a:t>Сміливий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і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безвідповідальний</a:t>
            </a:r>
            <a:r>
              <a:rPr lang="ru-RU" sz="2000" b="1" dirty="0" smtClean="0">
                <a:solidFill>
                  <a:srgbClr val="002060"/>
                </a:solidFill>
              </a:rPr>
              <a:t> юнак, </a:t>
            </a:r>
            <a:r>
              <a:rPr lang="ru-RU" sz="2000" b="1" dirty="0" err="1" smtClean="0">
                <a:solidFill>
                  <a:srgbClr val="002060"/>
                </a:solidFill>
              </a:rPr>
              <a:t>геній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і</a:t>
            </a:r>
            <a:r>
              <a:rPr lang="ru-RU" sz="2000" b="1" dirty="0" smtClean="0">
                <a:solidFill>
                  <a:srgbClr val="002060"/>
                </a:solidFill>
              </a:rPr>
              <a:t> «фертик», </a:t>
            </a:r>
            <a:r>
              <a:rPr lang="ru-RU" sz="2000" b="1" dirty="0" err="1" smtClean="0">
                <a:solidFill>
                  <a:srgbClr val="002060"/>
                </a:solidFill>
              </a:rPr>
              <a:t>якому</a:t>
            </a:r>
            <a:r>
              <a:rPr lang="ru-RU" sz="2000" b="1" dirty="0" smtClean="0">
                <a:solidFill>
                  <a:srgbClr val="002060"/>
                </a:solidFill>
              </a:rPr>
              <a:t> «по </a:t>
            </a:r>
            <a:r>
              <a:rPr lang="ru-RU" sz="2000" b="1" dirty="0" err="1" smtClean="0">
                <a:solidFill>
                  <a:srgbClr val="002060"/>
                </a:solidFill>
              </a:rPr>
              <a:t>коліно</a:t>
            </a:r>
            <a:r>
              <a:rPr lang="ru-RU" sz="2000" b="1" dirty="0" smtClean="0">
                <a:solidFill>
                  <a:srgbClr val="002060"/>
                </a:solidFill>
              </a:rPr>
              <a:t> море», </a:t>
            </a:r>
            <a:r>
              <a:rPr lang="ru-RU" sz="2000" b="1" dirty="0" err="1" smtClean="0">
                <a:solidFill>
                  <a:srgbClr val="002060"/>
                </a:solidFill>
              </a:rPr>
              <a:t>із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дірками</a:t>
            </a:r>
            <a:r>
              <a:rPr lang="ru-RU" sz="2000" b="1" dirty="0" smtClean="0">
                <a:solidFill>
                  <a:srgbClr val="002060"/>
                </a:solidFill>
              </a:rPr>
              <a:t> в </a:t>
            </a:r>
            <a:r>
              <a:rPr lang="ru-RU" sz="2000" b="1" dirty="0" err="1" smtClean="0">
                <a:solidFill>
                  <a:srgbClr val="002060"/>
                </a:solidFill>
              </a:rPr>
              <a:t>кишенях</a:t>
            </a:r>
            <a:r>
              <a:rPr lang="ru-RU" sz="2000" b="1" dirty="0" smtClean="0">
                <a:solidFill>
                  <a:srgbClr val="002060"/>
                </a:solidFill>
              </a:rPr>
              <a:t> (</a:t>
            </a:r>
            <a:r>
              <a:rPr lang="ru-RU" sz="2000" b="1" dirty="0" err="1" smtClean="0">
                <a:solidFill>
                  <a:srgbClr val="002060"/>
                </a:solidFill>
              </a:rPr>
              <a:t>тобто</a:t>
            </a:r>
            <a:r>
              <a:rPr lang="ru-RU" sz="2000" b="1" dirty="0" smtClean="0">
                <a:solidFill>
                  <a:srgbClr val="002060"/>
                </a:solidFill>
              </a:rPr>
              <a:t> без грошей), а в </a:t>
            </a:r>
            <a:r>
              <a:rPr lang="ru-RU" sz="2000" b="1" dirty="0" err="1" smtClean="0">
                <a:solidFill>
                  <a:srgbClr val="002060"/>
                </a:solidFill>
              </a:rPr>
              <a:t>голові</a:t>
            </a:r>
            <a:r>
              <a:rPr lang="ru-RU" sz="2000" b="1" dirty="0" smtClean="0">
                <a:solidFill>
                  <a:srgbClr val="002060"/>
                </a:solidFill>
              </a:rPr>
              <a:t> «</a:t>
            </a:r>
            <a:r>
              <a:rPr lang="ru-RU" sz="2000" b="1" dirty="0" err="1" smtClean="0">
                <a:solidFill>
                  <a:srgbClr val="002060"/>
                </a:solidFill>
              </a:rPr>
              <a:t>лиш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рими</a:t>
            </a:r>
            <a:r>
              <a:rPr lang="ru-RU" sz="2000" b="1" dirty="0" smtClean="0">
                <a:solidFill>
                  <a:srgbClr val="002060"/>
                </a:solidFill>
              </a:rPr>
              <a:t>», </a:t>
            </a:r>
            <a:r>
              <a:rPr lang="ru-RU" sz="2000" b="1" dirty="0" err="1" smtClean="0">
                <a:solidFill>
                  <a:srgbClr val="002060"/>
                </a:solidFill>
              </a:rPr>
              <a:t>мандрує</a:t>
            </a:r>
            <a:r>
              <a:rPr lang="ru-RU" sz="2000" b="1" dirty="0" smtClean="0">
                <a:solidFill>
                  <a:srgbClr val="002060"/>
                </a:solidFill>
              </a:rPr>
              <a:t> без мети </a:t>
            </a:r>
            <a:r>
              <a:rPr lang="ru-RU" sz="2000" b="1" dirty="0" err="1" smtClean="0">
                <a:solidFill>
                  <a:srgbClr val="002060"/>
                </a:solidFill>
              </a:rPr>
              <a:t>і</a:t>
            </a:r>
            <a:r>
              <a:rPr lang="ru-RU" sz="2000" b="1" dirty="0" smtClean="0">
                <a:solidFill>
                  <a:srgbClr val="002060"/>
                </a:solidFill>
              </a:rPr>
              <a:t> без грошей. Голод </a:t>
            </a:r>
            <a:r>
              <a:rPr lang="ru-RU" sz="2000" b="1" dirty="0" err="1" smtClean="0">
                <a:solidFill>
                  <a:srgbClr val="002060"/>
                </a:solidFill>
              </a:rPr>
              <a:t>і</a:t>
            </a:r>
            <a:r>
              <a:rPr lang="ru-RU" sz="2000" b="1" dirty="0" smtClean="0">
                <a:solidFill>
                  <a:srgbClr val="002060"/>
                </a:solidFill>
              </a:rPr>
              <a:t> холод </a:t>
            </a:r>
            <a:r>
              <a:rPr lang="ru-RU" sz="2000" b="1" dirty="0" err="1" smtClean="0">
                <a:solidFill>
                  <a:srgbClr val="002060"/>
                </a:solidFill>
              </a:rPr>
              <a:t>його</a:t>
            </a:r>
            <a:r>
              <a:rPr lang="ru-RU" sz="2000" b="1" dirty="0" smtClean="0">
                <a:solidFill>
                  <a:srgbClr val="002060"/>
                </a:solidFill>
              </a:rPr>
              <a:t> не </a:t>
            </a:r>
            <a:r>
              <a:rPr lang="ru-RU" sz="2000" b="1" dirty="0" err="1" smtClean="0">
                <a:solidFill>
                  <a:srgbClr val="002060"/>
                </a:solidFill>
              </a:rPr>
              <a:t>бентежать</a:t>
            </a:r>
            <a:r>
              <a:rPr lang="ru-RU" sz="2000" b="1" dirty="0" smtClean="0">
                <a:solidFill>
                  <a:srgbClr val="002060"/>
                </a:solidFill>
              </a:rPr>
              <a:t>, у </a:t>
            </a:r>
            <a:r>
              <a:rPr lang="ru-RU" sz="2000" b="1" dirty="0" err="1" smtClean="0">
                <a:solidFill>
                  <a:srgbClr val="002060"/>
                </a:solidFill>
              </a:rPr>
              <a:t>нього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є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найвище</a:t>
            </a:r>
            <a:r>
              <a:rPr lang="ru-RU" sz="2000" b="1" dirty="0" smtClean="0">
                <a:solidFill>
                  <a:srgbClr val="002060"/>
                </a:solidFill>
              </a:rPr>
              <a:t> для </a:t>
            </a:r>
            <a:r>
              <a:rPr lang="ru-RU" sz="2000" b="1" dirty="0" err="1" smtClean="0">
                <a:solidFill>
                  <a:srgbClr val="002060"/>
                </a:solidFill>
              </a:rPr>
              <a:t>поета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щастя</a:t>
            </a:r>
            <a:r>
              <a:rPr lang="ru-RU" sz="2000" b="1" dirty="0" smtClean="0">
                <a:solidFill>
                  <a:srgbClr val="002060"/>
                </a:solidFill>
              </a:rPr>
              <a:t> — </a:t>
            </a:r>
            <a:r>
              <a:rPr lang="ru-RU" sz="2000" b="1" dirty="0" err="1" smtClean="0">
                <a:solidFill>
                  <a:srgbClr val="002060"/>
                </a:solidFill>
              </a:rPr>
              <a:t>хмеліти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від</a:t>
            </a:r>
            <a:r>
              <a:rPr lang="ru-RU" sz="2000" b="1" dirty="0" smtClean="0">
                <a:solidFill>
                  <a:srgbClr val="002060"/>
                </a:solidFill>
              </a:rPr>
              <a:t> «</a:t>
            </a:r>
            <a:r>
              <a:rPr lang="ru-RU" sz="2000" b="1" dirty="0" err="1" smtClean="0">
                <a:solidFill>
                  <a:srgbClr val="002060"/>
                </a:solidFill>
              </a:rPr>
              <a:t>вересневого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вечора</a:t>
            </a:r>
            <a:r>
              <a:rPr lang="ru-RU" sz="2000" b="1" dirty="0" smtClean="0">
                <a:solidFill>
                  <a:srgbClr val="002060"/>
                </a:solidFill>
              </a:rPr>
              <a:t>» </a:t>
            </a:r>
            <a:r>
              <a:rPr lang="ru-RU" sz="2000" b="1" dirty="0" err="1" smtClean="0">
                <a:solidFill>
                  <a:srgbClr val="002060"/>
                </a:solidFill>
              </a:rPr>
              <a:t>і</a:t>
            </a:r>
            <a:r>
              <a:rPr lang="ru-RU" sz="2000" b="1" dirty="0" smtClean="0">
                <a:solidFill>
                  <a:srgbClr val="002060"/>
                </a:solidFill>
              </a:rPr>
              <a:t> «</a:t>
            </a:r>
            <a:r>
              <a:rPr lang="ru-RU" sz="2000" b="1" dirty="0" err="1" smtClean="0">
                <a:solidFill>
                  <a:srgbClr val="002060"/>
                </a:solidFill>
              </a:rPr>
              <a:t>капарити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вірші</a:t>
            </a:r>
            <a:r>
              <a:rPr lang="ru-RU" sz="2000" b="1" dirty="0" smtClean="0">
                <a:solidFill>
                  <a:srgbClr val="002060"/>
                </a:solidFill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</a:rPr>
              <a:t>згорнувшись</a:t>
            </a:r>
            <a:r>
              <a:rPr lang="ru-RU" sz="2000" b="1" dirty="0" smtClean="0">
                <a:solidFill>
                  <a:srgbClr val="002060"/>
                </a:solidFill>
              </a:rPr>
              <a:t> у калачик».</a:t>
            </a:r>
            <a:r>
              <a:rPr lang="ru-RU" sz="2000" b="1" dirty="0" err="1" smtClean="0">
                <a:solidFill>
                  <a:srgbClr val="002060"/>
                </a:solidFill>
              </a:rPr>
              <a:t>Він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порівнює</a:t>
            </a:r>
            <a:r>
              <a:rPr lang="ru-RU" sz="2000" b="1" dirty="0" smtClean="0">
                <a:solidFill>
                  <a:srgbClr val="002060"/>
                </a:solidFill>
              </a:rPr>
              <a:t> небо </a:t>
            </a:r>
            <a:r>
              <a:rPr lang="ru-RU" sz="2000" b="1" dirty="0" err="1" smtClean="0">
                <a:solidFill>
                  <a:srgbClr val="002060"/>
                </a:solidFill>
              </a:rPr>
              <a:t>з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господарством</a:t>
            </a:r>
            <a:r>
              <a:rPr lang="ru-RU" sz="2000" b="1" dirty="0" smtClean="0">
                <a:solidFill>
                  <a:srgbClr val="002060"/>
                </a:solidFill>
              </a:rPr>
              <a:t> селянина, </a:t>
            </a:r>
            <a:r>
              <a:rPr lang="ru-RU" sz="2000" b="1" dirty="0" err="1" smtClean="0">
                <a:solidFill>
                  <a:srgbClr val="002060"/>
                </a:solidFill>
              </a:rPr>
              <a:t>спостерігає</a:t>
            </a:r>
            <a:r>
              <a:rPr lang="ru-RU" sz="2000" b="1" dirty="0" smtClean="0">
                <a:solidFill>
                  <a:srgbClr val="002060"/>
                </a:solidFill>
              </a:rPr>
              <a:t> «як </a:t>
            </a:r>
            <a:r>
              <a:rPr lang="ru-RU" sz="2000" b="1" dirty="0" err="1" smtClean="0">
                <a:solidFill>
                  <a:srgbClr val="002060"/>
                </a:solidFill>
              </a:rPr>
              <a:t>зозулясті</a:t>
            </a:r>
            <a:r>
              <a:rPr lang="ru-RU" sz="2000" b="1" dirty="0" smtClean="0">
                <a:solidFill>
                  <a:srgbClr val="002060"/>
                </a:solidFill>
              </a:rPr>
              <a:t> кури, </a:t>
            </a:r>
            <a:r>
              <a:rPr lang="ru-RU" sz="2000" b="1" dirty="0" err="1" smtClean="0">
                <a:solidFill>
                  <a:srgbClr val="002060"/>
                </a:solidFill>
              </a:rPr>
              <a:t>сокочуть</a:t>
            </a:r>
            <a:r>
              <a:rPr lang="ru-RU" sz="2000" b="1" dirty="0" smtClean="0">
                <a:solidFill>
                  <a:srgbClr val="002060"/>
                </a:solidFill>
              </a:rPr>
              <a:t> в </a:t>
            </a:r>
            <a:r>
              <a:rPr lang="ru-RU" sz="2000" b="1" dirty="0" err="1" smtClean="0">
                <a:solidFill>
                  <a:srgbClr val="002060"/>
                </a:solidFill>
              </a:rPr>
              <a:t>небі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зорі</a:t>
            </a:r>
            <a:r>
              <a:rPr lang="ru-RU" sz="2000" b="1" dirty="0" smtClean="0">
                <a:solidFill>
                  <a:srgbClr val="002060"/>
                </a:solidFill>
              </a:rPr>
              <a:t>».</a:t>
            </a:r>
            <a:r>
              <a:rPr lang="ru-RU" sz="2000" b="1" dirty="0" err="1" smtClean="0">
                <a:solidFill>
                  <a:srgbClr val="002060"/>
                </a:solidFill>
              </a:rPr>
              <a:t>Його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найбільша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любов</a:t>
            </a:r>
            <a:r>
              <a:rPr lang="ru-RU" sz="2000" b="1" dirty="0" smtClean="0">
                <a:solidFill>
                  <a:srgbClr val="002060"/>
                </a:solidFill>
              </a:rPr>
              <a:t> — Муза, </a:t>
            </a:r>
            <a:r>
              <a:rPr lang="ru-RU" sz="2000" b="1" dirty="0" err="1" smtClean="0">
                <a:solidFill>
                  <a:srgbClr val="002060"/>
                </a:solidFill>
              </a:rPr>
              <a:t>якої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він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і</a:t>
            </a:r>
            <a:r>
              <a:rPr lang="ru-RU" sz="2000" b="1" dirty="0" smtClean="0">
                <a:solidFill>
                  <a:srgbClr val="002060"/>
                </a:solidFill>
              </a:rPr>
              <a:t> раб, </a:t>
            </a:r>
            <a:r>
              <a:rPr lang="ru-RU" sz="2000" b="1" dirty="0" err="1" smtClean="0">
                <a:solidFill>
                  <a:srgbClr val="002060"/>
                </a:solidFill>
              </a:rPr>
              <a:t>і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володар</a:t>
            </a:r>
            <a:r>
              <a:rPr lang="ru-RU" sz="2000" b="1" dirty="0" smtClean="0">
                <a:solidFill>
                  <a:srgbClr val="002060"/>
                </a:solidFill>
              </a:rPr>
              <a:t>. </a:t>
            </a:r>
            <a:r>
              <a:rPr lang="ru-RU" sz="2000" b="1" dirty="0" err="1" smtClean="0">
                <a:solidFill>
                  <a:srgbClr val="002060"/>
                </a:solidFill>
              </a:rPr>
              <a:t>Це</a:t>
            </a:r>
            <a:r>
              <a:rPr lang="ru-RU" sz="2000" b="1" dirty="0" smtClean="0">
                <a:solidFill>
                  <a:srgbClr val="002060"/>
                </a:solidFill>
              </a:rPr>
              <a:t> вона </a:t>
            </a:r>
            <a:r>
              <a:rPr lang="ru-RU" sz="2000" b="1" dirty="0" err="1" smtClean="0">
                <a:solidFill>
                  <a:srgbClr val="002060"/>
                </a:solidFill>
              </a:rPr>
              <a:t>сміливого</a:t>
            </a:r>
            <a:r>
              <a:rPr lang="ru-RU" sz="2000" b="1" dirty="0" smtClean="0">
                <a:solidFill>
                  <a:srgbClr val="002060"/>
                </a:solidFill>
              </a:rPr>
              <a:t> юнака </a:t>
            </a:r>
            <a:r>
              <a:rPr lang="ru-RU" sz="2000" b="1" dirty="0" err="1" smtClean="0">
                <a:solidFill>
                  <a:srgbClr val="002060"/>
                </a:solidFill>
              </a:rPr>
              <a:t>перетворює</a:t>
            </a:r>
            <a:r>
              <a:rPr lang="ru-RU" sz="2000" b="1" dirty="0" smtClean="0">
                <a:solidFill>
                  <a:srgbClr val="002060"/>
                </a:solidFill>
              </a:rPr>
              <a:t> у </a:t>
            </a:r>
            <a:r>
              <a:rPr lang="ru-RU" sz="2000" b="1" dirty="0" err="1" smtClean="0">
                <a:solidFill>
                  <a:srgbClr val="002060"/>
                </a:solidFill>
              </a:rPr>
              <a:t>безвідповідального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генія</a:t>
            </a:r>
            <a:r>
              <a:rPr lang="ru-RU" sz="2000" b="1" dirty="0" smtClean="0">
                <a:solidFill>
                  <a:srgbClr val="002060"/>
                </a:solidFill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</a:rPr>
              <a:t>якому</a:t>
            </a:r>
            <a:r>
              <a:rPr lang="ru-RU" sz="2000" b="1" dirty="0" smtClean="0">
                <a:solidFill>
                  <a:srgbClr val="002060"/>
                </a:solidFill>
              </a:rPr>
              <a:t> «по </a:t>
            </a:r>
            <a:r>
              <a:rPr lang="ru-RU" sz="2000" b="1" dirty="0" err="1" smtClean="0">
                <a:solidFill>
                  <a:srgbClr val="002060"/>
                </a:solidFill>
              </a:rPr>
              <a:t>коліно</a:t>
            </a:r>
            <a:r>
              <a:rPr lang="ru-RU" sz="2000" b="1" dirty="0" smtClean="0">
                <a:solidFill>
                  <a:srgbClr val="002060"/>
                </a:solidFill>
              </a:rPr>
              <a:t> море</a:t>
            </a:r>
            <a:r>
              <a:rPr lang="ru-RU" sz="2000" b="1" dirty="0" smtClean="0">
                <a:solidFill>
                  <a:srgbClr val="002060"/>
                </a:solidFill>
              </a:rPr>
              <a:t>».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004048" y="188640"/>
            <a:ext cx="3779912" cy="3356992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Загальний</a:t>
            </a:r>
            <a:r>
              <a:rPr lang="ru-RU" b="1" dirty="0" smtClean="0">
                <a:solidFill>
                  <a:srgbClr val="002060"/>
                </a:solidFill>
              </a:rPr>
              <a:t> тон «</a:t>
            </a:r>
            <a:r>
              <a:rPr lang="ru-RU" b="1" dirty="0" err="1" smtClean="0">
                <a:solidFill>
                  <a:srgbClr val="002060"/>
                </a:solidFill>
              </a:rPr>
              <a:t>Моєї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циганерії</a:t>
            </a:r>
            <a:r>
              <a:rPr lang="ru-RU" b="1" dirty="0" smtClean="0">
                <a:solidFill>
                  <a:srgbClr val="002060"/>
                </a:solidFill>
              </a:rPr>
              <a:t>» </a:t>
            </a:r>
            <a:r>
              <a:rPr lang="ru-RU" b="1" dirty="0" err="1" smtClean="0">
                <a:solidFill>
                  <a:srgbClr val="002060"/>
                </a:solidFill>
              </a:rPr>
              <a:t>досить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оптимістичний</a:t>
            </a:r>
            <a:r>
              <a:rPr lang="ru-RU" b="1" dirty="0" smtClean="0">
                <a:solidFill>
                  <a:srgbClr val="002060"/>
                </a:solidFill>
              </a:rPr>
              <a:t>, на </a:t>
            </a:r>
            <a:r>
              <a:rPr lang="ru-RU" b="1" dirty="0" err="1" smtClean="0">
                <a:solidFill>
                  <a:srgbClr val="002060"/>
                </a:solidFill>
              </a:rPr>
              <a:t>відміну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від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інших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віршів</a:t>
            </a:r>
            <a:r>
              <a:rPr lang="ru-RU" b="1" dirty="0" smtClean="0">
                <a:solidFill>
                  <a:srgbClr val="002060"/>
                </a:solidFill>
              </a:rPr>
              <a:t> Рембо, де </a:t>
            </a:r>
            <a:r>
              <a:rPr lang="ru-RU" b="1" dirty="0" err="1" smtClean="0">
                <a:solidFill>
                  <a:srgbClr val="002060"/>
                </a:solidFill>
              </a:rPr>
              <a:t>протистояння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ліричного</a:t>
            </a:r>
            <a:r>
              <a:rPr lang="ru-RU" b="1" dirty="0" smtClean="0">
                <a:solidFill>
                  <a:srgbClr val="002060"/>
                </a:solidFill>
              </a:rPr>
              <a:t> героя </a:t>
            </a:r>
            <a:r>
              <a:rPr lang="ru-RU" b="1" dirty="0" err="1" smtClean="0">
                <a:solidFill>
                  <a:srgbClr val="002060"/>
                </a:solidFill>
              </a:rPr>
              <a:t>з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дійсністю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набуває</a:t>
            </a:r>
            <a:r>
              <a:rPr lang="ru-RU" b="1" dirty="0" smtClean="0">
                <a:solidFill>
                  <a:srgbClr val="002060"/>
                </a:solidFill>
              </a:rPr>
              <a:t> драматичного, а </a:t>
            </a:r>
            <a:r>
              <a:rPr lang="ru-RU" b="1" dirty="0" err="1" smtClean="0">
                <a:solidFill>
                  <a:srgbClr val="002060"/>
                </a:solidFill>
              </a:rPr>
              <a:t>подекуди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трагічного</a:t>
            </a:r>
            <a:r>
              <a:rPr lang="ru-RU" b="1" dirty="0" smtClean="0">
                <a:solidFill>
                  <a:srgbClr val="002060"/>
                </a:solidFill>
              </a:rPr>
              <a:t> характеру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xresdefault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3140968"/>
            <a:ext cx="5993060" cy="3371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79512" y="188640"/>
            <a:ext cx="6984776" cy="2808312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Артюр</a:t>
            </a:r>
            <a:r>
              <a:rPr lang="ru-RU" b="1" dirty="0" smtClean="0">
                <a:solidFill>
                  <a:srgbClr val="002060"/>
                </a:solidFill>
              </a:rPr>
              <a:t> Рембо почав </a:t>
            </a:r>
            <a:r>
              <a:rPr lang="ru-RU" b="1" dirty="0" err="1" smtClean="0">
                <a:solidFill>
                  <a:srgbClr val="002060"/>
                </a:solidFill>
              </a:rPr>
              <a:t>писати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вірші</a:t>
            </a:r>
            <a:r>
              <a:rPr lang="ru-RU" b="1" dirty="0" smtClean="0">
                <a:solidFill>
                  <a:srgbClr val="002060"/>
                </a:solidFill>
              </a:rPr>
              <a:t> в </a:t>
            </a:r>
            <a:r>
              <a:rPr lang="ru-RU" b="1" dirty="0" err="1" smtClean="0">
                <a:solidFill>
                  <a:srgbClr val="002060"/>
                </a:solidFill>
              </a:rPr>
              <a:t>п’ятнадцять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років</a:t>
            </a:r>
            <a:r>
              <a:rPr lang="ru-RU" b="1" dirty="0" smtClean="0">
                <a:solidFill>
                  <a:srgbClr val="002060"/>
                </a:solidFill>
              </a:rPr>
              <a:t>, у </a:t>
            </a:r>
            <a:r>
              <a:rPr lang="ru-RU" b="1" dirty="0" err="1" smtClean="0">
                <a:solidFill>
                  <a:srgbClr val="002060"/>
                </a:solidFill>
              </a:rPr>
              <a:t>шістнадцять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стрімко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ввірвався</a:t>
            </a:r>
            <a:r>
              <a:rPr lang="ru-RU" b="1" dirty="0" smtClean="0">
                <a:solidFill>
                  <a:srgbClr val="002060"/>
                </a:solidFill>
              </a:rPr>
              <a:t> на </a:t>
            </a:r>
            <a:r>
              <a:rPr lang="ru-RU" b="1" dirty="0" err="1" smtClean="0">
                <a:solidFill>
                  <a:srgbClr val="002060"/>
                </a:solidFill>
              </a:rPr>
              <a:t>олімп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французької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поезії</a:t>
            </a:r>
            <a:r>
              <a:rPr lang="ru-RU" b="1" dirty="0" smtClean="0">
                <a:solidFill>
                  <a:srgbClr val="002060"/>
                </a:solidFill>
              </a:rPr>
              <a:t>, зажив </a:t>
            </a:r>
            <a:r>
              <a:rPr lang="ru-RU" b="1" dirty="0" err="1" smtClean="0">
                <a:solidFill>
                  <a:srgbClr val="002060"/>
                </a:solidFill>
              </a:rPr>
              <a:t>скандальної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слави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своїми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витівками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стосунками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</a:t>
            </a:r>
            <a:r>
              <a:rPr lang="ru-RU" b="1" dirty="0" smtClean="0">
                <a:solidFill>
                  <a:srgbClr val="002060"/>
                </a:solidFill>
              </a:rPr>
              <a:t> Верленом, а в </a:t>
            </a:r>
            <a:r>
              <a:rPr lang="ru-RU" b="1" dirty="0" err="1" smtClean="0">
                <a:solidFill>
                  <a:srgbClr val="002060"/>
                </a:solidFill>
              </a:rPr>
              <a:t>неповні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двадцять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невідомих</a:t>
            </a:r>
            <a:r>
              <a:rPr lang="ru-RU" b="1" dirty="0" smtClean="0">
                <a:solidFill>
                  <a:srgbClr val="002060"/>
                </a:solidFill>
              </a:rPr>
              <a:t> причин </a:t>
            </a:r>
            <a:r>
              <a:rPr lang="ru-RU" b="1" dirty="0" err="1" smtClean="0">
                <a:solidFill>
                  <a:srgbClr val="002060"/>
                </a:solidFill>
              </a:rPr>
              <a:t>назавжди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залишив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творчість</a:t>
            </a:r>
            <a:r>
              <a:rPr lang="ru-RU" b="1" dirty="0" smtClean="0">
                <a:solidFill>
                  <a:srgbClr val="002060"/>
                </a:solidFill>
              </a:rPr>
              <a:t>. Цей </a:t>
            </a:r>
            <a:r>
              <a:rPr lang="ru-RU" b="1" dirty="0" err="1" smtClean="0">
                <a:solidFill>
                  <a:srgbClr val="002060"/>
                </a:solidFill>
              </a:rPr>
              <a:t>найбільш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юний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світових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поетів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що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займався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віршуванням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усього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лише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п’ять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років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назавжди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залишився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бунтівником</a:t>
            </a:r>
            <a:r>
              <a:rPr lang="ru-RU" b="1" dirty="0" smtClean="0">
                <a:solidFill>
                  <a:srgbClr val="002060"/>
                </a:solidFill>
              </a:rPr>
              <a:t> у </a:t>
            </a:r>
            <a:r>
              <a:rPr lang="ru-RU" b="1" dirty="0" err="1" smtClean="0">
                <a:solidFill>
                  <a:srgbClr val="002060"/>
                </a:solidFill>
              </a:rPr>
              <a:t>поезії</a:t>
            </a:r>
            <a:r>
              <a:rPr lang="ru-RU" b="1" dirty="0" smtClean="0">
                <a:solidFill>
                  <a:srgbClr val="002060"/>
                </a:solidFill>
              </a:rPr>
              <a:t>, твори </a:t>
            </a:r>
            <a:r>
              <a:rPr lang="ru-RU" b="1" dirty="0" err="1" smtClean="0">
                <a:solidFill>
                  <a:srgbClr val="002060"/>
                </a:solidFill>
              </a:rPr>
              <a:t>його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чарують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захопленістю</a:t>
            </a:r>
            <a:r>
              <a:rPr lang="ru-RU" b="1" dirty="0" smtClean="0">
                <a:solidFill>
                  <a:srgbClr val="002060"/>
                </a:solidFill>
              </a:rPr>
              <a:t> волею, </a:t>
            </a:r>
            <a:r>
              <a:rPr lang="ru-RU" b="1" dirty="0" err="1" smtClean="0">
                <a:solidFill>
                  <a:srgbClr val="002060"/>
                </a:solidFill>
              </a:rPr>
              <a:t>сп’янілою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насолодою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життям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анархічним</a:t>
            </a:r>
            <a:r>
              <a:rPr lang="ru-RU" b="1" dirty="0" smtClean="0">
                <a:solidFill>
                  <a:srgbClr val="002060"/>
                </a:solidFill>
              </a:rPr>
              <a:t> бунтом </a:t>
            </a:r>
            <a:r>
              <a:rPr lang="ru-RU" b="1" dirty="0" err="1" smtClean="0">
                <a:solidFill>
                  <a:srgbClr val="002060"/>
                </a:solidFill>
              </a:rPr>
              <a:t>проти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реальної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дійсності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8264" y="274638"/>
            <a:ext cx="1738536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rembo-artiur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76255" y="188640"/>
            <a:ext cx="2107293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332656"/>
            <a:ext cx="64807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Жан </a:t>
            </a:r>
            <a:r>
              <a:rPr lang="ru-RU" b="1" dirty="0" err="1" smtClean="0">
                <a:solidFill>
                  <a:srgbClr val="002060"/>
                </a:solidFill>
              </a:rPr>
              <a:t>Ніколя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Артюр</a:t>
            </a:r>
            <a:r>
              <a:rPr lang="ru-RU" b="1" dirty="0" smtClean="0">
                <a:solidFill>
                  <a:srgbClr val="002060"/>
                </a:solidFill>
              </a:rPr>
              <a:t> Рембо </a:t>
            </a:r>
            <a:r>
              <a:rPr lang="ru-RU" b="1" dirty="0" err="1" smtClean="0">
                <a:solidFill>
                  <a:srgbClr val="002060"/>
                </a:solidFill>
              </a:rPr>
              <a:t>народився</a:t>
            </a:r>
            <a:r>
              <a:rPr lang="ru-RU" b="1" dirty="0" smtClean="0">
                <a:solidFill>
                  <a:srgbClr val="002060"/>
                </a:solidFill>
              </a:rPr>
              <a:t> 1854 року в </a:t>
            </a:r>
            <a:r>
              <a:rPr lang="ru-RU" b="1" dirty="0" err="1" smtClean="0">
                <a:solidFill>
                  <a:srgbClr val="002060"/>
                </a:solidFill>
              </a:rPr>
              <a:t>Шарлевілі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й</a:t>
            </a:r>
            <a:r>
              <a:rPr lang="ru-RU" b="1" dirty="0" smtClean="0">
                <a:solidFill>
                  <a:srgbClr val="002060"/>
                </a:solidFill>
              </a:rPr>
              <a:t> прожив </a:t>
            </a:r>
            <a:r>
              <a:rPr lang="ru-RU" b="1" dirty="0" err="1" smtClean="0">
                <a:solidFill>
                  <a:srgbClr val="002060"/>
                </a:solidFill>
              </a:rPr>
              <a:t>коротке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життя</a:t>
            </a:r>
            <a:r>
              <a:rPr lang="ru-RU" b="1" dirty="0" smtClean="0">
                <a:solidFill>
                  <a:srgbClr val="002060"/>
                </a:solidFill>
              </a:rPr>
              <a:t> — </a:t>
            </a:r>
            <a:r>
              <a:rPr lang="ru-RU" b="1" dirty="0" err="1" smtClean="0">
                <a:solidFill>
                  <a:srgbClr val="002060"/>
                </a:solidFill>
              </a:rPr>
              <a:t>лише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тридцять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сім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років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Однак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Рембо-поет</a:t>
            </a:r>
            <a:r>
              <a:rPr lang="ru-RU" b="1" dirty="0" smtClean="0">
                <a:solidFill>
                  <a:srgbClr val="002060"/>
                </a:solidFill>
              </a:rPr>
              <a:t> помер </a:t>
            </a:r>
            <a:r>
              <a:rPr lang="ru-RU" b="1" dirty="0" err="1" smtClean="0">
                <a:solidFill>
                  <a:srgbClr val="002060"/>
                </a:solidFill>
              </a:rPr>
              <a:t>задовго</a:t>
            </a:r>
            <a:r>
              <a:rPr lang="ru-RU" b="1" dirty="0" smtClean="0">
                <a:solidFill>
                  <a:srgbClr val="002060"/>
                </a:solidFill>
              </a:rPr>
              <a:t> до </a:t>
            </a:r>
            <a:r>
              <a:rPr lang="ru-RU" b="1" dirty="0" err="1" smtClean="0">
                <a:solidFill>
                  <a:srgbClr val="002060"/>
                </a:solidFill>
              </a:rPr>
              <a:t>офіційної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дати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своєї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смерті</a:t>
            </a:r>
            <a:r>
              <a:rPr lang="ru-RU" b="1" dirty="0" smtClean="0">
                <a:solidFill>
                  <a:srgbClr val="002060"/>
                </a:solidFill>
              </a:rPr>
              <a:t>: </a:t>
            </a:r>
            <a:r>
              <a:rPr lang="ru-RU" b="1" dirty="0" err="1" smtClean="0">
                <a:solidFill>
                  <a:srgbClr val="002060"/>
                </a:solidFill>
              </a:rPr>
              <a:t>останній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відомих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його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творів</a:t>
            </a:r>
            <a:r>
              <a:rPr lang="ru-RU" b="1" dirty="0" smtClean="0">
                <a:solidFill>
                  <a:srgbClr val="002060"/>
                </a:solidFill>
              </a:rPr>
              <a:t> — "Пора у </a:t>
            </a:r>
            <a:r>
              <a:rPr lang="ru-RU" b="1" dirty="0" err="1" smtClean="0">
                <a:solidFill>
                  <a:srgbClr val="002060"/>
                </a:solidFill>
              </a:rPr>
              <a:t>пеклі</a:t>
            </a:r>
            <a:r>
              <a:rPr lang="ru-RU" b="1" dirty="0" smtClean="0">
                <a:solidFill>
                  <a:srgbClr val="002060"/>
                </a:solidFill>
              </a:rPr>
              <a:t>" — </a:t>
            </a:r>
            <a:r>
              <a:rPr lang="ru-RU" b="1" dirty="0" err="1" smtClean="0">
                <a:solidFill>
                  <a:srgbClr val="002060"/>
                </a:solidFill>
              </a:rPr>
              <a:t>був</a:t>
            </a:r>
            <a:r>
              <a:rPr lang="ru-RU" b="1" dirty="0" smtClean="0">
                <a:solidFill>
                  <a:srgbClr val="002060"/>
                </a:solidFill>
              </a:rPr>
              <a:t> завершений </a:t>
            </a:r>
            <a:r>
              <a:rPr lang="ru-RU" b="1" dirty="0" err="1" smtClean="0">
                <a:solidFill>
                  <a:srgbClr val="002060"/>
                </a:solidFill>
              </a:rPr>
              <a:t>улітку</a:t>
            </a:r>
            <a:r>
              <a:rPr lang="ru-RU" b="1" dirty="0" smtClean="0">
                <a:solidFill>
                  <a:srgbClr val="002060"/>
                </a:solidFill>
              </a:rPr>
              <a:t> 1873 року, коли </a:t>
            </a:r>
            <a:r>
              <a:rPr lang="ru-RU" b="1" dirty="0" err="1" smtClean="0">
                <a:solidFill>
                  <a:srgbClr val="002060"/>
                </a:solidFill>
              </a:rPr>
              <a:t>поетові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було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всього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дев'ятнадцять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Тобто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ця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геніально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обдарована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людина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спромоглася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прожити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ще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майже</a:t>
            </a:r>
            <a:r>
              <a:rPr lang="ru-RU" b="1" dirty="0" smtClean="0">
                <a:solidFill>
                  <a:srgbClr val="002060"/>
                </a:solidFill>
              </a:rPr>
              <a:t> два </a:t>
            </a:r>
            <a:r>
              <a:rPr lang="ru-RU" b="1" dirty="0" err="1" smtClean="0">
                <a:solidFill>
                  <a:srgbClr val="002060"/>
                </a:solidFill>
              </a:rPr>
              <a:t>десятиріччя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назавжди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вилучивши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поезію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свого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життя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image1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29000"/>
            <a:ext cx="327660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275856" y="4581128"/>
            <a:ext cx="54726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Шарлевіль</a:t>
            </a:r>
            <a:r>
              <a:rPr lang="ru-RU" b="1" dirty="0" smtClean="0">
                <a:solidFill>
                  <a:srgbClr val="002060"/>
                </a:solidFill>
              </a:rPr>
              <a:t> — </a:t>
            </a:r>
            <a:r>
              <a:rPr lang="ru-RU" b="1" dirty="0" err="1" smtClean="0">
                <a:solidFill>
                  <a:srgbClr val="002060"/>
                </a:solidFill>
              </a:rPr>
              <a:t>невелике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містечко</a:t>
            </a:r>
            <a:r>
              <a:rPr lang="ru-RU" b="1" dirty="0" smtClean="0">
                <a:solidFill>
                  <a:srgbClr val="002060"/>
                </a:solidFill>
              </a:rPr>
              <a:t> на </a:t>
            </a:r>
            <a:r>
              <a:rPr lang="ru-RU" b="1" dirty="0" err="1" smtClean="0">
                <a:solidFill>
                  <a:srgbClr val="002060"/>
                </a:solidFill>
              </a:rPr>
              <a:t>північному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сході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Франції</a:t>
            </a:r>
            <a:r>
              <a:rPr lang="ru-RU" b="1" dirty="0" smtClean="0">
                <a:solidFill>
                  <a:srgbClr val="002060"/>
                </a:solidFill>
              </a:rPr>
              <a:t>. Там Рембо в </a:t>
            </a:r>
            <a:r>
              <a:rPr lang="ru-RU" b="1" dirty="0" err="1" smtClean="0">
                <a:solidFill>
                  <a:srgbClr val="002060"/>
                </a:solidFill>
              </a:rPr>
              <a:t>семирічному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віці</a:t>
            </a:r>
            <a:r>
              <a:rPr lang="ru-RU" b="1" dirty="0" smtClean="0">
                <a:solidFill>
                  <a:srgbClr val="002060"/>
                </a:solidFill>
              </a:rPr>
              <a:t> почав </a:t>
            </a:r>
            <a:r>
              <a:rPr lang="ru-RU" b="1" dirty="0" err="1" smtClean="0">
                <a:solidFill>
                  <a:srgbClr val="002060"/>
                </a:solidFill>
              </a:rPr>
              <a:t>писати</a:t>
            </a:r>
            <a:r>
              <a:rPr lang="ru-RU" b="1" dirty="0" smtClean="0">
                <a:solidFill>
                  <a:srgbClr val="002060"/>
                </a:solidFill>
              </a:rPr>
              <a:t> прозою, а </a:t>
            </a:r>
            <a:r>
              <a:rPr lang="ru-RU" b="1" dirty="0" err="1" smtClean="0">
                <a:solidFill>
                  <a:srgbClr val="002060"/>
                </a:solidFill>
              </a:rPr>
              <a:t>потім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віршами</a:t>
            </a:r>
            <a:r>
              <a:rPr lang="ru-RU" b="1" dirty="0" smtClean="0">
                <a:solidFill>
                  <a:srgbClr val="002060"/>
                </a:solidFill>
              </a:rPr>
              <a:t>, там </a:t>
            </a:r>
            <a:r>
              <a:rPr lang="ru-RU" b="1" dirty="0" err="1" smtClean="0">
                <a:solidFill>
                  <a:srgbClr val="002060"/>
                </a:solidFill>
              </a:rPr>
              <a:t>він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здобув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шкільну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освіту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Вже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підлітком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Артюр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вражав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своїх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учителів</a:t>
            </a:r>
            <a:r>
              <a:rPr lang="ru-RU" b="1" dirty="0" smtClean="0">
                <a:solidFill>
                  <a:srgbClr val="002060"/>
                </a:solidFill>
              </a:rPr>
              <a:t> не </a:t>
            </a:r>
            <a:r>
              <a:rPr lang="ru-RU" b="1" dirty="0" err="1" smtClean="0">
                <a:solidFill>
                  <a:srgbClr val="002060"/>
                </a:solidFill>
              </a:rPr>
              <a:t>тільки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надзвичайними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успіхами</a:t>
            </a:r>
            <a:r>
              <a:rPr lang="ru-RU" b="1" dirty="0" smtClean="0">
                <a:solidFill>
                  <a:srgbClr val="002060"/>
                </a:solidFill>
              </a:rPr>
              <a:t> в </a:t>
            </a:r>
            <a:r>
              <a:rPr lang="ru-RU" b="1" dirty="0" err="1" smtClean="0">
                <a:solidFill>
                  <a:srgbClr val="002060"/>
                </a:solidFill>
              </a:rPr>
              <a:t>навчанні</a:t>
            </a:r>
            <a:r>
              <a:rPr lang="ru-RU" b="1" dirty="0" smtClean="0">
                <a:solidFill>
                  <a:srgbClr val="002060"/>
                </a:solidFill>
              </a:rPr>
              <a:t>, а </a:t>
            </a:r>
            <a:r>
              <a:rPr lang="ru-RU" b="1" dirty="0" err="1" smtClean="0">
                <a:solidFill>
                  <a:srgbClr val="002060"/>
                </a:solidFill>
              </a:rPr>
              <a:t>й</a:t>
            </a:r>
            <a:r>
              <a:rPr lang="ru-RU" b="1" dirty="0" smtClean="0">
                <a:solidFill>
                  <a:srgbClr val="002060"/>
                </a:solidFill>
              </a:rPr>
              <a:t> феноменальною </a:t>
            </a:r>
            <a:r>
              <a:rPr lang="ru-RU" b="1" dirty="0" err="1" smtClean="0">
                <a:solidFill>
                  <a:srgbClr val="002060"/>
                </a:solidFill>
              </a:rPr>
              <a:t>зрілістю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розуму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75856" y="2492896"/>
            <a:ext cx="3744416" cy="1800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Народився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майбутній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поет у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родині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піхотного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капітана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заможної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селянки. Коли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йому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шість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років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батько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покинув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їх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666528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ages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1847850" cy="2466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286000" y="188640"/>
            <a:ext cx="6606480" cy="3837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 </a:t>
            </a:r>
            <a:r>
              <a:rPr lang="ru-RU" b="1" dirty="0" err="1" smtClean="0">
                <a:solidFill>
                  <a:srgbClr val="002060"/>
                </a:solidFill>
              </a:rPr>
              <a:t>школі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навчався</a:t>
            </a:r>
            <a:r>
              <a:rPr lang="ru-RU" b="1" dirty="0" smtClean="0">
                <a:solidFill>
                  <a:srgbClr val="002060"/>
                </a:solidFill>
              </a:rPr>
              <a:t> добре, </a:t>
            </a:r>
            <a:r>
              <a:rPr lang="ru-RU" b="1" dirty="0" err="1" smtClean="0">
                <a:solidFill>
                  <a:srgbClr val="002060"/>
                </a:solidFill>
              </a:rPr>
              <a:t>але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саме</a:t>
            </a:r>
            <a:r>
              <a:rPr lang="ru-RU" b="1" dirty="0" smtClean="0">
                <a:solidFill>
                  <a:srgbClr val="002060"/>
                </a:solidFill>
              </a:rPr>
              <a:t> там проявились </a:t>
            </a:r>
            <a:r>
              <a:rPr lang="ru-RU" b="1" dirty="0" err="1" smtClean="0">
                <a:solidFill>
                  <a:srgbClr val="002060"/>
                </a:solidFill>
              </a:rPr>
              <a:t>його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бунтарські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здібності</a:t>
            </a:r>
            <a:r>
              <a:rPr lang="ru-RU" b="1" dirty="0" smtClean="0">
                <a:solidFill>
                  <a:srgbClr val="002060"/>
                </a:solidFill>
              </a:rPr>
              <a:t>. Уже в 16 </a:t>
            </a:r>
            <a:r>
              <a:rPr lang="ru-RU" b="1" dirty="0" err="1" smtClean="0">
                <a:solidFill>
                  <a:srgbClr val="002060"/>
                </a:solidFill>
              </a:rPr>
              <a:t>років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він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тікає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</a:t>
            </a:r>
            <a:r>
              <a:rPr lang="ru-RU" b="1" dirty="0" smtClean="0">
                <a:solidFill>
                  <a:srgbClr val="002060"/>
                </a:solidFill>
              </a:rPr>
              <a:t> дому до Парижу, де </a:t>
            </a:r>
            <a:r>
              <a:rPr lang="ru-RU" b="1" dirty="0" err="1" smtClean="0">
                <a:solidFill>
                  <a:srgbClr val="002060"/>
                </a:solidFill>
              </a:rPr>
              <a:t>його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заарештовують</a:t>
            </a:r>
            <a:r>
              <a:rPr lang="ru-RU" b="1" dirty="0" smtClean="0">
                <a:solidFill>
                  <a:srgbClr val="002060"/>
                </a:solidFill>
              </a:rPr>
              <a:t> за те, </a:t>
            </a:r>
            <a:r>
              <a:rPr lang="ru-RU" b="1" dirty="0" err="1" smtClean="0">
                <a:solidFill>
                  <a:srgbClr val="002060"/>
                </a:solidFill>
              </a:rPr>
              <a:t>що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він</a:t>
            </a:r>
            <a:r>
              <a:rPr lang="ru-RU" b="1" dirty="0" smtClean="0">
                <a:solidFill>
                  <a:srgbClr val="002060"/>
                </a:solidFill>
              </a:rPr>
              <a:t> не </a:t>
            </a:r>
            <a:r>
              <a:rPr lang="ru-RU" b="1" dirty="0" err="1" smtClean="0">
                <a:solidFill>
                  <a:srgbClr val="002060"/>
                </a:solidFill>
              </a:rPr>
              <a:t>сплатив</a:t>
            </a:r>
            <a:r>
              <a:rPr lang="ru-RU" b="1" dirty="0" smtClean="0">
                <a:solidFill>
                  <a:srgbClr val="002060"/>
                </a:solidFill>
              </a:rPr>
              <a:t> за </a:t>
            </a:r>
            <a:r>
              <a:rPr lang="ru-RU" b="1" dirty="0" err="1" smtClean="0">
                <a:solidFill>
                  <a:srgbClr val="002060"/>
                </a:solidFill>
              </a:rPr>
              <a:t>проїзд</a:t>
            </a:r>
            <a:r>
              <a:rPr lang="ru-RU" b="1" dirty="0" smtClean="0">
                <a:solidFill>
                  <a:srgbClr val="002060"/>
                </a:solidFill>
              </a:rPr>
              <a:t> в </a:t>
            </a:r>
            <a:r>
              <a:rPr lang="ru-RU" b="1" dirty="0" err="1" smtClean="0">
                <a:solidFill>
                  <a:srgbClr val="002060"/>
                </a:solidFill>
              </a:rPr>
              <a:t>поїзді</a:t>
            </a:r>
            <a:r>
              <a:rPr lang="ru-RU" b="1" dirty="0" smtClean="0">
                <a:solidFill>
                  <a:srgbClr val="002060"/>
                </a:solidFill>
              </a:rPr>
              <a:t> 30 </a:t>
            </a:r>
            <a:r>
              <a:rPr lang="ru-RU" b="1" dirty="0" err="1" smtClean="0">
                <a:solidFill>
                  <a:srgbClr val="002060"/>
                </a:solidFill>
              </a:rPr>
              <a:t>франків</a:t>
            </a:r>
            <a:r>
              <a:rPr lang="ru-RU" b="1" dirty="0" smtClean="0">
                <a:solidFill>
                  <a:srgbClr val="002060"/>
                </a:solidFill>
              </a:rPr>
              <a:t>. Юного </a:t>
            </a:r>
            <a:r>
              <a:rPr lang="ru-RU" b="1" dirty="0" err="1" smtClean="0">
                <a:solidFill>
                  <a:srgbClr val="002060"/>
                </a:solidFill>
              </a:rPr>
              <a:t>Артюра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відправляють</a:t>
            </a:r>
            <a:r>
              <a:rPr lang="ru-RU" b="1" dirty="0" smtClean="0">
                <a:solidFill>
                  <a:srgbClr val="002060"/>
                </a:solidFill>
              </a:rPr>
              <a:t> до </a:t>
            </a:r>
            <a:r>
              <a:rPr lang="ru-RU" b="1" dirty="0" err="1" smtClean="0">
                <a:solidFill>
                  <a:srgbClr val="002060"/>
                </a:solidFill>
              </a:rPr>
              <a:t>тюрми</a:t>
            </a:r>
            <a:r>
              <a:rPr lang="ru-RU" b="1" dirty="0" smtClean="0">
                <a:solidFill>
                  <a:srgbClr val="002060"/>
                </a:solidFill>
              </a:rPr>
              <a:t> в </a:t>
            </a:r>
            <a:r>
              <a:rPr lang="ru-RU" b="1" dirty="0" err="1" smtClean="0">
                <a:solidFill>
                  <a:srgbClr val="002060"/>
                </a:solidFill>
              </a:rPr>
              <a:t>Мазас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Єдиною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людиною</a:t>
            </a:r>
            <a:r>
              <a:rPr lang="ru-RU" b="1" dirty="0" smtClean="0">
                <a:solidFill>
                  <a:srgbClr val="002060"/>
                </a:solidFill>
              </a:rPr>
              <a:t>, яка </a:t>
            </a:r>
            <a:r>
              <a:rPr lang="ru-RU" b="1" dirty="0" err="1" smtClean="0">
                <a:solidFill>
                  <a:srgbClr val="002060"/>
                </a:solidFill>
              </a:rPr>
              <a:t>була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занепокоєна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його</a:t>
            </a:r>
            <a:r>
              <a:rPr lang="ru-RU" b="1" dirty="0" smtClean="0">
                <a:solidFill>
                  <a:srgbClr val="002060"/>
                </a:solidFill>
              </a:rPr>
              <a:t> долею, </a:t>
            </a:r>
            <a:r>
              <a:rPr lang="ru-RU" b="1" dirty="0" err="1" smtClean="0">
                <a:solidFill>
                  <a:srgbClr val="002060"/>
                </a:solidFill>
              </a:rPr>
              <a:t>був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вчитель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uk-UA" b="1" dirty="0" err="1" smtClean="0">
                <a:solidFill>
                  <a:srgbClr val="002060"/>
                </a:solidFill>
              </a:rPr>
              <a:t>І</a:t>
            </a:r>
            <a:r>
              <a:rPr lang="ru-RU" b="1" dirty="0" err="1" smtClean="0">
                <a:solidFill>
                  <a:srgbClr val="002060"/>
                </a:solidFill>
              </a:rPr>
              <a:t>замбар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Він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розшукав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хлопця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сплатив</a:t>
            </a:r>
            <a:r>
              <a:rPr lang="ru-RU" b="1" dirty="0" smtClean="0">
                <a:solidFill>
                  <a:srgbClr val="002060"/>
                </a:solidFill>
              </a:rPr>
              <a:t> борг та </a:t>
            </a:r>
            <a:r>
              <a:rPr lang="ru-RU" b="1" dirty="0" err="1" smtClean="0">
                <a:solidFill>
                  <a:srgbClr val="002060"/>
                </a:solidFill>
              </a:rPr>
              <a:t>відвіз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його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додому.Через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кілька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днів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після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повернення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Артюр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знову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тікає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але</a:t>
            </a:r>
            <a:r>
              <a:rPr lang="ru-RU" b="1" dirty="0" smtClean="0">
                <a:solidFill>
                  <a:srgbClr val="002060"/>
                </a:solidFill>
              </a:rPr>
              <a:t> на </a:t>
            </a:r>
            <a:r>
              <a:rPr lang="ru-RU" b="1" dirty="0" err="1" smtClean="0">
                <a:solidFill>
                  <a:srgbClr val="002060"/>
                </a:solidFill>
              </a:rPr>
              <a:t>цей</a:t>
            </a:r>
            <a:r>
              <a:rPr lang="ru-RU" b="1" dirty="0" smtClean="0">
                <a:solidFill>
                  <a:srgbClr val="002060"/>
                </a:solidFill>
              </a:rPr>
              <a:t> раз в </a:t>
            </a:r>
            <a:r>
              <a:rPr lang="ru-RU" b="1" dirty="0" err="1" smtClean="0">
                <a:solidFill>
                  <a:srgbClr val="002060"/>
                </a:solidFill>
              </a:rPr>
              <a:t>Бельгію</a:t>
            </a:r>
            <a:r>
              <a:rPr lang="ru-RU" b="1" dirty="0" smtClean="0">
                <a:solidFill>
                  <a:srgbClr val="002060"/>
                </a:solidFill>
              </a:rPr>
              <a:t>. Там </a:t>
            </a:r>
            <a:r>
              <a:rPr lang="ru-RU" b="1" dirty="0" err="1" smtClean="0">
                <a:solidFill>
                  <a:srgbClr val="002060"/>
                </a:solidFill>
              </a:rPr>
              <a:t>він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намагався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реалізувати</a:t>
            </a:r>
            <a:r>
              <a:rPr lang="ru-RU" b="1" dirty="0" smtClean="0">
                <a:solidFill>
                  <a:srgbClr val="002060"/>
                </a:solidFill>
              </a:rPr>
              <a:t> себе в </a:t>
            </a:r>
            <a:r>
              <a:rPr lang="ru-RU" b="1" dirty="0" err="1" smtClean="0">
                <a:solidFill>
                  <a:srgbClr val="002060"/>
                </a:solidFill>
              </a:rPr>
              <a:t>професії</a:t>
            </a:r>
            <a:r>
              <a:rPr lang="ru-RU" b="1" dirty="0" smtClean="0">
                <a:solidFill>
                  <a:srgbClr val="002060"/>
                </a:solidFill>
              </a:rPr>
              <a:t> газетного репортера. Але </a:t>
            </a:r>
            <a:r>
              <a:rPr lang="ru-RU" b="1" dirty="0" err="1" smtClean="0">
                <a:solidFill>
                  <a:srgbClr val="002060"/>
                </a:solidFill>
              </a:rPr>
              <a:t>невдало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Мати</a:t>
            </a:r>
            <a:r>
              <a:rPr lang="ru-RU" b="1" dirty="0" smtClean="0">
                <a:solidFill>
                  <a:srgbClr val="002060"/>
                </a:solidFill>
              </a:rPr>
              <a:t> подала на </a:t>
            </a:r>
            <a:r>
              <a:rPr lang="ru-RU" b="1" dirty="0" err="1" smtClean="0">
                <a:solidFill>
                  <a:srgbClr val="002060"/>
                </a:solidFill>
              </a:rPr>
              <a:t>нього</a:t>
            </a:r>
            <a:r>
              <a:rPr lang="ru-RU" b="1" dirty="0" smtClean="0">
                <a:solidFill>
                  <a:srgbClr val="002060"/>
                </a:solidFill>
              </a:rPr>
              <a:t> в </a:t>
            </a:r>
            <a:r>
              <a:rPr lang="ru-RU" b="1" dirty="0" err="1" smtClean="0">
                <a:solidFill>
                  <a:srgbClr val="002060"/>
                </a:solidFill>
              </a:rPr>
              <a:t>розшук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міліція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знайшовши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його</a:t>
            </a:r>
            <a:r>
              <a:rPr lang="ru-RU" b="1" dirty="0" smtClean="0">
                <a:solidFill>
                  <a:srgbClr val="002060"/>
                </a:solidFill>
              </a:rPr>
              <a:t>, доставила </a:t>
            </a:r>
            <a:r>
              <a:rPr lang="ru-RU" b="1" dirty="0" err="1" smtClean="0">
                <a:solidFill>
                  <a:srgbClr val="002060"/>
                </a:solidFill>
              </a:rPr>
              <a:t>додому.Втретє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він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тікає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</a:t>
            </a:r>
            <a:r>
              <a:rPr lang="ru-RU" b="1" dirty="0" smtClean="0">
                <a:solidFill>
                  <a:srgbClr val="002060"/>
                </a:solidFill>
              </a:rPr>
              <a:t> дому в 1871 </a:t>
            </a:r>
            <a:r>
              <a:rPr lang="ru-RU" b="1" dirty="0" err="1" smtClean="0">
                <a:solidFill>
                  <a:srgbClr val="002060"/>
                </a:solidFill>
              </a:rPr>
              <a:t>році</a:t>
            </a:r>
            <a:r>
              <a:rPr lang="ru-RU" b="1" dirty="0" smtClean="0">
                <a:solidFill>
                  <a:srgbClr val="002060"/>
                </a:solidFill>
              </a:rPr>
              <a:t> в Париж. Аж через 20 </a:t>
            </a:r>
            <a:r>
              <a:rPr lang="ru-RU" b="1" dirty="0" err="1" smtClean="0">
                <a:solidFill>
                  <a:srgbClr val="002060"/>
                </a:solidFill>
              </a:rPr>
              <a:t>років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повертається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додому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пішки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043608" y="4077072"/>
            <a:ext cx="7056784" cy="2448272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1870 року </a:t>
            </a:r>
            <a:r>
              <a:rPr lang="ru-RU" b="1" dirty="0" err="1" smtClean="0">
                <a:solidFill>
                  <a:srgbClr val="7030A0"/>
                </a:solidFill>
              </a:rPr>
              <a:t>Артюр</a:t>
            </a:r>
            <a:r>
              <a:rPr lang="ru-RU" b="1" dirty="0" smtClean="0">
                <a:solidFill>
                  <a:srgbClr val="7030A0"/>
                </a:solidFill>
              </a:rPr>
              <a:t> Рембо </a:t>
            </a:r>
            <a:r>
              <a:rPr lang="ru-RU" b="1" dirty="0" err="1" smtClean="0">
                <a:solidFill>
                  <a:srgbClr val="7030A0"/>
                </a:solidFill>
              </a:rPr>
              <a:t>здружився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зі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своїм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вчителем</a:t>
            </a:r>
            <a:r>
              <a:rPr lang="ru-RU" b="1" dirty="0" smtClean="0">
                <a:solidFill>
                  <a:srgbClr val="7030A0"/>
                </a:solidFill>
              </a:rPr>
              <a:t> риторики Жоржем </a:t>
            </a:r>
            <a:r>
              <a:rPr lang="ru-RU" b="1" dirty="0" err="1" smtClean="0">
                <a:solidFill>
                  <a:srgbClr val="7030A0"/>
                </a:solidFill>
              </a:rPr>
              <a:t>Ізамбаром</a:t>
            </a:r>
            <a:r>
              <a:rPr lang="ru-RU" b="1" dirty="0" smtClean="0">
                <a:solidFill>
                  <a:srgbClr val="7030A0"/>
                </a:solidFill>
              </a:rPr>
              <a:t>, </a:t>
            </a:r>
            <a:r>
              <a:rPr lang="ru-RU" b="1" dirty="0" err="1" smtClean="0">
                <a:solidFill>
                  <a:srgbClr val="7030A0"/>
                </a:solidFill>
              </a:rPr>
              <a:t>який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був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всього</a:t>
            </a:r>
            <a:r>
              <a:rPr lang="ru-RU" b="1" dirty="0" smtClean="0">
                <a:solidFill>
                  <a:srgbClr val="7030A0"/>
                </a:solidFill>
              </a:rPr>
              <a:t> на </a:t>
            </a:r>
            <a:r>
              <a:rPr lang="ru-RU" b="1" dirty="0" err="1" smtClean="0">
                <a:solidFill>
                  <a:srgbClr val="7030A0"/>
                </a:solidFill>
              </a:rPr>
              <a:t>шість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років</a:t>
            </a:r>
            <a:r>
              <a:rPr lang="ru-RU" b="1" dirty="0" smtClean="0">
                <a:solidFill>
                  <a:srgbClr val="7030A0"/>
                </a:solidFill>
              </a:rPr>
              <a:t> старшим за </a:t>
            </a:r>
            <a:r>
              <a:rPr lang="ru-RU" b="1" dirty="0" err="1" smtClean="0">
                <a:solidFill>
                  <a:srgbClr val="7030A0"/>
                </a:solidFill>
              </a:rPr>
              <a:t>нього</a:t>
            </a:r>
            <a:r>
              <a:rPr lang="ru-RU" b="1" dirty="0" smtClean="0">
                <a:solidFill>
                  <a:srgbClr val="7030A0"/>
                </a:solidFill>
              </a:rPr>
              <a:t>. Жорж </a:t>
            </a:r>
            <a:r>
              <a:rPr lang="ru-RU" b="1" dirty="0" err="1" smtClean="0">
                <a:solidFill>
                  <a:srgbClr val="7030A0"/>
                </a:solidFill>
              </a:rPr>
              <a:t>Ізамбар</a:t>
            </a:r>
            <a:r>
              <a:rPr lang="ru-RU" b="1" dirty="0" smtClean="0">
                <a:solidFill>
                  <a:srgbClr val="7030A0"/>
                </a:solidFill>
              </a:rPr>
              <a:t> часто </a:t>
            </a:r>
            <a:r>
              <a:rPr lang="ru-RU" b="1" dirty="0" err="1" smtClean="0">
                <a:solidFill>
                  <a:srgbClr val="7030A0"/>
                </a:solidFill>
              </a:rPr>
              <a:t>розмовляв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з</a:t>
            </a:r>
            <a:r>
              <a:rPr lang="ru-RU" b="1" dirty="0" smtClean="0">
                <a:solidFill>
                  <a:srgbClr val="7030A0"/>
                </a:solidFill>
              </a:rPr>
              <a:t> Рембо на </a:t>
            </a:r>
            <a:r>
              <a:rPr lang="ru-RU" b="1" dirty="0" err="1" smtClean="0">
                <a:solidFill>
                  <a:srgbClr val="7030A0"/>
                </a:solidFill>
              </a:rPr>
              <a:t>літературні</a:t>
            </a:r>
            <a:r>
              <a:rPr lang="ru-RU" b="1" dirty="0" smtClean="0">
                <a:solidFill>
                  <a:srgbClr val="7030A0"/>
                </a:solidFill>
              </a:rPr>
              <a:t> теми, </a:t>
            </a:r>
            <a:r>
              <a:rPr lang="ru-RU" b="1" dirty="0" err="1" smtClean="0">
                <a:solidFill>
                  <a:srgbClr val="7030A0"/>
                </a:solidFill>
              </a:rPr>
              <a:t>радив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і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позичав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йому</a:t>
            </a:r>
            <a:r>
              <a:rPr lang="ru-RU" b="1" dirty="0" smtClean="0">
                <a:solidFill>
                  <a:srgbClr val="7030A0"/>
                </a:solidFill>
              </a:rPr>
              <a:t> книжки </a:t>
            </a:r>
            <a:r>
              <a:rPr lang="ru-RU" b="1" dirty="0" err="1" smtClean="0">
                <a:solidFill>
                  <a:srgbClr val="7030A0"/>
                </a:solidFill>
              </a:rPr>
              <a:t>зі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своєї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бібліотеки</a:t>
            </a:r>
            <a:r>
              <a:rPr lang="ru-RU" b="1" dirty="0" smtClean="0">
                <a:solidFill>
                  <a:srgbClr val="7030A0"/>
                </a:solidFill>
              </a:rPr>
              <a:t>. </a:t>
            </a:r>
            <a:r>
              <a:rPr lang="ru-RU" b="1" dirty="0" err="1" smtClean="0">
                <a:solidFill>
                  <a:srgbClr val="7030A0"/>
                </a:solidFill>
              </a:rPr>
              <a:t>Поява</a:t>
            </a:r>
            <a:r>
              <a:rPr lang="ru-RU" b="1" dirty="0" smtClean="0">
                <a:solidFill>
                  <a:srgbClr val="7030A0"/>
                </a:solidFill>
              </a:rPr>
              <a:t> «</a:t>
            </a:r>
            <a:r>
              <a:rPr lang="ru-RU" b="1" dirty="0" err="1" smtClean="0">
                <a:solidFill>
                  <a:srgbClr val="7030A0"/>
                </a:solidFill>
              </a:rPr>
              <a:t>підозрілих</a:t>
            </a:r>
            <a:r>
              <a:rPr lang="ru-RU" b="1" dirty="0" smtClean="0">
                <a:solidFill>
                  <a:srgbClr val="7030A0"/>
                </a:solidFill>
              </a:rPr>
              <a:t>» </a:t>
            </a:r>
            <a:r>
              <a:rPr lang="ru-RU" b="1" dirty="0" err="1" smtClean="0">
                <a:solidFill>
                  <a:srgbClr val="7030A0"/>
                </a:solidFill>
              </a:rPr>
              <a:t>книжок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викликала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обурення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консервативної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матері</a:t>
            </a:r>
            <a:r>
              <a:rPr lang="ru-RU" b="1" dirty="0" smtClean="0">
                <a:solidFill>
                  <a:srgbClr val="7030A0"/>
                </a:solidFill>
              </a:rPr>
              <a:t> Рембо, яка </a:t>
            </a:r>
            <a:r>
              <a:rPr lang="ru-RU" b="1" dirty="0" err="1" smtClean="0">
                <a:solidFill>
                  <a:srgbClr val="7030A0"/>
                </a:solidFill>
              </a:rPr>
              <a:t>влаштувала</a:t>
            </a:r>
            <a:r>
              <a:rPr lang="ru-RU" b="1" dirty="0" smtClean="0">
                <a:solidFill>
                  <a:srgbClr val="7030A0"/>
                </a:solidFill>
              </a:rPr>
              <a:t> скандал через роман </a:t>
            </a:r>
            <a:r>
              <a:rPr lang="ru-RU" b="1" dirty="0" err="1" smtClean="0">
                <a:solidFill>
                  <a:srgbClr val="7030A0"/>
                </a:solidFill>
              </a:rPr>
              <a:t>Віктора</a:t>
            </a:r>
            <a:r>
              <a:rPr lang="ru-RU" b="1" dirty="0" smtClean="0">
                <a:solidFill>
                  <a:srgbClr val="7030A0"/>
                </a:solidFill>
              </a:rPr>
              <a:t> Гюго «</a:t>
            </a:r>
            <a:r>
              <a:rPr lang="ru-RU" b="1" dirty="0" err="1" smtClean="0">
                <a:solidFill>
                  <a:srgbClr val="7030A0"/>
                </a:solidFill>
              </a:rPr>
              <a:t>Знедолені</a:t>
            </a:r>
            <a:r>
              <a:rPr lang="ru-RU" b="1" dirty="0" smtClean="0">
                <a:solidFill>
                  <a:srgbClr val="7030A0"/>
                </a:solidFill>
              </a:rPr>
              <a:t>», </a:t>
            </a:r>
            <a:r>
              <a:rPr lang="ru-RU" b="1" dirty="0" err="1" smtClean="0">
                <a:solidFill>
                  <a:srgbClr val="7030A0"/>
                </a:solidFill>
              </a:rPr>
              <a:t>який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йому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позичив</a:t>
            </a:r>
            <a:r>
              <a:rPr lang="ru-RU" b="1" dirty="0" smtClean="0">
                <a:solidFill>
                  <a:srgbClr val="7030A0"/>
                </a:solidFill>
              </a:rPr>
              <a:t> Жорж </a:t>
            </a:r>
            <a:r>
              <a:rPr lang="ru-RU" b="1" dirty="0" err="1" smtClean="0">
                <a:solidFill>
                  <a:srgbClr val="7030A0"/>
                </a:solidFill>
              </a:rPr>
              <a:t>Ізамбар</a:t>
            </a:r>
            <a:r>
              <a:rPr lang="ru-RU" b="1" dirty="0" smtClean="0">
                <a:solidFill>
                  <a:srgbClr val="7030A0"/>
                </a:solidFill>
              </a:rPr>
              <a:t>. 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8224" y="274638"/>
            <a:ext cx="2098576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kristian-tonn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40152" y="0"/>
            <a:ext cx="3051343" cy="21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572412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30 </a:t>
            </a:r>
            <a:r>
              <a:rPr lang="ru-RU" b="1" dirty="0" err="1" smtClean="0">
                <a:solidFill>
                  <a:srgbClr val="002060"/>
                </a:solidFill>
              </a:rPr>
              <a:t>вересня</a:t>
            </a:r>
            <a:r>
              <a:rPr lang="ru-RU" b="1" dirty="0" smtClean="0">
                <a:solidFill>
                  <a:srgbClr val="002060"/>
                </a:solidFill>
              </a:rPr>
              <a:t> 1871 року Рембо </a:t>
            </a:r>
            <a:r>
              <a:rPr lang="ru-RU" b="1" dirty="0" err="1" smtClean="0">
                <a:solidFill>
                  <a:srgbClr val="002060"/>
                </a:solidFill>
              </a:rPr>
              <a:t>познайомився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представниками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літературного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угруповання</a:t>
            </a:r>
            <a:r>
              <a:rPr lang="ru-RU" b="1" dirty="0" smtClean="0">
                <a:solidFill>
                  <a:srgbClr val="002060"/>
                </a:solidFill>
              </a:rPr>
              <a:t> «</a:t>
            </a:r>
            <a:r>
              <a:rPr lang="en-US" b="1" dirty="0" err="1" smtClean="0">
                <a:solidFill>
                  <a:srgbClr val="002060"/>
                </a:solidFill>
              </a:rPr>
              <a:t>Vilains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Bonshommes</a:t>
            </a:r>
            <a:r>
              <a:rPr lang="en-US" b="1" dirty="0" smtClean="0">
                <a:solidFill>
                  <a:srgbClr val="002060"/>
                </a:solidFill>
              </a:rPr>
              <a:t>» (</a:t>
            </a:r>
            <a:r>
              <a:rPr lang="ru-RU" b="1" dirty="0" smtClean="0">
                <a:solidFill>
                  <a:srgbClr val="002060"/>
                </a:solidFill>
              </a:rPr>
              <a:t>прибл. переклад: «</a:t>
            </a:r>
            <a:r>
              <a:rPr lang="ru-RU" b="1" dirty="0" err="1" smtClean="0">
                <a:solidFill>
                  <a:srgbClr val="002060"/>
                </a:solidFill>
              </a:rPr>
              <a:t>лихі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добродії</a:t>
            </a:r>
            <a:r>
              <a:rPr lang="ru-RU" b="1" dirty="0" smtClean="0">
                <a:solidFill>
                  <a:srgbClr val="002060"/>
                </a:solidFill>
              </a:rPr>
              <a:t>»), до </a:t>
            </a:r>
            <a:r>
              <a:rPr lang="ru-RU" b="1" dirty="0" err="1" smtClean="0">
                <a:solidFill>
                  <a:srgbClr val="002060"/>
                </a:solidFill>
              </a:rPr>
              <a:t>якого</a:t>
            </a:r>
            <a:r>
              <a:rPr lang="ru-RU" b="1" dirty="0" smtClean="0">
                <a:solidFill>
                  <a:srgbClr val="002060"/>
                </a:solidFill>
              </a:rPr>
              <a:t> входили </a:t>
            </a:r>
            <a:r>
              <a:rPr lang="ru-RU" b="1" dirty="0" err="1" smtClean="0">
                <a:solidFill>
                  <a:srgbClr val="002060"/>
                </a:solidFill>
              </a:rPr>
              <a:t>найпримітніші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поети</a:t>
            </a:r>
            <a:r>
              <a:rPr lang="ru-RU" b="1" dirty="0" smtClean="0">
                <a:solidFill>
                  <a:srgbClr val="002060"/>
                </a:solidFill>
              </a:rPr>
              <a:t> того часу. У </a:t>
            </a:r>
            <a:r>
              <a:rPr lang="ru-RU" b="1" dirty="0" err="1" smtClean="0">
                <a:solidFill>
                  <a:srgbClr val="002060"/>
                </a:solidFill>
              </a:rPr>
              <a:t>Парижі</a:t>
            </a:r>
            <a:r>
              <a:rPr lang="ru-RU" b="1" dirty="0" smtClean="0">
                <a:solidFill>
                  <a:srgbClr val="002060"/>
                </a:solidFill>
              </a:rPr>
              <a:t> Рембо </a:t>
            </a:r>
            <a:r>
              <a:rPr lang="ru-RU" b="1" dirty="0" err="1" smtClean="0">
                <a:solidFill>
                  <a:srgbClr val="002060"/>
                </a:solidFill>
              </a:rPr>
              <a:t>якийсь</a:t>
            </a:r>
            <a:r>
              <a:rPr lang="ru-RU" b="1" dirty="0" smtClean="0">
                <a:solidFill>
                  <a:srgbClr val="002060"/>
                </a:solidFill>
              </a:rPr>
              <a:t> час жив у </a:t>
            </a:r>
            <a:r>
              <a:rPr lang="ru-RU" b="1" dirty="0" err="1" smtClean="0">
                <a:solidFill>
                  <a:srgbClr val="002060"/>
                </a:solidFill>
              </a:rPr>
              <a:t>свого</a:t>
            </a:r>
            <a:r>
              <a:rPr lang="ru-RU" b="1" dirty="0" smtClean="0">
                <a:solidFill>
                  <a:srgbClr val="002060"/>
                </a:solidFill>
              </a:rPr>
              <a:t> нового друга Верлена, </a:t>
            </a:r>
            <a:r>
              <a:rPr lang="ru-RU" b="1" dirty="0" err="1" smtClean="0">
                <a:solidFill>
                  <a:srgbClr val="002060"/>
                </a:solidFill>
              </a:rPr>
              <a:t>проте</a:t>
            </a:r>
            <a:r>
              <a:rPr lang="ru-RU" b="1" dirty="0" smtClean="0">
                <a:solidFill>
                  <a:srgbClr val="002060"/>
                </a:solidFill>
              </a:rPr>
              <a:t> не без сварок </a:t>
            </a:r>
            <a:r>
              <a:rPr lang="ru-RU" b="1" dirty="0" err="1" smtClean="0">
                <a:solidFill>
                  <a:srgbClr val="002060"/>
                </a:solidFill>
              </a:rPr>
              <a:t>з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його</a:t>
            </a:r>
            <a:r>
              <a:rPr lang="ru-RU" b="1" dirty="0" smtClean="0">
                <a:solidFill>
                  <a:srgbClr val="002060"/>
                </a:solidFill>
              </a:rPr>
              <a:t> дружиною, та «</a:t>
            </a:r>
            <a:r>
              <a:rPr lang="ru-RU" b="1" dirty="0" err="1" smtClean="0">
                <a:solidFill>
                  <a:srgbClr val="002060"/>
                </a:solidFill>
              </a:rPr>
              <a:t>кочував</a:t>
            </a:r>
            <a:r>
              <a:rPr lang="ru-RU" b="1" dirty="0" smtClean="0">
                <a:solidFill>
                  <a:srgbClr val="002060"/>
                </a:solidFill>
              </a:rPr>
              <a:t>» по квартирах </a:t>
            </a:r>
            <a:r>
              <a:rPr lang="ru-RU" b="1" dirty="0" err="1" smtClean="0">
                <a:solidFill>
                  <a:srgbClr val="002060"/>
                </a:solidFill>
              </a:rPr>
              <a:t>інших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письменників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20 </a:t>
            </a:r>
            <a:r>
              <a:rPr lang="ru-RU" b="1" dirty="0" err="1" smtClean="0">
                <a:solidFill>
                  <a:srgbClr val="002060"/>
                </a:solidFill>
              </a:rPr>
              <a:t>жовтня</a:t>
            </a:r>
            <a:r>
              <a:rPr lang="ru-RU" b="1" dirty="0" smtClean="0">
                <a:solidFill>
                  <a:srgbClr val="002060"/>
                </a:solidFill>
              </a:rPr>
              <a:t> Рембо </a:t>
            </a:r>
            <a:r>
              <a:rPr lang="ru-RU" b="1" dirty="0" err="1" smtClean="0">
                <a:solidFill>
                  <a:srgbClr val="002060"/>
                </a:solidFill>
              </a:rPr>
              <a:t>виповнилося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лише</a:t>
            </a:r>
            <a:r>
              <a:rPr lang="ru-RU" b="1" dirty="0" smtClean="0">
                <a:solidFill>
                  <a:srgbClr val="002060"/>
                </a:solidFill>
              </a:rPr>
              <a:t> 17 </a:t>
            </a:r>
            <a:r>
              <a:rPr lang="ru-RU" b="1" dirty="0" err="1" smtClean="0">
                <a:solidFill>
                  <a:srgbClr val="002060"/>
                </a:solidFill>
              </a:rPr>
              <a:t>років</a:t>
            </a:r>
            <a:r>
              <a:rPr lang="ru-RU" b="1" dirty="0" smtClean="0">
                <a:solidFill>
                  <a:srgbClr val="002060"/>
                </a:solidFill>
              </a:rPr>
              <a:t>, та, за </a:t>
            </a:r>
            <a:r>
              <a:rPr lang="ru-RU" b="1" dirty="0" err="1" smtClean="0">
                <a:solidFill>
                  <a:srgbClr val="002060"/>
                </a:solidFill>
              </a:rPr>
              <a:t>свідченнями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критиків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літературознавців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вже</a:t>
            </a:r>
            <a:r>
              <a:rPr lang="ru-RU" b="1" dirty="0" smtClean="0">
                <a:solidFill>
                  <a:srgbClr val="002060"/>
                </a:solidFill>
              </a:rPr>
              <a:t> в </a:t>
            </a:r>
            <a:r>
              <a:rPr lang="ru-RU" b="1" dirty="0" err="1" smtClean="0">
                <a:solidFill>
                  <a:srgbClr val="002060"/>
                </a:solidFill>
              </a:rPr>
              <a:t>цьому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віці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він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досяг</a:t>
            </a:r>
            <a:r>
              <a:rPr lang="ru-RU" b="1" dirty="0" smtClean="0">
                <a:solidFill>
                  <a:srgbClr val="002060"/>
                </a:solidFill>
              </a:rPr>
              <a:t> вершин </a:t>
            </a:r>
            <a:r>
              <a:rPr lang="ru-RU" b="1" dirty="0" err="1" smtClean="0">
                <a:solidFill>
                  <a:srgbClr val="002060"/>
                </a:solidFill>
              </a:rPr>
              <a:t>поетичної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майстерності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Ще</a:t>
            </a:r>
            <a:r>
              <a:rPr lang="ru-RU" b="1" dirty="0" smtClean="0">
                <a:solidFill>
                  <a:srgbClr val="002060"/>
                </a:solidFill>
              </a:rPr>
              <a:t> в </a:t>
            </a:r>
            <a:r>
              <a:rPr lang="ru-RU" b="1" dirty="0" err="1" smtClean="0">
                <a:solidFill>
                  <a:srgbClr val="002060"/>
                </a:solidFill>
              </a:rPr>
              <a:t>Шарлевілі</a:t>
            </a:r>
            <a:r>
              <a:rPr lang="ru-RU" b="1" dirty="0" smtClean="0">
                <a:solidFill>
                  <a:srgbClr val="002060"/>
                </a:solidFill>
              </a:rPr>
              <a:t> ним </a:t>
            </a:r>
            <a:r>
              <a:rPr lang="ru-RU" b="1" dirty="0" err="1" smtClean="0">
                <a:solidFill>
                  <a:srgbClr val="002060"/>
                </a:solidFill>
              </a:rPr>
              <a:t>були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створені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такі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шедеври</a:t>
            </a:r>
            <a:r>
              <a:rPr lang="ru-RU" b="1" dirty="0" smtClean="0">
                <a:solidFill>
                  <a:srgbClr val="002060"/>
                </a:solidFill>
              </a:rPr>
              <a:t>, як «</a:t>
            </a:r>
            <a:r>
              <a:rPr lang="ru-RU" b="1" dirty="0" err="1" smtClean="0">
                <a:solidFill>
                  <a:srgbClr val="002060"/>
                </a:solidFill>
              </a:rPr>
              <a:t>П'яний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корабель</a:t>
            </a:r>
            <a:r>
              <a:rPr lang="ru-RU" b="1" dirty="0" smtClean="0">
                <a:solidFill>
                  <a:srgbClr val="002060"/>
                </a:solidFill>
              </a:rPr>
              <a:t>» та «Перше </a:t>
            </a:r>
            <a:r>
              <a:rPr lang="ru-RU" b="1" dirty="0" err="1" smtClean="0">
                <a:solidFill>
                  <a:srgbClr val="002060"/>
                </a:solidFill>
              </a:rPr>
              <a:t>причастя</a:t>
            </a:r>
            <a:r>
              <a:rPr lang="ru-RU" b="1" dirty="0" smtClean="0">
                <a:solidFill>
                  <a:srgbClr val="002060"/>
                </a:solidFill>
              </a:rPr>
              <a:t>».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Провокативна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епатажна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поведінка</a:t>
            </a:r>
            <a:r>
              <a:rPr lang="ru-RU" b="1" dirty="0" smtClean="0">
                <a:solidFill>
                  <a:srgbClr val="002060"/>
                </a:solidFill>
              </a:rPr>
              <a:t> Рембо </a:t>
            </a:r>
            <a:r>
              <a:rPr lang="ru-RU" b="1" dirty="0" err="1" smtClean="0">
                <a:solidFill>
                  <a:srgbClr val="002060"/>
                </a:solidFill>
              </a:rPr>
              <a:t>вилилася</a:t>
            </a:r>
            <a:r>
              <a:rPr lang="ru-RU" b="1" dirty="0" smtClean="0">
                <a:solidFill>
                  <a:srgbClr val="002060"/>
                </a:solidFill>
              </a:rPr>
              <a:t> в </a:t>
            </a:r>
            <a:r>
              <a:rPr lang="ru-RU" b="1" dirty="0" err="1" smtClean="0">
                <a:solidFill>
                  <a:srgbClr val="002060"/>
                </a:solidFill>
              </a:rPr>
              <a:t>березні</a:t>
            </a:r>
            <a:r>
              <a:rPr lang="ru-RU" b="1" dirty="0" smtClean="0">
                <a:solidFill>
                  <a:srgbClr val="002060"/>
                </a:solidFill>
              </a:rPr>
              <a:t> 1872 року у </a:t>
            </a:r>
            <a:r>
              <a:rPr lang="ru-RU" b="1" dirty="0" err="1" smtClean="0">
                <a:solidFill>
                  <a:srgbClr val="002060"/>
                </a:solidFill>
              </a:rPr>
              <a:t>справжній</a:t>
            </a:r>
            <a:r>
              <a:rPr lang="ru-RU" b="1" dirty="0" smtClean="0">
                <a:solidFill>
                  <a:srgbClr val="002060"/>
                </a:solidFill>
              </a:rPr>
              <a:t> скандал. </a:t>
            </a:r>
            <a:r>
              <a:rPr lang="ru-RU" b="1" dirty="0" err="1" smtClean="0">
                <a:solidFill>
                  <a:srgbClr val="002060"/>
                </a:solidFill>
              </a:rPr>
              <a:t>Під</a:t>
            </a:r>
            <a:r>
              <a:rPr lang="ru-RU" b="1" dirty="0" smtClean="0">
                <a:solidFill>
                  <a:srgbClr val="002060"/>
                </a:solidFill>
              </a:rPr>
              <a:t> час </a:t>
            </a:r>
            <a:r>
              <a:rPr lang="ru-RU" b="1" dirty="0" err="1" smtClean="0">
                <a:solidFill>
                  <a:srgbClr val="002060"/>
                </a:solidFill>
              </a:rPr>
              <a:t>обіду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письменниками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угруповання</a:t>
            </a:r>
            <a:r>
              <a:rPr lang="ru-RU" b="1" dirty="0" smtClean="0">
                <a:solidFill>
                  <a:srgbClr val="002060"/>
                </a:solidFill>
              </a:rPr>
              <a:t> «</a:t>
            </a:r>
            <a:r>
              <a:rPr lang="en-US" b="1" dirty="0" err="1" smtClean="0">
                <a:solidFill>
                  <a:srgbClr val="002060"/>
                </a:solidFill>
              </a:rPr>
              <a:t>Vilains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Bonshommes</a:t>
            </a:r>
            <a:r>
              <a:rPr lang="en-US" b="1" dirty="0" smtClean="0">
                <a:solidFill>
                  <a:srgbClr val="002060"/>
                </a:solidFill>
              </a:rPr>
              <a:t>» </a:t>
            </a:r>
            <a:r>
              <a:rPr lang="ru-RU" b="1" dirty="0" smtClean="0">
                <a:solidFill>
                  <a:srgbClr val="002060"/>
                </a:solidFill>
              </a:rPr>
              <a:t>Рембо в </a:t>
            </a:r>
            <a:r>
              <a:rPr lang="ru-RU" b="1" dirty="0" err="1" smtClean="0">
                <a:solidFill>
                  <a:srgbClr val="002060"/>
                </a:solidFill>
              </a:rPr>
              <a:t>п'яному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стані</a:t>
            </a:r>
            <a:r>
              <a:rPr lang="ru-RU" b="1" dirty="0" smtClean="0">
                <a:solidFill>
                  <a:srgbClr val="002060"/>
                </a:solidFill>
              </a:rPr>
              <a:t> поранив </a:t>
            </a:r>
            <a:r>
              <a:rPr lang="ru-RU" b="1" dirty="0" err="1" smtClean="0">
                <a:solidFill>
                  <a:srgbClr val="002060"/>
                </a:solidFill>
              </a:rPr>
              <a:t>мечем-тростиною</a:t>
            </a:r>
            <a:r>
              <a:rPr lang="ru-RU" b="1" dirty="0" smtClean="0">
                <a:solidFill>
                  <a:srgbClr val="002060"/>
                </a:solidFill>
              </a:rPr>
              <a:t> (</a:t>
            </a:r>
            <a:r>
              <a:rPr lang="en-US" b="1" dirty="0" err="1" smtClean="0">
                <a:solidFill>
                  <a:srgbClr val="002060"/>
                </a:solidFill>
              </a:rPr>
              <a:t>Canne-épée</a:t>
            </a:r>
            <a:r>
              <a:rPr lang="en-US" b="1" dirty="0" smtClean="0">
                <a:solidFill>
                  <a:srgbClr val="002060"/>
                </a:solidFill>
              </a:rPr>
              <a:t>) </a:t>
            </a:r>
            <a:r>
              <a:rPr lang="ru-RU" b="1" dirty="0" err="1" smtClean="0">
                <a:solidFill>
                  <a:srgbClr val="002060"/>
                </a:solidFill>
              </a:rPr>
              <a:t>відомого</a:t>
            </a:r>
            <a:r>
              <a:rPr lang="ru-RU" b="1" dirty="0" smtClean="0">
                <a:solidFill>
                  <a:srgbClr val="002060"/>
                </a:solidFill>
              </a:rPr>
              <a:t> фотографа </a:t>
            </a:r>
            <a:r>
              <a:rPr lang="ru-RU" b="1" dirty="0" err="1" smtClean="0">
                <a:solidFill>
                  <a:srgbClr val="002060"/>
                </a:solidFill>
              </a:rPr>
              <a:t>Етьєна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Каржа</a:t>
            </a:r>
            <a:r>
              <a:rPr lang="ru-RU" b="1" dirty="0" smtClean="0">
                <a:solidFill>
                  <a:srgbClr val="002060"/>
                </a:solidFill>
              </a:rPr>
              <a:t>. Поль Верлен, </a:t>
            </a:r>
            <a:r>
              <a:rPr lang="ru-RU" b="1" dirty="0" err="1" smtClean="0">
                <a:solidFill>
                  <a:srgbClr val="002060"/>
                </a:solidFill>
              </a:rPr>
              <a:t>намагаючись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згладити</a:t>
            </a:r>
            <a:r>
              <a:rPr lang="ru-RU" b="1" dirty="0" smtClean="0">
                <a:solidFill>
                  <a:srgbClr val="002060"/>
                </a:solidFill>
              </a:rPr>
              <a:t> скандал </a:t>
            </a:r>
            <a:r>
              <a:rPr lang="ru-RU" b="1" dirty="0" err="1" smtClean="0">
                <a:solidFill>
                  <a:srgbClr val="002060"/>
                </a:solidFill>
              </a:rPr>
              <a:t>й</a:t>
            </a:r>
            <a:r>
              <a:rPr lang="ru-RU" b="1" dirty="0" smtClean="0">
                <a:solidFill>
                  <a:srgbClr val="002060"/>
                </a:solidFill>
              </a:rPr>
              <a:t> заодно </a:t>
            </a:r>
            <a:r>
              <a:rPr lang="ru-RU" b="1" dirty="0" err="1" smtClean="0">
                <a:solidFill>
                  <a:srgbClr val="002060"/>
                </a:solidFill>
              </a:rPr>
              <a:t>врятувати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свій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власний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шлюб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пообіцяв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вивезти</a:t>
            </a:r>
            <a:r>
              <a:rPr lang="ru-RU" b="1" dirty="0" smtClean="0">
                <a:solidFill>
                  <a:srgbClr val="002060"/>
                </a:solidFill>
              </a:rPr>
              <a:t> Рембо </a:t>
            </a:r>
            <a:r>
              <a:rPr lang="ru-RU" b="1" dirty="0" err="1" smtClean="0">
                <a:solidFill>
                  <a:srgbClr val="002060"/>
                </a:solidFill>
              </a:rPr>
              <a:t>з</a:t>
            </a:r>
            <a:r>
              <a:rPr lang="ru-RU" b="1" dirty="0" smtClean="0">
                <a:solidFill>
                  <a:srgbClr val="002060"/>
                </a:solidFill>
              </a:rPr>
              <a:t> Парижа. Рембо на </a:t>
            </a:r>
            <a:r>
              <a:rPr lang="ru-RU" b="1" dirty="0" err="1" smtClean="0">
                <a:solidFill>
                  <a:srgbClr val="002060"/>
                </a:solidFill>
              </a:rPr>
              <a:t>якийсь</a:t>
            </a:r>
            <a:r>
              <a:rPr lang="ru-RU" b="1" dirty="0" smtClean="0">
                <a:solidFill>
                  <a:srgbClr val="002060"/>
                </a:solidFill>
              </a:rPr>
              <a:t> час </a:t>
            </a:r>
            <a:r>
              <a:rPr lang="ru-RU" b="1" dirty="0" err="1" smtClean="0">
                <a:solidFill>
                  <a:srgbClr val="002060"/>
                </a:solidFill>
              </a:rPr>
              <a:t>повернувся</a:t>
            </a:r>
            <a:r>
              <a:rPr lang="ru-RU" b="1" dirty="0" smtClean="0">
                <a:solidFill>
                  <a:srgbClr val="002060"/>
                </a:solidFill>
              </a:rPr>
              <a:t> до </a:t>
            </a:r>
            <a:r>
              <a:rPr lang="ru-RU" b="1" dirty="0" err="1" smtClean="0">
                <a:solidFill>
                  <a:srgbClr val="002060"/>
                </a:solidFill>
              </a:rPr>
              <a:t>Шарлевіля</a:t>
            </a:r>
            <a:r>
              <a:rPr lang="ru-RU" b="1" dirty="0" smtClean="0">
                <a:solidFill>
                  <a:srgbClr val="002060"/>
                </a:solidFill>
              </a:rPr>
              <a:t>, а </a:t>
            </a:r>
            <a:r>
              <a:rPr lang="ru-RU" b="1" dirty="0" err="1" smtClean="0">
                <a:solidFill>
                  <a:srgbClr val="002060"/>
                </a:solidFill>
              </a:rPr>
              <a:t>потім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знову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ненадовго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прибув</a:t>
            </a:r>
            <a:r>
              <a:rPr lang="ru-RU" b="1" dirty="0" smtClean="0">
                <a:solidFill>
                  <a:srgbClr val="002060"/>
                </a:solidFill>
              </a:rPr>
              <a:t> до Парижа.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724128" y="2204864"/>
            <a:ext cx="3419872" cy="4653136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Та </a:t>
            </a:r>
            <a:r>
              <a:rPr lang="ru-RU" b="1" dirty="0" err="1" smtClean="0">
                <a:solidFill>
                  <a:srgbClr val="7030A0"/>
                </a:solidFill>
              </a:rPr>
              <a:t>вже</a:t>
            </a:r>
            <a:r>
              <a:rPr lang="ru-RU" b="1" dirty="0" smtClean="0">
                <a:solidFill>
                  <a:srgbClr val="7030A0"/>
                </a:solidFill>
              </a:rPr>
              <a:t> 7 </a:t>
            </a:r>
            <a:r>
              <a:rPr lang="ru-RU" b="1" dirty="0" err="1" smtClean="0">
                <a:solidFill>
                  <a:srgbClr val="7030A0"/>
                </a:solidFill>
              </a:rPr>
              <a:t>липня</a:t>
            </a:r>
            <a:r>
              <a:rPr lang="ru-RU" b="1" dirty="0" smtClean="0">
                <a:solidFill>
                  <a:srgbClr val="7030A0"/>
                </a:solidFill>
              </a:rPr>
              <a:t> 1872 року Рембо покинув Париж, </a:t>
            </a:r>
            <a:r>
              <a:rPr lang="ru-RU" b="1" dirty="0" err="1" smtClean="0">
                <a:solidFill>
                  <a:srgbClr val="7030A0"/>
                </a:solidFill>
              </a:rPr>
              <a:t>цього</a:t>
            </a:r>
            <a:r>
              <a:rPr lang="ru-RU" b="1" dirty="0" smtClean="0">
                <a:solidFill>
                  <a:srgbClr val="7030A0"/>
                </a:solidFill>
              </a:rPr>
              <a:t> разу — разом </a:t>
            </a:r>
            <a:r>
              <a:rPr lang="ru-RU" b="1" dirty="0" err="1" smtClean="0">
                <a:solidFill>
                  <a:srgbClr val="7030A0"/>
                </a:solidFill>
              </a:rPr>
              <a:t>з</a:t>
            </a:r>
            <a:r>
              <a:rPr lang="ru-RU" b="1" dirty="0" smtClean="0">
                <a:solidFill>
                  <a:srgbClr val="7030A0"/>
                </a:solidFill>
              </a:rPr>
              <a:t> Верленом. При </a:t>
            </a:r>
            <a:r>
              <a:rPr lang="ru-RU" b="1" dirty="0" err="1" smtClean="0">
                <a:solidFill>
                  <a:srgbClr val="7030A0"/>
                </a:solidFill>
              </a:rPr>
              <a:t>цьому</a:t>
            </a:r>
            <a:r>
              <a:rPr lang="ru-RU" b="1" dirty="0" smtClean="0">
                <a:solidFill>
                  <a:srgbClr val="7030A0"/>
                </a:solidFill>
              </a:rPr>
              <a:t> Поль Верлен </a:t>
            </a:r>
            <a:r>
              <a:rPr lang="ru-RU" b="1" dirty="0" err="1" smtClean="0">
                <a:solidFill>
                  <a:srgbClr val="7030A0"/>
                </a:solidFill>
              </a:rPr>
              <a:t>залишив</a:t>
            </a:r>
            <a:r>
              <a:rPr lang="ru-RU" b="1" dirty="0" smtClean="0">
                <a:solidFill>
                  <a:srgbClr val="7030A0"/>
                </a:solidFill>
              </a:rPr>
              <a:t> свою </a:t>
            </a:r>
            <a:r>
              <a:rPr lang="ru-RU" b="1" dirty="0" err="1" smtClean="0">
                <a:solidFill>
                  <a:srgbClr val="7030A0"/>
                </a:solidFill>
              </a:rPr>
              <a:t>сім'ю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і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дітей</a:t>
            </a:r>
            <a:r>
              <a:rPr lang="ru-RU" b="1" dirty="0" smtClean="0">
                <a:solidFill>
                  <a:srgbClr val="7030A0"/>
                </a:solidFill>
              </a:rPr>
              <a:t>. </a:t>
            </a:r>
            <a:r>
              <a:rPr lang="ru-RU" b="1" dirty="0" err="1" smtClean="0">
                <a:solidFill>
                  <a:srgbClr val="7030A0"/>
                </a:solidFill>
              </a:rPr>
              <a:t>Ця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подорож</a:t>
            </a:r>
            <a:r>
              <a:rPr lang="ru-RU" b="1" dirty="0" smtClean="0">
                <a:solidFill>
                  <a:srgbClr val="7030A0"/>
                </a:solidFill>
              </a:rPr>
              <a:t> стала початком </a:t>
            </a:r>
            <a:r>
              <a:rPr lang="ru-RU" b="1" dirty="0" err="1" smtClean="0">
                <a:solidFill>
                  <a:srgbClr val="7030A0"/>
                </a:solidFill>
              </a:rPr>
              <a:t>інтимного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зв'язку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між</a:t>
            </a:r>
            <a:r>
              <a:rPr lang="ru-RU" b="1" dirty="0" smtClean="0">
                <a:solidFill>
                  <a:srgbClr val="7030A0"/>
                </a:solidFill>
              </a:rPr>
              <a:t> Рембо та Верленом. Вони вели </a:t>
            </a:r>
            <a:r>
              <a:rPr lang="ru-RU" b="1" dirty="0" err="1" smtClean="0">
                <a:solidFill>
                  <a:srgbClr val="7030A0"/>
                </a:solidFill>
              </a:rPr>
              <a:t>надзвичайно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розкутий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спосіб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життя</a:t>
            </a:r>
            <a:r>
              <a:rPr lang="ru-RU" b="1" dirty="0" smtClean="0">
                <a:solidFill>
                  <a:srgbClr val="7030A0"/>
                </a:solidFill>
              </a:rPr>
              <a:t>, </a:t>
            </a:r>
            <a:r>
              <a:rPr lang="ru-RU" b="1" dirty="0" err="1" smtClean="0">
                <a:solidFill>
                  <a:srgbClr val="7030A0"/>
                </a:solidFill>
              </a:rPr>
              <a:t>віддаючись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еротичним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розвагам</a:t>
            </a:r>
            <a:r>
              <a:rPr lang="ru-RU" b="1" dirty="0" smtClean="0">
                <a:solidFill>
                  <a:srgbClr val="7030A0"/>
                </a:solidFill>
              </a:rPr>
              <a:t>, </a:t>
            </a:r>
            <a:r>
              <a:rPr lang="ru-RU" b="1" dirty="0" err="1" smtClean="0">
                <a:solidFill>
                  <a:srgbClr val="7030A0"/>
                </a:solidFill>
              </a:rPr>
              <a:t>бродяжництву</a:t>
            </a:r>
            <a:r>
              <a:rPr lang="ru-RU" b="1" dirty="0" smtClean="0">
                <a:solidFill>
                  <a:srgbClr val="7030A0"/>
                </a:solidFill>
              </a:rPr>
              <a:t>, </a:t>
            </a:r>
            <a:r>
              <a:rPr lang="ru-RU" b="1" dirty="0" err="1" smtClean="0">
                <a:solidFill>
                  <a:srgbClr val="7030A0"/>
                </a:solidFill>
              </a:rPr>
              <a:t>вживанню</a:t>
            </a:r>
            <a:r>
              <a:rPr lang="ru-RU" b="1" dirty="0" smtClean="0">
                <a:solidFill>
                  <a:srgbClr val="7030A0"/>
                </a:solidFill>
              </a:rPr>
              <a:t> абсенту </a:t>
            </a:r>
            <a:r>
              <a:rPr lang="ru-RU" b="1" dirty="0" err="1" smtClean="0">
                <a:solidFill>
                  <a:srgbClr val="7030A0"/>
                </a:solidFill>
              </a:rPr>
              <a:t>й</a:t>
            </a:r>
            <a:r>
              <a:rPr lang="ru-RU" b="1" dirty="0" smtClean="0">
                <a:solidFill>
                  <a:srgbClr val="7030A0"/>
                </a:solidFill>
              </a:rPr>
              <a:t> гашишу. </a:t>
            </a:r>
            <a:r>
              <a:rPr lang="ru-RU" b="1" dirty="0" err="1" smtClean="0">
                <a:solidFill>
                  <a:srgbClr val="7030A0"/>
                </a:solidFill>
              </a:rPr>
              <a:t>Якийсь</a:t>
            </a:r>
            <a:r>
              <a:rPr lang="ru-RU" b="1" dirty="0" smtClean="0">
                <a:solidFill>
                  <a:srgbClr val="7030A0"/>
                </a:solidFill>
              </a:rPr>
              <a:t> час вони жили у </a:t>
            </a:r>
            <a:r>
              <a:rPr lang="ru-RU" b="1" dirty="0" err="1" smtClean="0">
                <a:solidFill>
                  <a:srgbClr val="7030A0"/>
                </a:solidFill>
              </a:rPr>
              <a:t>Лондоні</a:t>
            </a:r>
            <a:r>
              <a:rPr lang="ru-RU" b="1" dirty="0" smtClean="0">
                <a:solidFill>
                  <a:srgbClr val="7030A0"/>
                </a:solidFill>
              </a:rPr>
              <a:t>, а </a:t>
            </a:r>
            <a:r>
              <a:rPr lang="ru-RU" b="1" dirty="0" err="1" smtClean="0">
                <a:solidFill>
                  <a:srgbClr val="7030A0"/>
                </a:solidFill>
              </a:rPr>
              <a:t>потім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поїхали</a:t>
            </a:r>
            <a:r>
              <a:rPr lang="ru-RU" b="1" dirty="0" smtClean="0">
                <a:solidFill>
                  <a:srgbClr val="7030A0"/>
                </a:solidFill>
              </a:rPr>
              <a:t> до Брюсселя.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738536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45722_14_i_1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258326" cy="4797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419872" y="404664"/>
            <a:ext cx="55446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Бурхливе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життя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</a:t>
            </a:r>
            <a:r>
              <a:rPr lang="ru-RU" b="1" dirty="0" smtClean="0">
                <a:solidFill>
                  <a:srgbClr val="002060"/>
                </a:solidFill>
              </a:rPr>
              <a:t> Верленом </a:t>
            </a:r>
            <a:r>
              <a:rPr lang="ru-RU" b="1" dirty="0" err="1" smtClean="0">
                <a:solidFill>
                  <a:srgbClr val="002060"/>
                </a:solidFill>
              </a:rPr>
              <a:t>закінчилося</a:t>
            </a:r>
            <a:r>
              <a:rPr lang="ru-RU" b="1" dirty="0" smtClean="0">
                <a:solidFill>
                  <a:srgbClr val="002060"/>
                </a:solidFill>
              </a:rPr>
              <a:t> так званою «</a:t>
            </a:r>
            <a:r>
              <a:rPr lang="ru-RU" b="1" dirty="0" err="1" smtClean="0">
                <a:solidFill>
                  <a:srgbClr val="002060"/>
                </a:solidFill>
              </a:rPr>
              <a:t>брюссельською</a:t>
            </a:r>
            <a:r>
              <a:rPr lang="ru-RU" b="1" dirty="0" smtClean="0">
                <a:solidFill>
                  <a:srgbClr val="002060"/>
                </a:solidFill>
              </a:rPr>
              <a:t> драмою». У </a:t>
            </a:r>
            <a:r>
              <a:rPr lang="ru-RU" b="1" dirty="0" err="1" smtClean="0">
                <a:solidFill>
                  <a:srgbClr val="002060"/>
                </a:solidFill>
              </a:rPr>
              <a:t>липні</a:t>
            </a:r>
            <a:r>
              <a:rPr lang="ru-RU" b="1" dirty="0" smtClean="0">
                <a:solidFill>
                  <a:srgbClr val="002060"/>
                </a:solidFill>
              </a:rPr>
              <a:t> 1873 року </a:t>
            </a:r>
            <a:r>
              <a:rPr lang="ru-RU" b="1" dirty="0" err="1" smtClean="0">
                <a:solidFill>
                  <a:srgbClr val="002060"/>
                </a:solidFill>
              </a:rPr>
              <a:t>обоє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перебували</a:t>
            </a:r>
            <a:r>
              <a:rPr lang="ru-RU" b="1" dirty="0" smtClean="0">
                <a:solidFill>
                  <a:srgbClr val="002060"/>
                </a:solidFill>
              </a:rPr>
              <a:t> в </a:t>
            </a:r>
            <a:r>
              <a:rPr lang="ru-RU" b="1" dirty="0" err="1" smtClean="0">
                <a:solidFill>
                  <a:srgbClr val="002060"/>
                </a:solidFill>
              </a:rPr>
              <a:t>Лондоні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Несподівано</a:t>
            </a:r>
            <a:r>
              <a:rPr lang="ru-RU" b="1" dirty="0" smtClean="0">
                <a:solidFill>
                  <a:srgbClr val="002060"/>
                </a:solidFill>
              </a:rPr>
              <a:t> Верлен </a:t>
            </a:r>
            <a:r>
              <a:rPr lang="ru-RU" b="1" dirty="0" err="1" smtClean="0">
                <a:solidFill>
                  <a:srgbClr val="002060"/>
                </a:solidFill>
              </a:rPr>
              <a:t>оголосив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що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хоче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залишити</a:t>
            </a:r>
            <a:r>
              <a:rPr lang="ru-RU" b="1" dirty="0" smtClean="0">
                <a:solidFill>
                  <a:srgbClr val="002060"/>
                </a:solidFill>
              </a:rPr>
              <a:t> Рембо </a:t>
            </a:r>
            <a:r>
              <a:rPr lang="ru-RU" b="1" dirty="0" err="1" smtClean="0">
                <a:solidFill>
                  <a:srgbClr val="002060"/>
                </a:solidFill>
              </a:rPr>
              <a:t>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повернутися</a:t>
            </a:r>
            <a:r>
              <a:rPr lang="ru-RU" b="1" dirty="0" smtClean="0">
                <a:solidFill>
                  <a:srgbClr val="002060"/>
                </a:solidFill>
              </a:rPr>
              <a:t> до </a:t>
            </a:r>
            <a:r>
              <a:rPr lang="ru-RU" b="1" dirty="0" err="1" smtClean="0">
                <a:solidFill>
                  <a:srgbClr val="002060"/>
                </a:solidFill>
              </a:rPr>
              <a:t>своєї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дружини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Мовляв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він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прийняв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рішення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що</a:t>
            </a:r>
            <a:r>
              <a:rPr lang="ru-RU" b="1" dirty="0" smtClean="0">
                <a:solidFill>
                  <a:srgbClr val="002060"/>
                </a:solidFill>
              </a:rPr>
              <a:t> застрелиться, </a:t>
            </a:r>
            <a:r>
              <a:rPr lang="ru-RU" b="1" dirty="0" err="1" smtClean="0">
                <a:solidFill>
                  <a:srgbClr val="002060"/>
                </a:solidFill>
              </a:rPr>
              <a:t>якщо</a:t>
            </a:r>
            <a:r>
              <a:rPr lang="ru-RU" b="1" dirty="0" smtClean="0">
                <a:solidFill>
                  <a:srgbClr val="002060"/>
                </a:solidFill>
              </a:rPr>
              <a:t> дружина </a:t>
            </a:r>
            <a:r>
              <a:rPr lang="ru-RU" b="1" dirty="0" err="1" smtClean="0">
                <a:solidFill>
                  <a:srgbClr val="002060"/>
                </a:solidFill>
              </a:rPr>
              <a:t>відмовиться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його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прийняти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Він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повернувся</a:t>
            </a:r>
            <a:r>
              <a:rPr lang="ru-RU" b="1" dirty="0" smtClean="0">
                <a:solidFill>
                  <a:srgbClr val="002060"/>
                </a:solidFill>
              </a:rPr>
              <a:t> до Брюсселя </a:t>
            </a:r>
            <a:r>
              <a:rPr lang="ru-RU" b="1" dirty="0" err="1" smtClean="0">
                <a:solidFill>
                  <a:srgbClr val="002060"/>
                </a:solidFill>
              </a:rPr>
              <a:t>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поселився</a:t>
            </a:r>
            <a:r>
              <a:rPr lang="ru-RU" b="1" dirty="0" smtClean="0">
                <a:solidFill>
                  <a:srgbClr val="002060"/>
                </a:solidFill>
              </a:rPr>
              <a:t> в одному </a:t>
            </a:r>
            <a:r>
              <a:rPr lang="ru-RU" b="1" dirty="0" err="1" smtClean="0">
                <a:solidFill>
                  <a:srgbClr val="002060"/>
                </a:solidFill>
              </a:rPr>
              <a:t>з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готелів</a:t>
            </a:r>
            <a:r>
              <a:rPr lang="ru-RU" b="1" dirty="0" smtClean="0">
                <a:solidFill>
                  <a:srgbClr val="002060"/>
                </a:solidFill>
              </a:rPr>
              <a:t>. Рембо </a:t>
            </a:r>
            <a:r>
              <a:rPr lang="ru-RU" b="1" dirty="0" err="1" smtClean="0">
                <a:solidFill>
                  <a:srgbClr val="002060"/>
                </a:solidFill>
              </a:rPr>
              <a:t>виїхав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навздогін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переконаний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що</a:t>
            </a:r>
            <a:r>
              <a:rPr lang="ru-RU" b="1" dirty="0" smtClean="0">
                <a:solidFill>
                  <a:srgbClr val="002060"/>
                </a:solidFill>
              </a:rPr>
              <a:t> Верлен </a:t>
            </a:r>
            <a:r>
              <a:rPr lang="ru-RU" b="1" dirty="0" err="1" smtClean="0">
                <a:solidFill>
                  <a:srgbClr val="002060"/>
                </a:solidFill>
              </a:rPr>
              <a:t>неспроможний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покінчити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життя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самогубством</a:t>
            </a:r>
            <a:r>
              <a:rPr lang="ru-RU" b="1" dirty="0" smtClean="0">
                <a:solidFill>
                  <a:srgbClr val="002060"/>
                </a:solidFill>
              </a:rPr>
              <a:t>. Коли Рембо </a:t>
            </a:r>
            <a:r>
              <a:rPr lang="ru-RU" b="1" dirty="0" err="1" smtClean="0">
                <a:solidFill>
                  <a:srgbClr val="002060"/>
                </a:solidFill>
              </a:rPr>
              <a:t>після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розмови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вже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збирався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піти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геть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готелю</a:t>
            </a:r>
            <a:r>
              <a:rPr lang="ru-RU" b="1" dirty="0" smtClean="0">
                <a:solidFill>
                  <a:srgbClr val="002060"/>
                </a:solidFill>
              </a:rPr>
              <a:t>, Верлен, </a:t>
            </a:r>
            <a:r>
              <a:rPr lang="ru-RU" b="1" dirty="0" err="1" smtClean="0">
                <a:solidFill>
                  <a:srgbClr val="002060"/>
                </a:solidFill>
              </a:rPr>
              <a:t>перебуваючи</a:t>
            </a:r>
            <a:r>
              <a:rPr lang="ru-RU" b="1" dirty="0" smtClean="0">
                <a:solidFill>
                  <a:srgbClr val="002060"/>
                </a:solidFill>
              </a:rPr>
              <a:t> в </a:t>
            </a:r>
            <a:r>
              <a:rPr lang="ru-RU" b="1" dirty="0" err="1" smtClean="0">
                <a:solidFill>
                  <a:srgbClr val="002060"/>
                </a:solidFill>
              </a:rPr>
              <a:t>стані</a:t>
            </a:r>
            <a:r>
              <a:rPr lang="ru-RU" b="1" dirty="0" smtClean="0">
                <a:solidFill>
                  <a:srgbClr val="002060"/>
                </a:solidFill>
              </a:rPr>
              <a:t> алкогольного </a:t>
            </a:r>
            <a:r>
              <a:rPr lang="ru-RU" b="1" dirty="0" err="1" smtClean="0">
                <a:solidFill>
                  <a:srgbClr val="002060"/>
                </a:solidFill>
              </a:rPr>
              <a:t>сп'яніння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двічі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вистрілив</a:t>
            </a:r>
            <a:r>
              <a:rPr lang="ru-RU" b="1" dirty="0" smtClean="0">
                <a:solidFill>
                  <a:srgbClr val="002060"/>
                </a:solidFill>
              </a:rPr>
              <a:t> у </a:t>
            </a:r>
            <a:r>
              <a:rPr lang="ru-RU" b="1" dirty="0" err="1" smtClean="0">
                <a:solidFill>
                  <a:srgbClr val="002060"/>
                </a:solidFill>
              </a:rPr>
              <a:t>свого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колишнього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коханця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завдавши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йому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незначного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поранення</a:t>
            </a:r>
            <a:r>
              <a:rPr lang="ru-RU" b="1" dirty="0" smtClean="0">
                <a:solidFill>
                  <a:srgbClr val="002060"/>
                </a:solidFill>
              </a:rPr>
              <a:t> в руку. Верлена </a:t>
            </a:r>
            <a:r>
              <a:rPr lang="ru-RU" b="1" dirty="0" err="1" smtClean="0">
                <a:solidFill>
                  <a:srgbClr val="002060"/>
                </a:solidFill>
              </a:rPr>
              <a:t>арештувала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поліція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й</a:t>
            </a:r>
            <a:r>
              <a:rPr lang="ru-RU" b="1" dirty="0" smtClean="0">
                <a:solidFill>
                  <a:srgbClr val="002060"/>
                </a:solidFill>
              </a:rPr>
              <a:t> той </a:t>
            </a:r>
            <a:r>
              <a:rPr lang="ru-RU" b="1" dirty="0" err="1" smtClean="0">
                <a:solidFill>
                  <a:srgbClr val="002060"/>
                </a:solidFill>
              </a:rPr>
              <a:t>потрапив</a:t>
            </a:r>
            <a:r>
              <a:rPr lang="ru-RU" b="1" dirty="0" smtClean="0">
                <a:solidFill>
                  <a:srgbClr val="002060"/>
                </a:solidFill>
              </a:rPr>
              <a:t> до </a:t>
            </a:r>
            <a:r>
              <a:rPr lang="ru-RU" b="1" dirty="0" err="1" smtClean="0">
                <a:solidFill>
                  <a:srgbClr val="002060"/>
                </a:solidFill>
              </a:rPr>
              <a:t>в'язниці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Згодом</a:t>
            </a:r>
            <a:r>
              <a:rPr lang="ru-RU" b="1" dirty="0" smtClean="0">
                <a:solidFill>
                  <a:srgbClr val="002060"/>
                </a:solidFill>
              </a:rPr>
              <a:t> Рембо </a:t>
            </a:r>
            <a:r>
              <a:rPr lang="ru-RU" b="1" dirty="0" err="1" smtClean="0">
                <a:solidFill>
                  <a:srgbClr val="002060"/>
                </a:solidFill>
              </a:rPr>
              <a:t>відмовився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від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скарги</a:t>
            </a:r>
            <a:r>
              <a:rPr lang="ru-RU" b="1" dirty="0" smtClean="0">
                <a:solidFill>
                  <a:srgbClr val="002060"/>
                </a:solidFill>
              </a:rPr>
              <a:t> в суд, </a:t>
            </a:r>
            <a:r>
              <a:rPr lang="ru-RU" b="1" dirty="0" err="1" smtClean="0">
                <a:solidFill>
                  <a:srgbClr val="002060"/>
                </a:solidFill>
              </a:rPr>
              <a:t>проте</a:t>
            </a:r>
            <a:r>
              <a:rPr lang="ru-RU" b="1" dirty="0" smtClean="0">
                <a:solidFill>
                  <a:srgbClr val="002060"/>
                </a:solidFill>
              </a:rPr>
              <a:t> Верлена </a:t>
            </a:r>
            <a:r>
              <a:rPr lang="ru-RU" b="1" dirty="0" err="1" smtClean="0">
                <a:solidFill>
                  <a:srgbClr val="002060"/>
                </a:solidFill>
              </a:rPr>
              <a:t>вже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було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засуджено</a:t>
            </a:r>
            <a:r>
              <a:rPr lang="ru-RU" b="1" dirty="0" smtClean="0">
                <a:solidFill>
                  <a:srgbClr val="002060"/>
                </a:solidFill>
              </a:rPr>
              <a:t> на два роки </a:t>
            </a:r>
            <a:r>
              <a:rPr lang="ru-RU" b="1" dirty="0" err="1" smtClean="0">
                <a:solidFill>
                  <a:srgbClr val="002060"/>
                </a:solidFill>
              </a:rPr>
              <a:t>ув'язнення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Після</a:t>
            </a:r>
            <a:r>
              <a:rPr lang="ru-RU" b="1" dirty="0" smtClean="0">
                <a:solidFill>
                  <a:srgbClr val="002060"/>
                </a:solidFill>
              </a:rPr>
              <a:t> Брюсселю Рембо </a:t>
            </a:r>
            <a:r>
              <a:rPr lang="ru-RU" b="1" dirty="0" err="1" smtClean="0">
                <a:solidFill>
                  <a:srgbClr val="002060"/>
                </a:solidFill>
              </a:rPr>
              <a:t>повернувся</a:t>
            </a:r>
            <a:r>
              <a:rPr lang="ru-RU" b="1" dirty="0" smtClean="0">
                <a:solidFill>
                  <a:srgbClr val="002060"/>
                </a:solidFill>
              </a:rPr>
              <a:t> до </a:t>
            </a:r>
            <a:r>
              <a:rPr lang="ru-RU" b="1" dirty="0" err="1" smtClean="0">
                <a:solidFill>
                  <a:srgbClr val="002060"/>
                </a:solidFill>
              </a:rPr>
              <a:t>Шарлевіля</a:t>
            </a:r>
            <a:r>
              <a:rPr lang="ru-RU" b="1" dirty="0" smtClean="0">
                <a:solidFill>
                  <a:srgbClr val="002060"/>
                </a:solidFill>
              </a:rPr>
              <a:t>, де написав цикл </a:t>
            </a:r>
            <a:r>
              <a:rPr lang="ru-RU" b="1" dirty="0" err="1" smtClean="0">
                <a:solidFill>
                  <a:srgbClr val="002060"/>
                </a:solidFill>
              </a:rPr>
              <a:t>поезій</a:t>
            </a:r>
            <a:r>
              <a:rPr lang="ru-RU" b="1" dirty="0" smtClean="0">
                <a:solidFill>
                  <a:srgbClr val="002060"/>
                </a:solidFill>
              </a:rPr>
              <a:t> у </a:t>
            </a:r>
            <a:r>
              <a:rPr lang="ru-RU" b="1" dirty="0" err="1" smtClean="0">
                <a:solidFill>
                  <a:srgbClr val="002060"/>
                </a:solidFill>
              </a:rPr>
              <a:t>прозі</a:t>
            </a:r>
            <a:r>
              <a:rPr lang="ru-RU" b="1" dirty="0" smtClean="0">
                <a:solidFill>
                  <a:srgbClr val="002060"/>
                </a:solidFill>
              </a:rPr>
              <a:t> «Сезон у </a:t>
            </a:r>
            <a:r>
              <a:rPr lang="ru-RU" b="1" dirty="0" err="1" smtClean="0">
                <a:solidFill>
                  <a:srgbClr val="002060"/>
                </a:solidFill>
              </a:rPr>
              <a:t>пеклі</a:t>
            </a:r>
            <a:r>
              <a:rPr lang="ru-RU" b="1" dirty="0" smtClean="0">
                <a:solidFill>
                  <a:srgbClr val="002060"/>
                </a:solidFill>
              </a:rPr>
              <a:t>» </a:t>
            </a:r>
            <a:r>
              <a:rPr lang="en-US" b="1" dirty="0" smtClean="0">
                <a:solidFill>
                  <a:srgbClr val="002060"/>
                </a:solidFill>
              </a:rPr>
              <a:t>.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274638"/>
            <a:ext cx="303468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pol-verlen-i-artjur-rembo_rect_21cbcf482fc4f03be75cedda9e29a1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88640"/>
            <a:ext cx="3851920" cy="2160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41044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У </a:t>
            </a:r>
            <a:r>
              <a:rPr lang="ru-RU" b="1" dirty="0" err="1" smtClean="0">
                <a:solidFill>
                  <a:srgbClr val="002060"/>
                </a:solidFill>
              </a:rPr>
              <a:t>березні</a:t>
            </a:r>
            <a:r>
              <a:rPr lang="ru-RU" b="1" dirty="0" smtClean="0">
                <a:solidFill>
                  <a:srgbClr val="002060"/>
                </a:solidFill>
              </a:rPr>
              <a:t> 1875 року Рембо </a:t>
            </a:r>
            <a:r>
              <a:rPr lang="ru-RU" b="1" dirty="0" err="1" smtClean="0">
                <a:solidFill>
                  <a:srgbClr val="002060"/>
                </a:solidFill>
              </a:rPr>
              <a:t>й</a:t>
            </a:r>
            <a:r>
              <a:rPr lang="ru-RU" b="1" dirty="0" smtClean="0">
                <a:solidFill>
                  <a:srgbClr val="002060"/>
                </a:solidFill>
              </a:rPr>
              <a:t> Верлен </a:t>
            </a:r>
            <a:r>
              <a:rPr lang="ru-RU" b="1" dirty="0" err="1" smtClean="0">
                <a:solidFill>
                  <a:srgbClr val="002060"/>
                </a:solidFill>
              </a:rPr>
              <a:t>знову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зустрілися</a:t>
            </a:r>
            <a:r>
              <a:rPr lang="ru-RU" b="1" dirty="0" smtClean="0">
                <a:solidFill>
                  <a:srgbClr val="002060"/>
                </a:solidFill>
              </a:rPr>
              <a:t> в </a:t>
            </a:r>
            <a:r>
              <a:rPr lang="ru-RU" b="1" dirty="0" err="1" smtClean="0">
                <a:solidFill>
                  <a:srgbClr val="002060"/>
                </a:solidFill>
              </a:rPr>
              <a:t>Штуттгарті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проте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це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була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їхня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остання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зустріч</a:t>
            </a:r>
            <a:r>
              <a:rPr lang="ru-RU" b="1" dirty="0" smtClean="0">
                <a:solidFill>
                  <a:srgbClr val="002060"/>
                </a:solidFill>
              </a:rPr>
              <a:t>. На той час Верлен </a:t>
            </a:r>
            <a:r>
              <a:rPr lang="ru-RU" b="1" dirty="0" err="1" smtClean="0">
                <a:solidFill>
                  <a:srgbClr val="002060"/>
                </a:solidFill>
              </a:rPr>
              <a:t>вже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вийшов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в'язниці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прийняв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католицтво</a:t>
            </a:r>
            <a:r>
              <a:rPr lang="ru-RU" b="1" baseline="30000" dirty="0" smtClean="0">
                <a:solidFill>
                  <a:srgbClr val="002060"/>
                </a:solidFill>
              </a:rPr>
              <a:t>.</a:t>
            </a:r>
            <a:r>
              <a:rPr lang="ru-RU" b="1" dirty="0" smtClean="0">
                <a:solidFill>
                  <a:srgbClr val="002060"/>
                </a:solidFill>
              </a:rPr>
              <a:t> Рембо ж </a:t>
            </a:r>
            <a:r>
              <a:rPr lang="ru-RU" b="1" dirty="0" err="1" smtClean="0">
                <a:solidFill>
                  <a:srgbClr val="002060"/>
                </a:solidFill>
              </a:rPr>
              <a:t>вирішив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покинути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письменницьку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діяльність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зайнятися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зароблянням</a:t>
            </a:r>
            <a:r>
              <a:rPr lang="ru-RU" b="1" dirty="0" smtClean="0">
                <a:solidFill>
                  <a:srgbClr val="002060"/>
                </a:solidFill>
              </a:rPr>
              <a:t> грошей. </a:t>
            </a:r>
            <a:r>
              <a:rPr lang="ru-RU" b="1" dirty="0" err="1" smtClean="0">
                <a:solidFill>
                  <a:srgbClr val="002060"/>
                </a:solidFill>
              </a:rPr>
              <a:t>Щодо</a:t>
            </a:r>
            <a:r>
              <a:rPr lang="ru-RU" b="1" dirty="0" smtClean="0">
                <a:solidFill>
                  <a:srgbClr val="002060"/>
                </a:solidFill>
              </a:rPr>
              <a:t> причин </a:t>
            </a:r>
            <a:r>
              <a:rPr lang="ru-RU" b="1" dirty="0" err="1" smtClean="0">
                <a:solidFill>
                  <a:srgbClr val="002060"/>
                </a:solidFill>
              </a:rPr>
              <a:t>відмови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від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літератури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достеменних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даних</a:t>
            </a:r>
            <a:r>
              <a:rPr lang="ru-RU" b="1" dirty="0" smtClean="0">
                <a:solidFill>
                  <a:srgbClr val="002060"/>
                </a:solidFill>
              </a:rPr>
              <a:t> не </a:t>
            </a:r>
            <a:r>
              <a:rPr lang="ru-RU" b="1" dirty="0" err="1" smtClean="0">
                <a:solidFill>
                  <a:srgbClr val="002060"/>
                </a:solidFill>
              </a:rPr>
              <a:t>збереглося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Деякі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дослідники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припускають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що</a:t>
            </a:r>
            <a:r>
              <a:rPr lang="ru-RU" b="1" dirty="0" smtClean="0">
                <a:solidFill>
                  <a:srgbClr val="002060"/>
                </a:solidFill>
              </a:rPr>
              <a:t> Рембо </a:t>
            </a:r>
            <a:r>
              <a:rPr lang="ru-RU" b="1" dirty="0" err="1" smtClean="0">
                <a:solidFill>
                  <a:srgbClr val="002060"/>
                </a:solidFill>
              </a:rPr>
              <a:t>був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ситий</a:t>
            </a:r>
            <a:r>
              <a:rPr lang="ru-RU" b="1" dirty="0" smtClean="0">
                <a:solidFill>
                  <a:srgbClr val="002060"/>
                </a:solidFill>
              </a:rPr>
              <a:t> по горло </a:t>
            </a:r>
            <a:r>
              <a:rPr lang="ru-RU" b="1" dirty="0" err="1" smtClean="0">
                <a:solidFill>
                  <a:srgbClr val="002060"/>
                </a:solidFill>
              </a:rPr>
              <a:t>своїм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колишнім</a:t>
            </a:r>
            <a:r>
              <a:rPr lang="ru-RU" b="1" dirty="0" smtClean="0">
                <a:solidFill>
                  <a:srgbClr val="002060"/>
                </a:solidFill>
              </a:rPr>
              <a:t> диким </a:t>
            </a:r>
            <a:r>
              <a:rPr lang="ru-RU" b="1" dirty="0" err="1" smtClean="0">
                <a:solidFill>
                  <a:srgbClr val="002060"/>
                </a:solidFill>
              </a:rPr>
              <a:t>життям</a:t>
            </a:r>
            <a:r>
              <a:rPr lang="ru-RU" b="1" dirty="0" smtClean="0">
                <a:solidFill>
                  <a:srgbClr val="002060"/>
                </a:solidFill>
              </a:rPr>
              <a:t>, на думку </a:t>
            </a:r>
            <a:r>
              <a:rPr lang="ru-RU" b="1" dirty="0" err="1" smtClean="0">
                <a:solidFill>
                  <a:srgbClr val="002060"/>
                </a:solidFill>
              </a:rPr>
              <a:t>інших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якраз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його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нерозсудливість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була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головним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джерелом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його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творчості</a:t>
            </a:r>
            <a:r>
              <a:rPr lang="ru-RU" b="1" dirty="0" smtClean="0">
                <a:solidFill>
                  <a:srgbClr val="002060"/>
                </a:solidFill>
              </a:rPr>
              <a:t>. Рембо </a:t>
            </a:r>
            <a:r>
              <a:rPr lang="ru-RU" b="1" dirty="0" err="1" smtClean="0">
                <a:solidFill>
                  <a:srgbClr val="002060"/>
                </a:solidFill>
              </a:rPr>
              <a:t>продовжував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подорожувати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Європою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переважно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пішки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2996952"/>
            <a:ext cx="46805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1880 року Рембо </a:t>
            </a:r>
            <a:r>
              <a:rPr lang="ru-RU" sz="2000" b="1" dirty="0" err="1" smtClean="0">
                <a:solidFill>
                  <a:srgbClr val="002060"/>
                </a:solidFill>
              </a:rPr>
              <a:t>оселився</a:t>
            </a:r>
            <a:r>
              <a:rPr lang="ru-RU" sz="2000" b="1" dirty="0" smtClean="0">
                <a:solidFill>
                  <a:srgbClr val="002060"/>
                </a:solidFill>
              </a:rPr>
              <a:t> в </a:t>
            </a:r>
            <a:r>
              <a:rPr lang="ru-RU" sz="2000" b="1" dirty="0" err="1" smtClean="0">
                <a:solidFill>
                  <a:srgbClr val="002060"/>
                </a:solidFill>
              </a:rPr>
              <a:t>Адені</a:t>
            </a:r>
            <a:r>
              <a:rPr lang="ru-RU" sz="2000" b="1" dirty="0" smtClean="0">
                <a:solidFill>
                  <a:srgbClr val="002060"/>
                </a:solidFill>
              </a:rPr>
              <a:t> (</a:t>
            </a:r>
            <a:r>
              <a:rPr lang="ru-RU" sz="2000" b="1" dirty="0" err="1" smtClean="0">
                <a:solidFill>
                  <a:srgbClr val="002060"/>
                </a:solidFill>
              </a:rPr>
              <a:t>Ємен</a:t>
            </a:r>
            <a:r>
              <a:rPr lang="ru-RU" sz="2000" b="1" dirty="0" smtClean="0">
                <a:solidFill>
                  <a:srgbClr val="002060"/>
                </a:solidFill>
              </a:rPr>
              <a:t>) </a:t>
            </a:r>
            <a:r>
              <a:rPr lang="ru-RU" sz="2000" b="1" dirty="0" err="1" smtClean="0">
                <a:solidFill>
                  <a:srgbClr val="002060"/>
                </a:solidFill>
              </a:rPr>
              <a:t>й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найнявся</a:t>
            </a:r>
            <a:r>
              <a:rPr lang="ru-RU" sz="2000" b="1" dirty="0" smtClean="0">
                <a:solidFill>
                  <a:srgbClr val="002060"/>
                </a:solidFill>
              </a:rPr>
              <a:t> до </a:t>
            </a:r>
            <a:r>
              <a:rPr lang="ru-RU" sz="2000" b="1" dirty="0" err="1" smtClean="0">
                <a:solidFill>
                  <a:srgbClr val="002060"/>
                </a:solidFill>
              </a:rPr>
              <a:t>торгової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агенції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Берді</a:t>
            </a:r>
            <a:r>
              <a:rPr lang="ru-RU" sz="2000" b="1" dirty="0" smtClean="0">
                <a:solidFill>
                  <a:srgbClr val="002060"/>
                </a:solidFill>
              </a:rPr>
              <a:t>. </a:t>
            </a:r>
            <a:r>
              <a:rPr lang="ru-RU" sz="2000" b="1" dirty="0" err="1" smtClean="0">
                <a:solidFill>
                  <a:srgbClr val="002060"/>
                </a:solidFill>
              </a:rPr>
              <a:t>Невдовзі</a:t>
            </a:r>
            <a:r>
              <a:rPr lang="ru-RU" sz="2000" b="1" dirty="0" smtClean="0">
                <a:solidFill>
                  <a:srgbClr val="002060"/>
                </a:solidFill>
              </a:rPr>
              <a:t> шеф </a:t>
            </a:r>
            <a:r>
              <a:rPr lang="ru-RU" sz="2000" b="1" dirty="0" err="1" smtClean="0">
                <a:solidFill>
                  <a:srgbClr val="002060"/>
                </a:solidFill>
              </a:rPr>
              <a:t>фірми</a:t>
            </a:r>
            <a:r>
              <a:rPr lang="ru-RU" sz="2000" b="1" dirty="0" smtClean="0">
                <a:solidFill>
                  <a:srgbClr val="002060"/>
                </a:solidFill>
              </a:rPr>
              <a:t> Альфред </a:t>
            </a:r>
            <a:r>
              <a:rPr lang="ru-RU" sz="2000" b="1" dirty="0" err="1" smtClean="0">
                <a:solidFill>
                  <a:srgbClr val="002060"/>
                </a:solidFill>
              </a:rPr>
              <a:t>Берді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запропонував</a:t>
            </a:r>
            <a:r>
              <a:rPr lang="ru-RU" sz="2000" b="1" dirty="0" smtClean="0">
                <a:solidFill>
                  <a:srgbClr val="002060"/>
                </a:solidFill>
              </a:rPr>
              <a:t> Рембо роботу у </a:t>
            </a:r>
            <a:r>
              <a:rPr lang="ru-RU" sz="2000" b="1" dirty="0" err="1" smtClean="0">
                <a:solidFill>
                  <a:srgbClr val="002060"/>
                </a:solidFill>
              </a:rPr>
              <a:t>філії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агенції</a:t>
            </a:r>
            <a:r>
              <a:rPr lang="ru-RU" sz="2000" b="1" dirty="0" smtClean="0">
                <a:solidFill>
                  <a:srgbClr val="002060"/>
                </a:solidFill>
              </a:rPr>
              <a:t> в </a:t>
            </a:r>
            <a:r>
              <a:rPr lang="ru-RU" sz="2000" b="1" dirty="0" err="1" smtClean="0">
                <a:solidFill>
                  <a:srgbClr val="002060"/>
                </a:solidFill>
              </a:rPr>
              <a:t>Харарі</a:t>
            </a:r>
            <a:r>
              <a:rPr lang="ru-RU" sz="2000" b="1" dirty="0" smtClean="0">
                <a:solidFill>
                  <a:srgbClr val="002060"/>
                </a:solidFill>
              </a:rPr>
              <a:t> (</a:t>
            </a:r>
            <a:r>
              <a:rPr lang="ru-RU" sz="2000" b="1" dirty="0" err="1" smtClean="0">
                <a:solidFill>
                  <a:srgbClr val="002060"/>
                </a:solidFill>
              </a:rPr>
              <a:t>Ефіопія</a:t>
            </a:r>
            <a:r>
              <a:rPr lang="ru-RU" sz="2000" b="1" dirty="0" smtClean="0">
                <a:solidFill>
                  <a:srgbClr val="002060"/>
                </a:solidFill>
              </a:rPr>
              <a:t>). 10 листопада 1880 року Рембо </a:t>
            </a:r>
            <a:r>
              <a:rPr lang="ru-RU" sz="2000" b="1" dirty="0" err="1" smtClean="0">
                <a:solidFill>
                  <a:srgbClr val="002060"/>
                </a:solidFill>
              </a:rPr>
              <a:t>підписав</a:t>
            </a:r>
            <a:r>
              <a:rPr lang="ru-RU" sz="2000" b="1" dirty="0" smtClean="0">
                <a:solidFill>
                  <a:srgbClr val="002060"/>
                </a:solidFill>
              </a:rPr>
              <a:t> контракт на три роки. До </a:t>
            </a:r>
            <a:r>
              <a:rPr lang="ru-RU" sz="2000" b="1" dirty="0" err="1" smtClean="0">
                <a:solidFill>
                  <a:srgbClr val="002060"/>
                </a:solidFill>
              </a:rPr>
              <a:t>Харарі</a:t>
            </a:r>
            <a:r>
              <a:rPr lang="ru-RU" sz="2000" b="1" dirty="0" smtClean="0">
                <a:solidFill>
                  <a:srgbClr val="002060"/>
                </a:solidFill>
              </a:rPr>
              <a:t> Рембо </a:t>
            </a:r>
            <a:r>
              <a:rPr lang="ru-RU" sz="2000" b="1" dirty="0" err="1" smtClean="0">
                <a:solidFill>
                  <a:srgbClr val="002060"/>
                </a:solidFill>
              </a:rPr>
              <a:t>добрався</a:t>
            </a:r>
            <a:r>
              <a:rPr lang="ru-RU" sz="2000" b="1" dirty="0" smtClean="0">
                <a:solidFill>
                  <a:srgbClr val="002060"/>
                </a:solidFill>
              </a:rPr>
              <a:t> через </a:t>
            </a:r>
            <a:r>
              <a:rPr lang="ru-RU" sz="2000" b="1" dirty="0" err="1" smtClean="0">
                <a:solidFill>
                  <a:srgbClr val="002060"/>
                </a:solidFill>
              </a:rPr>
              <a:t>місяць</a:t>
            </a:r>
            <a:r>
              <a:rPr lang="ru-RU" sz="2000" b="1" dirty="0" smtClean="0">
                <a:solidFill>
                  <a:srgbClr val="002060"/>
                </a:solidFill>
              </a:rPr>
              <a:t> «</a:t>
            </a:r>
            <a:r>
              <a:rPr lang="ru-RU" sz="2000" b="1" dirty="0" err="1" smtClean="0">
                <a:solidFill>
                  <a:srgbClr val="002060"/>
                </a:solidFill>
              </a:rPr>
              <a:t>після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двадцяти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днів</a:t>
            </a:r>
            <a:r>
              <a:rPr lang="ru-RU" sz="2000" b="1" dirty="0" smtClean="0">
                <a:solidFill>
                  <a:srgbClr val="002060"/>
                </a:solidFill>
              </a:rPr>
              <a:t> на </a:t>
            </a:r>
            <a:r>
              <a:rPr lang="ru-RU" sz="2000" b="1" dirty="0" err="1" smtClean="0">
                <a:solidFill>
                  <a:srgbClr val="002060"/>
                </a:solidFill>
              </a:rPr>
              <a:t>коні</a:t>
            </a:r>
            <a:r>
              <a:rPr lang="ru-RU" sz="2000" b="1" dirty="0" smtClean="0">
                <a:solidFill>
                  <a:srgbClr val="002060"/>
                </a:solidFill>
              </a:rPr>
              <a:t> через </a:t>
            </a:r>
            <a:r>
              <a:rPr lang="ru-RU" sz="2000" b="1" dirty="0" err="1" smtClean="0">
                <a:solidFill>
                  <a:srgbClr val="002060"/>
                </a:solidFill>
              </a:rPr>
              <a:t>Сомалійську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пустелю</a:t>
            </a:r>
            <a:r>
              <a:rPr lang="ru-RU" sz="2000" b="1" dirty="0" smtClean="0">
                <a:solidFill>
                  <a:srgbClr val="002060"/>
                </a:solidFill>
              </a:rPr>
              <a:t>»</a:t>
            </a:r>
            <a:r>
              <a:rPr lang="ru-RU" sz="2000" b="1" baseline="30000" dirty="0" smtClean="0">
                <a:solidFill>
                  <a:srgbClr val="002060"/>
                </a:solidFill>
              </a:rPr>
              <a:t>.</a:t>
            </a:r>
            <a:r>
              <a:rPr lang="ru-RU" sz="2000" b="1" dirty="0" smtClean="0">
                <a:solidFill>
                  <a:srgbClr val="002060"/>
                </a:solidFill>
              </a:rPr>
              <a:t> Рембо </a:t>
            </a:r>
            <a:r>
              <a:rPr lang="ru-RU" sz="2000" b="1" dirty="0" err="1" smtClean="0">
                <a:solidFill>
                  <a:srgbClr val="002060"/>
                </a:solidFill>
              </a:rPr>
              <a:t>з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перемінним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успіхом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працював</a:t>
            </a:r>
            <a:r>
              <a:rPr lang="ru-RU" sz="2000" b="1" dirty="0" smtClean="0">
                <a:solidFill>
                  <a:srgbClr val="002060"/>
                </a:solidFill>
              </a:rPr>
              <a:t> в </a:t>
            </a:r>
            <a:r>
              <a:rPr lang="ru-RU" sz="2000" b="1" dirty="0" err="1" smtClean="0">
                <a:solidFill>
                  <a:srgbClr val="002060"/>
                </a:solidFill>
              </a:rPr>
              <a:t>агенції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декілька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років</a:t>
            </a:r>
            <a:r>
              <a:rPr lang="ru-RU" sz="2000" b="1" dirty="0" smtClean="0">
                <a:solidFill>
                  <a:srgbClr val="002060"/>
                </a:solidFill>
              </a:rPr>
              <a:t>. 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04448" y="274638"/>
            <a:ext cx="82352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85c3c7796f498008d1222e4c5ae7a92a_L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3140968"/>
            <a:ext cx="4137495" cy="2562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188640"/>
            <a:ext cx="87484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1884 року за </a:t>
            </a:r>
            <a:r>
              <a:rPr lang="ru-RU" b="1" dirty="0" err="1" smtClean="0">
                <a:solidFill>
                  <a:srgbClr val="002060"/>
                </a:solidFill>
              </a:rPr>
              <a:t>згодою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</a:t>
            </a:r>
            <a:r>
              <a:rPr lang="ru-RU" b="1" dirty="0" smtClean="0">
                <a:solidFill>
                  <a:srgbClr val="002060"/>
                </a:solidFill>
              </a:rPr>
              <a:t> Альфредом </a:t>
            </a:r>
            <a:r>
              <a:rPr lang="ru-RU" b="1" dirty="0" err="1" smtClean="0">
                <a:solidFill>
                  <a:srgbClr val="002060"/>
                </a:solidFill>
              </a:rPr>
              <a:t>Берді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який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був</a:t>
            </a:r>
            <a:r>
              <a:rPr lang="ru-RU" b="1" dirty="0" smtClean="0">
                <a:solidFill>
                  <a:srgbClr val="002060"/>
                </a:solidFill>
              </a:rPr>
              <a:t> членом </a:t>
            </a:r>
            <a:r>
              <a:rPr lang="ru-RU" b="1" dirty="0" err="1" smtClean="0">
                <a:solidFill>
                  <a:srgbClr val="002060"/>
                </a:solidFill>
              </a:rPr>
              <a:t>Французького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географічного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товариства</a:t>
            </a:r>
            <a:r>
              <a:rPr lang="ru-RU" b="1" dirty="0" smtClean="0">
                <a:solidFill>
                  <a:srgbClr val="002060"/>
                </a:solidFill>
              </a:rPr>
              <a:t>, Рембо </a:t>
            </a:r>
            <a:r>
              <a:rPr lang="ru-RU" b="1" dirty="0" err="1" smtClean="0">
                <a:solidFill>
                  <a:srgbClr val="002060"/>
                </a:solidFill>
              </a:rPr>
              <a:t>здійснив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подорож</a:t>
            </a:r>
            <a:r>
              <a:rPr lang="ru-RU" b="1" dirty="0" smtClean="0">
                <a:solidFill>
                  <a:srgbClr val="002060"/>
                </a:solidFill>
              </a:rPr>
              <a:t> до </a:t>
            </a:r>
            <a:r>
              <a:rPr lang="ru-RU" b="1" dirty="0" err="1" smtClean="0">
                <a:solidFill>
                  <a:srgbClr val="002060"/>
                </a:solidFill>
              </a:rPr>
              <a:t>Огадена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Матеріали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зібрані</a:t>
            </a:r>
            <a:r>
              <a:rPr lang="ru-RU" b="1" dirty="0" smtClean="0">
                <a:solidFill>
                  <a:srgbClr val="002060"/>
                </a:solidFill>
              </a:rPr>
              <a:t> Рембо, </a:t>
            </a:r>
            <a:r>
              <a:rPr lang="ru-RU" b="1" dirty="0" err="1" smtClean="0">
                <a:solidFill>
                  <a:srgbClr val="002060"/>
                </a:solidFill>
              </a:rPr>
              <a:t>були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представлені</a:t>
            </a:r>
            <a:r>
              <a:rPr lang="ru-RU" b="1" dirty="0" smtClean="0">
                <a:solidFill>
                  <a:srgbClr val="002060"/>
                </a:solidFill>
              </a:rPr>
              <a:t> у </a:t>
            </a:r>
            <a:r>
              <a:rPr lang="ru-RU" b="1" dirty="0" err="1" smtClean="0">
                <a:solidFill>
                  <a:srgbClr val="002060"/>
                </a:solidFill>
              </a:rPr>
              <a:t>Французькому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географічному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товаристві.Того</a:t>
            </a:r>
            <a:r>
              <a:rPr lang="ru-RU" b="1" dirty="0" smtClean="0">
                <a:solidFill>
                  <a:srgbClr val="002060"/>
                </a:solidFill>
              </a:rPr>
              <a:t> ж року Рембо покинув роботу в </a:t>
            </a:r>
            <a:r>
              <a:rPr lang="ru-RU" b="1" dirty="0" err="1" smtClean="0">
                <a:solidFill>
                  <a:srgbClr val="002060"/>
                </a:solidFill>
              </a:rPr>
              <a:t>агенції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Берді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й</a:t>
            </a:r>
            <a:r>
              <a:rPr lang="ru-RU" b="1" dirty="0" smtClean="0">
                <a:solidFill>
                  <a:srgbClr val="002060"/>
                </a:solidFill>
              </a:rPr>
              <a:t> став </a:t>
            </a:r>
            <a:r>
              <a:rPr lang="ru-RU" b="1" dirty="0" err="1" smtClean="0">
                <a:solidFill>
                  <a:srgbClr val="002060"/>
                </a:solidFill>
              </a:rPr>
              <a:t>самостійно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займатися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комеріцєю</a:t>
            </a:r>
            <a:r>
              <a:rPr lang="ru-RU" b="1" dirty="0" smtClean="0">
                <a:solidFill>
                  <a:srgbClr val="002060"/>
                </a:solidFill>
              </a:rPr>
              <a:t> в </a:t>
            </a:r>
            <a:r>
              <a:rPr lang="ru-RU" b="1" dirty="0" err="1" smtClean="0">
                <a:solidFill>
                  <a:srgbClr val="002060"/>
                </a:solidFill>
              </a:rPr>
              <a:t>Харарі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Водночас</a:t>
            </a:r>
            <a:r>
              <a:rPr lang="ru-RU" b="1" dirty="0" smtClean="0">
                <a:solidFill>
                  <a:srgbClr val="002060"/>
                </a:solidFill>
              </a:rPr>
              <a:t> Рембо проводив </a:t>
            </a:r>
            <a:r>
              <a:rPr lang="ru-RU" b="1" dirty="0" err="1" smtClean="0">
                <a:solidFill>
                  <a:srgbClr val="002060"/>
                </a:solidFill>
              </a:rPr>
              <a:t>дослідницьку</a:t>
            </a:r>
            <a:r>
              <a:rPr lang="ru-RU" b="1" dirty="0" smtClean="0">
                <a:solidFill>
                  <a:srgbClr val="002060"/>
                </a:solidFill>
              </a:rPr>
              <a:t> роботу як географ. </a:t>
            </a:r>
            <a:r>
              <a:rPr lang="ru-RU" b="1" dirty="0" err="1" smtClean="0">
                <a:solidFill>
                  <a:srgbClr val="002060"/>
                </a:solidFill>
              </a:rPr>
              <a:t>Тоді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він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познайомився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</a:t>
            </a:r>
            <a:r>
              <a:rPr lang="ru-RU" b="1" dirty="0" smtClean="0">
                <a:solidFill>
                  <a:srgbClr val="002060"/>
                </a:solidFill>
              </a:rPr>
              <a:t> губернатором </a:t>
            </a:r>
            <a:r>
              <a:rPr lang="ru-RU" b="1" dirty="0" err="1" smtClean="0">
                <a:solidFill>
                  <a:srgbClr val="002060"/>
                </a:solidFill>
              </a:rPr>
              <a:t>Харарі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Расом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Меконнином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батьком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майбутнього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імператора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Ефіопії</a:t>
            </a:r>
            <a:r>
              <a:rPr lang="ru-RU" b="1" dirty="0" smtClean="0">
                <a:solidFill>
                  <a:srgbClr val="002060"/>
                </a:solidFill>
              </a:rPr>
              <a:t> </a:t>
            </a:r>
            <a:r>
              <a:rPr lang="ru-RU" b="1" dirty="0" err="1" smtClean="0">
                <a:solidFill>
                  <a:srgbClr val="002060"/>
                </a:solidFill>
              </a:rPr>
              <a:t>Хайле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Селассіє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uk-UA" b="1" dirty="0" smtClean="0">
                <a:solidFill>
                  <a:srgbClr val="002060"/>
                </a:solidFill>
              </a:rPr>
              <a:t>.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Рембо </a:t>
            </a:r>
            <a:r>
              <a:rPr lang="ru-RU" b="1" dirty="0" err="1" smtClean="0">
                <a:solidFill>
                  <a:srgbClr val="002060"/>
                </a:solidFill>
              </a:rPr>
              <a:t>займався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насамперед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торгівлею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кави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Він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був</a:t>
            </a:r>
            <a:r>
              <a:rPr lang="ru-RU" b="1" dirty="0" smtClean="0">
                <a:solidFill>
                  <a:srgbClr val="002060"/>
                </a:solidFill>
              </a:rPr>
              <a:t> першим </a:t>
            </a:r>
            <a:r>
              <a:rPr lang="ru-RU" b="1" dirty="0" err="1" smtClean="0">
                <a:solidFill>
                  <a:srgbClr val="002060"/>
                </a:solidFill>
              </a:rPr>
              <a:t>європейцем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який</a:t>
            </a:r>
            <a:r>
              <a:rPr lang="ru-RU" b="1" dirty="0" smtClean="0">
                <a:solidFill>
                  <a:srgbClr val="002060"/>
                </a:solidFill>
              </a:rPr>
              <a:t> почав </a:t>
            </a:r>
            <a:r>
              <a:rPr lang="ru-RU" b="1" dirty="0" err="1" smtClean="0">
                <a:solidFill>
                  <a:srgbClr val="002060"/>
                </a:solidFill>
              </a:rPr>
              <a:t>робити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бізнес</a:t>
            </a:r>
            <a:r>
              <a:rPr lang="ru-RU" b="1" dirty="0" smtClean="0">
                <a:solidFill>
                  <a:srgbClr val="002060"/>
                </a:solidFill>
              </a:rPr>
              <a:t> на </a:t>
            </a:r>
            <a:r>
              <a:rPr lang="ru-RU" b="1" dirty="0" err="1" smtClean="0">
                <a:solidFill>
                  <a:srgbClr val="002060"/>
                </a:solidFill>
              </a:rPr>
              <a:t>місцевій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каві</a:t>
            </a:r>
            <a:r>
              <a:rPr lang="ru-RU" b="1" dirty="0" smtClean="0">
                <a:solidFill>
                  <a:srgbClr val="002060"/>
                </a:solidFill>
              </a:rPr>
              <a:t> та </a:t>
            </a:r>
            <a:r>
              <a:rPr lang="ru-RU" b="1" dirty="0" err="1" smtClean="0">
                <a:solidFill>
                  <a:srgbClr val="002060"/>
                </a:solidFill>
              </a:rPr>
              <a:t>третім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європейцем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який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взагалі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побував</a:t>
            </a:r>
            <a:r>
              <a:rPr lang="ru-RU" b="1" dirty="0" smtClean="0">
                <a:solidFill>
                  <a:srgbClr val="002060"/>
                </a:solidFill>
              </a:rPr>
              <a:t> у </a:t>
            </a:r>
            <a:r>
              <a:rPr lang="ru-RU" b="1" dirty="0" err="1" smtClean="0">
                <a:solidFill>
                  <a:srgbClr val="002060"/>
                </a:solidFill>
              </a:rPr>
              <a:t>Харарі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2924943"/>
            <a:ext cx="46085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У лютому 1891 року в Рембо </a:t>
            </a:r>
            <a:r>
              <a:rPr lang="ru-RU" b="1" dirty="0" err="1" smtClean="0">
                <a:solidFill>
                  <a:srgbClr val="002060"/>
                </a:solidFill>
              </a:rPr>
              <a:t>почався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сильний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біль</a:t>
            </a:r>
            <a:r>
              <a:rPr lang="ru-RU" b="1" dirty="0" smtClean="0">
                <a:solidFill>
                  <a:srgbClr val="002060"/>
                </a:solidFill>
              </a:rPr>
              <a:t> у правому </a:t>
            </a:r>
            <a:r>
              <a:rPr lang="ru-RU" b="1" dirty="0" err="1" smtClean="0">
                <a:solidFill>
                  <a:srgbClr val="002060"/>
                </a:solidFill>
              </a:rPr>
              <a:t>коліні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що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він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вважав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проявом</a:t>
            </a:r>
            <a:r>
              <a:rPr lang="ru-RU" b="1" dirty="0" smtClean="0">
                <a:solidFill>
                  <a:srgbClr val="002060"/>
                </a:solidFill>
              </a:rPr>
              <a:t> артриту. </a:t>
            </a:r>
            <a:r>
              <a:rPr lang="ru-RU" b="1" dirty="0" err="1" smtClean="0">
                <a:solidFill>
                  <a:srgbClr val="002060"/>
                </a:solidFill>
              </a:rPr>
              <a:t>Він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відмовлявся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лікуватись</a:t>
            </a:r>
            <a:r>
              <a:rPr lang="ru-RU" b="1" dirty="0" smtClean="0">
                <a:solidFill>
                  <a:srgbClr val="002060"/>
                </a:solidFill>
              </a:rPr>
              <a:t>, та в </a:t>
            </a:r>
            <a:r>
              <a:rPr lang="ru-RU" b="1" dirty="0" err="1" smtClean="0">
                <a:solidFill>
                  <a:srgbClr val="002060"/>
                </a:solidFill>
              </a:rPr>
              <a:t>березні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біль</a:t>
            </a:r>
            <a:r>
              <a:rPr lang="ru-RU" b="1" dirty="0" smtClean="0">
                <a:solidFill>
                  <a:srgbClr val="002060"/>
                </a:solidFill>
              </a:rPr>
              <a:t> став </a:t>
            </a:r>
            <a:r>
              <a:rPr lang="ru-RU" b="1" dirty="0" err="1" smtClean="0">
                <a:solidFill>
                  <a:srgbClr val="002060"/>
                </a:solidFill>
              </a:rPr>
              <a:t>настільки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нестерпним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що</a:t>
            </a:r>
            <a:r>
              <a:rPr lang="ru-RU" b="1" dirty="0" smtClean="0">
                <a:solidFill>
                  <a:srgbClr val="002060"/>
                </a:solidFill>
              </a:rPr>
              <a:t> Рембо </a:t>
            </a:r>
            <a:r>
              <a:rPr lang="ru-RU" b="1" dirty="0" err="1" smtClean="0">
                <a:solidFill>
                  <a:srgbClr val="002060"/>
                </a:solidFill>
              </a:rPr>
              <a:t>вирішив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повернутися</a:t>
            </a:r>
            <a:r>
              <a:rPr lang="ru-RU" b="1" dirty="0" smtClean="0">
                <a:solidFill>
                  <a:srgbClr val="002060"/>
                </a:solidFill>
              </a:rPr>
              <a:t> на </a:t>
            </a:r>
            <a:r>
              <a:rPr lang="ru-RU" b="1" dirty="0" err="1" smtClean="0">
                <a:solidFill>
                  <a:srgbClr val="002060"/>
                </a:solidFill>
              </a:rPr>
              <a:t>лікування</a:t>
            </a:r>
            <a:r>
              <a:rPr lang="ru-RU" b="1" dirty="0" smtClean="0">
                <a:solidFill>
                  <a:srgbClr val="002060"/>
                </a:solidFill>
              </a:rPr>
              <a:t> до </a:t>
            </a:r>
            <a:r>
              <a:rPr lang="ru-RU" b="1" dirty="0" err="1" smtClean="0">
                <a:solidFill>
                  <a:srgbClr val="002060"/>
                </a:solidFill>
              </a:rPr>
              <a:t>Франції</a:t>
            </a:r>
            <a:r>
              <a:rPr lang="ru-RU" b="1" dirty="0" smtClean="0">
                <a:solidFill>
                  <a:srgbClr val="002060"/>
                </a:solidFill>
              </a:rPr>
              <a:t>. Перед </a:t>
            </a:r>
            <a:r>
              <a:rPr lang="ru-RU" b="1" dirty="0" err="1" smtClean="0">
                <a:solidFill>
                  <a:srgbClr val="002060"/>
                </a:solidFill>
              </a:rPr>
              <a:t>від'їздом</a:t>
            </a:r>
            <a:r>
              <a:rPr lang="ru-RU" b="1" dirty="0" smtClean="0">
                <a:solidFill>
                  <a:srgbClr val="002060"/>
                </a:solidFill>
              </a:rPr>
              <a:t> Рембо </a:t>
            </a:r>
            <a:r>
              <a:rPr lang="ru-RU" b="1" dirty="0" err="1" smtClean="0">
                <a:solidFill>
                  <a:srgbClr val="002060"/>
                </a:solidFill>
              </a:rPr>
              <a:t>проконсультувався</a:t>
            </a:r>
            <a:r>
              <a:rPr lang="ru-RU" b="1" dirty="0" smtClean="0">
                <a:solidFill>
                  <a:srgbClr val="002060"/>
                </a:solidFill>
              </a:rPr>
              <a:t> в </a:t>
            </a:r>
            <a:r>
              <a:rPr lang="ru-RU" b="1" dirty="0" err="1" smtClean="0">
                <a:solidFill>
                  <a:srgbClr val="002060"/>
                </a:solidFill>
              </a:rPr>
              <a:t>англійського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лікаря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який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помилково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діагностував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синовіїт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рекомендував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негайну</a:t>
            </a:r>
            <a:r>
              <a:rPr lang="ru-RU" b="1" dirty="0" smtClean="0">
                <a:solidFill>
                  <a:srgbClr val="002060"/>
                </a:solidFill>
              </a:rPr>
              <a:t> </a:t>
            </a:r>
            <a:r>
              <a:rPr lang="ru-RU" b="1" dirty="0" err="1" smtClean="0">
                <a:solidFill>
                  <a:srgbClr val="002060"/>
                </a:solidFill>
              </a:rPr>
              <a:t>ампутацію</a:t>
            </a:r>
            <a:r>
              <a:rPr lang="ru-RU" b="1" dirty="0" smtClean="0">
                <a:solidFill>
                  <a:srgbClr val="002060"/>
                </a:solidFill>
              </a:rPr>
              <a:t>. Рембо </a:t>
            </a:r>
            <a:r>
              <a:rPr lang="ru-RU" b="1" dirty="0" err="1" smtClean="0">
                <a:solidFill>
                  <a:srgbClr val="002060"/>
                </a:solidFill>
              </a:rPr>
              <a:t>залишився</a:t>
            </a:r>
            <a:r>
              <a:rPr lang="ru-RU" b="1" dirty="0" smtClean="0">
                <a:solidFill>
                  <a:srgbClr val="002060"/>
                </a:solidFill>
              </a:rPr>
              <a:t> в </a:t>
            </a:r>
            <a:r>
              <a:rPr lang="ru-RU" b="1" dirty="0" err="1" smtClean="0">
                <a:solidFill>
                  <a:srgbClr val="002060"/>
                </a:solidFill>
              </a:rPr>
              <a:t>Адені</a:t>
            </a:r>
            <a:r>
              <a:rPr lang="ru-RU" b="1" dirty="0" smtClean="0">
                <a:solidFill>
                  <a:srgbClr val="002060"/>
                </a:solidFill>
              </a:rPr>
              <a:t> до 7 </a:t>
            </a:r>
            <a:r>
              <a:rPr lang="ru-RU" b="1" dirty="0" err="1" smtClean="0">
                <a:solidFill>
                  <a:srgbClr val="002060"/>
                </a:solidFill>
              </a:rPr>
              <a:t>травня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аби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залагодити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всі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фінансові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справи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відбув</a:t>
            </a:r>
            <a:r>
              <a:rPr lang="ru-RU" b="1" dirty="0" smtClean="0">
                <a:solidFill>
                  <a:srgbClr val="002060"/>
                </a:solidFill>
              </a:rPr>
              <a:t> на </a:t>
            </a:r>
            <a:r>
              <a:rPr lang="ru-RU" b="1" dirty="0" err="1" smtClean="0">
                <a:solidFill>
                  <a:srgbClr val="002060"/>
                </a:solidFill>
              </a:rPr>
              <a:t>пароплаві</a:t>
            </a:r>
            <a:r>
              <a:rPr lang="ru-RU" b="1" dirty="0" smtClean="0">
                <a:solidFill>
                  <a:srgbClr val="002060"/>
                </a:solidFill>
              </a:rPr>
              <a:t> до Марселя, де </a:t>
            </a:r>
            <a:r>
              <a:rPr lang="ru-RU" b="1" dirty="0" err="1" smtClean="0">
                <a:solidFill>
                  <a:srgbClr val="002060"/>
                </a:solidFill>
              </a:rPr>
              <a:t>його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помістили</a:t>
            </a:r>
            <a:r>
              <a:rPr lang="ru-RU" b="1" dirty="0" smtClean="0">
                <a:solidFill>
                  <a:srgbClr val="002060"/>
                </a:solidFill>
              </a:rPr>
              <a:t> в </a:t>
            </a:r>
            <a:r>
              <a:rPr lang="ru-RU" b="1" dirty="0" err="1" smtClean="0">
                <a:solidFill>
                  <a:srgbClr val="002060"/>
                </a:solidFill>
              </a:rPr>
              <a:t>шпиталь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Консепсьйон</a:t>
            </a:r>
            <a:r>
              <a:rPr lang="ru-RU" b="1" dirty="0" smtClean="0">
                <a:solidFill>
                  <a:srgbClr val="002060"/>
                </a:solidFill>
              </a:rPr>
              <a:t>. 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0232" y="274638"/>
            <a:ext cx="2026568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Rimbaud_-_tombe_à_Charlevil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64088" y="836712"/>
            <a:ext cx="3328764" cy="4443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620688"/>
            <a:ext cx="4680520" cy="5396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2000" b="1" dirty="0" smtClean="0">
                <a:solidFill>
                  <a:srgbClr val="002060"/>
                </a:solidFill>
              </a:rPr>
              <a:t>Через </a:t>
            </a:r>
            <a:r>
              <a:rPr lang="ru-RU" sz="2000" b="1" dirty="0" err="1" smtClean="0">
                <a:solidFill>
                  <a:srgbClr val="002060"/>
                </a:solidFill>
              </a:rPr>
              <a:t>тиждень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відбулася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операція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з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ампутації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правої</a:t>
            </a:r>
            <a:r>
              <a:rPr lang="ru-RU" sz="2000" b="1" dirty="0" smtClean="0">
                <a:solidFill>
                  <a:srgbClr val="002060"/>
                </a:solidFill>
              </a:rPr>
              <a:t> ноги. </a:t>
            </a:r>
            <a:r>
              <a:rPr lang="ru-RU" sz="2000" b="1" dirty="0" err="1" smtClean="0">
                <a:solidFill>
                  <a:srgbClr val="002060"/>
                </a:solidFill>
              </a:rPr>
              <a:t>Після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операції</a:t>
            </a:r>
            <a:r>
              <a:rPr lang="ru-RU" sz="2000" b="1" dirty="0" smtClean="0">
                <a:solidFill>
                  <a:srgbClr val="002060"/>
                </a:solidFill>
              </a:rPr>
              <a:t> Рембо </a:t>
            </a:r>
            <a:r>
              <a:rPr lang="ru-RU" sz="2000" b="1" dirty="0" err="1" smtClean="0">
                <a:solidFill>
                  <a:srgbClr val="002060"/>
                </a:solidFill>
              </a:rPr>
              <a:t>було</a:t>
            </a:r>
            <a:r>
              <a:rPr lang="ru-RU" sz="2000" b="1" dirty="0" smtClean="0">
                <a:solidFill>
                  <a:srgbClr val="002060"/>
                </a:solidFill>
              </a:rPr>
              <a:t> поставлено </a:t>
            </a:r>
            <a:r>
              <a:rPr lang="ru-RU" sz="2000" b="1" dirty="0" err="1" smtClean="0">
                <a:solidFill>
                  <a:srgbClr val="002060"/>
                </a:solidFill>
              </a:rPr>
              <a:t>діагноз</a:t>
            </a:r>
            <a:r>
              <a:rPr lang="ru-RU" sz="2000" b="1" dirty="0" smtClean="0">
                <a:solidFill>
                  <a:srgbClr val="002060"/>
                </a:solidFill>
              </a:rPr>
              <a:t> «рак </a:t>
            </a:r>
            <a:r>
              <a:rPr lang="ru-RU" sz="2000" b="1" dirty="0" err="1" smtClean="0">
                <a:solidFill>
                  <a:srgbClr val="002060"/>
                </a:solidFill>
              </a:rPr>
              <a:t>кісток</a:t>
            </a:r>
            <a:r>
              <a:rPr lang="ru-RU" sz="2000" b="1" dirty="0" smtClean="0">
                <a:solidFill>
                  <a:srgbClr val="002060"/>
                </a:solidFill>
              </a:rPr>
              <a:t>», </a:t>
            </a:r>
            <a:r>
              <a:rPr lang="ru-RU" sz="2000" b="1" dirty="0" err="1" smtClean="0">
                <a:solidFill>
                  <a:srgbClr val="002060"/>
                </a:solidFill>
              </a:rPr>
              <a:t>можливо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це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була</a:t>
            </a:r>
            <a:r>
              <a:rPr lang="ru-RU" sz="2000" b="1" dirty="0" smtClean="0">
                <a:solidFill>
                  <a:srgbClr val="002060"/>
                </a:solidFill>
              </a:rPr>
              <a:t> </a:t>
            </a:r>
            <a:r>
              <a:rPr lang="ru-RU" sz="2000" b="1" dirty="0" err="1" smtClean="0">
                <a:solidFill>
                  <a:srgbClr val="002060"/>
                </a:solidFill>
              </a:rPr>
              <a:t>остеогенна</a:t>
            </a:r>
            <a:r>
              <a:rPr lang="ru-RU" sz="2000" b="1" dirty="0" smtClean="0">
                <a:solidFill>
                  <a:srgbClr val="002060"/>
                </a:solidFill>
              </a:rPr>
              <a:t> саркома. </a:t>
            </a:r>
            <a:r>
              <a:rPr lang="ru-RU" sz="2000" b="1" dirty="0" err="1" smtClean="0">
                <a:solidFill>
                  <a:srgbClr val="002060"/>
                </a:solidFill>
              </a:rPr>
              <a:t>Відвідавши</a:t>
            </a:r>
            <a:r>
              <a:rPr lang="ru-RU" sz="2000" b="1" dirty="0" smtClean="0">
                <a:solidFill>
                  <a:srgbClr val="002060"/>
                </a:solidFill>
              </a:rPr>
              <a:t> на один день </a:t>
            </a:r>
            <a:r>
              <a:rPr lang="ru-RU" sz="2000" b="1" dirty="0" err="1" smtClean="0">
                <a:solidFill>
                  <a:srgbClr val="002060"/>
                </a:solidFill>
              </a:rPr>
              <a:t>Шарлевіль</a:t>
            </a:r>
            <a:r>
              <a:rPr lang="ru-RU" sz="2000" b="1" dirty="0" smtClean="0">
                <a:solidFill>
                  <a:srgbClr val="002060"/>
                </a:solidFill>
              </a:rPr>
              <a:t>, Рембо </a:t>
            </a:r>
            <a:r>
              <a:rPr lang="ru-RU" sz="2000" b="1" dirty="0" err="1" smtClean="0">
                <a:solidFill>
                  <a:srgbClr val="002060"/>
                </a:solidFill>
              </a:rPr>
              <a:t>наприкінці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серпня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вирішив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повернутися</a:t>
            </a:r>
            <a:r>
              <a:rPr lang="ru-RU" sz="2000" b="1" dirty="0" smtClean="0">
                <a:solidFill>
                  <a:srgbClr val="002060"/>
                </a:solidFill>
              </a:rPr>
              <a:t> до Африки, </a:t>
            </a:r>
            <a:r>
              <a:rPr lang="ru-RU" sz="2000" b="1" dirty="0" err="1" smtClean="0">
                <a:solidFill>
                  <a:srgbClr val="002060"/>
                </a:solidFill>
              </a:rPr>
              <a:t>проте</a:t>
            </a:r>
            <a:r>
              <a:rPr lang="ru-RU" sz="2000" b="1" dirty="0" smtClean="0">
                <a:solidFill>
                  <a:srgbClr val="002060"/>
                </a:solidFill>
              </a:rPr>
              <a:t> в </a:t>
            </a:r>
            <a:r>
              <a:rPr lang="ru-RU" sz="2000" b="1" dirty="0" err="1" smtClean="0">
                <a:solidFill>
                  <a:srgbClr val="002060"/>
                </a:solidFill>
              </a:rPr>
              <a:t>дорозі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йому</a:t>
            </a:r>
            <a:r>
              <a:rPr lang="ru-RU" sz="2000" b="1" dirty="0" smtClean="0">
                <a:solidFill>
                  <a:srgbClr val="002060"/>
                </a:solidFill>
              </a:rPr>
              <a:t> стало </a:t>
            </a:r>
            <a:r>
              <a:rPr lang="ru-RU" sz="2000" b="1" dirty="0" err="1" smtClean="0">
                <a:solidFill>
                  <a:srgbClr val="002060"/>
                </a:solidFill>
              </a:rPr>
              <a:t>зовсім</a:t>
            </a:r>
            <a:r>
              <a:rPr lang="ru-RU" sz="2000" b="1" dirty="0" smtClean="0">
                <a:solidFill>
                  <a:srgbClr val="002060"/>
                </a:solidFill>
              </a:rPr>
              <a:t> зле </a:t>
            </a:r>
            <a:r>
              <a:rPr lang="ru-RU" sz="2000" b="1" dirty="0" err="1" smtClean="0">
                <a:solidFill>
                  <a:srgbClr val="002060"/>
                </a:solidFill>
              </a:rPr>
              <a:t>й</a:t>
            </a:r>
            <a:r>
              <a:rPr lang="ru-RU" sz="2000" b="1" dirty="0" smtClean="0">
                <a:solidFill>
                  <a:srgbClr val="002060"/>
                </a:solidFill>
              </a:rPr>
              <a:t> в </a:t>
            </a:r>
            <a:r>
              <a:rPr lang="ru-RU" sz="2000" b="1" dirty="0" err="1" smtClean="0">
                <a:solidFill>
                  <a:srgbClr val="002060"/>
                </a:solidFill>
              </a:rPr>
              <a:t>Марселі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він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знову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потрапив</a:t>
            </a:r>
            <a:r>
              <a:rPr lang="ru-RU" sz="2000" b="1" dirty="0" smtClean="0">
                <a:solidFill>
                  <a:srgbClr val="002060"/>
                </a:solidFill>
              </a:rPr>
              <a:t> у той </a:t>
            </a:r>
            <a:r>
              <a:rPr lang="ru-RU" sz="2000" b="1" dirty="0" err="1" smtClean="0">
                <a:solidFill>
                  <a:srgbClr val="002060"/>
                </a:solidFill>
              </a:rPr>
              <a:t>самий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шпиталь</a:t>
            </a:r>
            <a:r>
              <a:rPr lang="ru-RU" sz="2000" b="1" dirty="0" smtClean="0">
                <a:solidFill>
                  <a:srgbClr val="002060"/>
                </a:solidFill>
              </a:rPr>
              <a:t>. </a:t>
            </a:r>
            <a:r>
              <a:rPr lang="ru-RU" sz="2000" b="1" dirty="0" err="1" smtClean="0">
                <a:solidFill>
                  <a:srgbClr val="002060"/>
                </a:solidFill>
              </a:rPr>
              <a:t>Тривалий</a:t>
            </a:r>
            <a:r>
              <a:rPr lang="ru-RU" sz="2000" b="1" dirty="0" smtClean="0">
                <a:solidFill>
                  <a:srgbClr val="002060"/>
                </a:solidFill>
              </a:rPr>
              <a:t> час Рембо, </a:t>
            </a:r>
            <a:r>
              <a:rPr lang="ru-RU" sz="2000" b="1" dirty="0" err="1" smtClean="0">
                <a:solidFill>
                  <a:srgbClr val="002060"/>
                </a:solidFill>
              </a:rPr>
              <a:t>якого</a:t>
            </a:r>
            <a:r>
              <a:rPr lang="ru-RU" sz="2000" b="1" dirty="0" smtClean="0">
                <a:solidFill>
                  <a:srgbClr val="002060"/>
                </a:solidFill>
              </a:rPr>
              <a:t> в </a:t>
            </a:r>
            <a:r>
              <a:rPr lang="ru-RU" sz="2000" b="1" dirty="0" err="1" smtClean="0">
                <a:solidFill>
                  <a:srgbClr val="002060"/>
                </a:solidFill>
              </a:rPr>
              <a:t>шпиталі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доглядала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його</a:t>
            </a:r>
            <a:r>
              <a:rPr lang="ru-RU" sz="2000" b="1" dirty="0" smtClean="0">
                <a:solidFill>
                  <a:srgbClr val="002060"/>
                </a:solidFill>
              </a:rPr>
              <a:t> сестра </a:t>
            </a:r>
            <a:r>
              <a:rPr lang="ru-RU" sz="2000" b="1" dirty="0" err="1" smtClean="0">
                <a:solidFill>
                  <a:srgbClr val="002060"/>
                </a:solidFill>
              </a:rPr>
              <a:t>Ізабель</a:t>
            </a:r>
            <a:r>
              <a:rPr lang="ru-RU" sz="2000" b="1" dirty="0" smtClean="0">
                <a:solidFill>
                  <a:srgbClr val="002060"/>
                </a:solidFill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</a:rPr>
              <a:t>страждав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від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нестерпного</a:t>
            </a:r>
            <a:r>
              <a:rPr lang="ru-RU" sz="2000" b="1" dirty="0" smtClean="0">
                <a:solidFill>
                  <a:srgbClr val="002060"/>
                </a:solidFill>
              </a:rPr>
              <a:t> болю. </a:t>
            </a:r>
            <a:r>
              <a:rPr lang="ru-RU" sz="2000" b="1" dirty="0" err="1" smtClean="0">
                <a:solidFill>
                  <a:srgbClr val="002060"/>
                </a:solidFill>
              </a:rPr>
              <a:t>Врешті</a:t>
            </a:r>
            <a:r>
              <a:rPr lang="ru-RU" sz="2000" b="1" dirty="0" smtClean="0">
                <a:solidFill>
                  <a:srgbClr val="002060"/>
                </a:solidFill>
              </a:rPr>
              <a:t> 10 листопада 1891 року Рембо помер у </a:t>
            </a:r>
            <a:r>
              <a:rPr lang="ru-RU" sz="2000" b="1" dirty="0" err="1" smtClean="0">
                <a:solidFill>
                  <a:srgbClr val="002060"/>
                </a:solidFill>
              </a:rPr>
              <a:t>віці</a:t>
            </a:r>
            <a:r>
              <a:rPr lang="ru-RU" sz="2000" b="1" dirty="0" smtClean="0">
                <a:solidFill>
                  <a:srgbClr val="002060"/>
                </a:solidFill>
              </a:rPr>
              <a:t> 37 </a:t>
            </a:r>
            <a:r>
              <a:rPr lang="ru-RU" sz="2000" b="1" dirty="0" err="1" smtClean="0">
                <a:solidFill>
                  <a:srgbClr val="002060"/>
                </a:solidFill>
              </a:rPr>
              <a:t>років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й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був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похований</a:t>
            </a:r>
            <a:r>
              <a:rPr lang="ru-RU" sz="2000" b="1" dirty="0" smtClean="0">
                <a:solidFill>
                  <a:srgbClr val="002060"/>
                </a:solidFill>
              </a:rPr>
              <a:t> в </a:t>
            </a:r>
            <a:r>
              <a:rPr lang="ru-RU" sz="2000" b="1" dirty="0" err="1" smtClean="0">
                <a:solidFill>
                  <a:srgbClr val="002060"/>
                </a:solidFill>
              </a:rPr>
              <a:t>Шарлевілі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поряд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зі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своїм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дідом</a:t>
            </a:r>
            <a:r>
              <a:rPr lang="ru-RU" sz="2000" b="1" dirty="0" smtClean="0">
                <a:solidFill>
                  <a:srgbClr val="002060"/>
                </a:solidFill>
              </a:rPr>
              <a:t> Жаном </a:t>
            </a:r>
            <a:r>
              <a:rPr lang="ru-RU" sz="2000" b="1" dirty="0" err="1" smtClean="0">
                <a:solidFill>
                  <a:srgbClr val="002060"/>
                </a:solidFill>
              </a:rPr>
              <a:t>Ніколя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Куїфом</a:t>
            </a:r>
            <a:r>
              <a:rPr lang="ru-RU" sz="2000" b="1" dirty="0" smtClean="0">
                <a:solidFill>
                  <a:srgbClr val="002060"/>
                </a:solidFill>
              </a:rPr>
              <a:t> та </a:t>
            </a:r>
            <a:r>
              <a:rPr lang="ru-RU" sz="2000" b="1" dirty="0" err="1" smtClean="0">
                <a:solidFill>
                  <a:srgbClr val="002060"/>
                </a:solidFill>
              </a:rPr>
              <a:t>своєю</a:t>
            </a:r>
            <a:r>
              <a:rPr lang="ru-RU" sz="2000" b="1" dirty="0" smtClean="0">
                <a:solidFill>
                  <a:srgbClr val="002060"/>
                </a:solidFill>
              </a:rPr>
              <a:t> сестрою </a:t>
            </a:r>
            <a:r>
              <a:rPr lang="ru-RU" sz="2000" b="1" dirty="0" err="1" smtClean="0">
                <a:solidFill>
                  <a:srgbClr val="002060"/>
                </a:solidFill>
              </a:rPr>
              <a:t>Віталі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686800" y="274638"/>
            <a:ext cx="20568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892480" cy="6309360"/>
          </a:xfrm>
        </p:spPr>
        <p:txBody>
          <a:bodyPr>
            <a:normAutofit/>
          </a:bodyPr>
          <a:lstStyle/>
          <a:p>
            <a:r>
              <a:rPr lang="ru-RU" sz="1900" b="1" dirty="0" smtClean="0">
                <a:solidFill>
                  <a:srgbClr val="002060"/>
                </a:solidFill>
              </a:rPr>
              <a:t>«</a:t>
            </a:r>
            <a:r>
              <a:rPr lang="ru-RU" sz="1900" b="1" dirty="0" err="1" smtClean="0">
                <a:solidFill>
                  <a:srgbClr val="002060"/>
                </a:solidFill>
              </a:rPr>
              <a:t>Голосівки</a:t>
            </a:r>
            <a:r>
              <a:rPr lang="ru-RU" sz="1900" b="1" dirty="0" smtClean="0">
                <a:solidFill>
                  <a:srgbClr val="002060"/>
                </a:solidFill>
              </a:rPr>
              <a:t>» — сонет </a:t>
            </a:r>
            <a:r>
              <a:rPr lang="ru-RU" sz="1900" b="1" dirty="0" err="1" smtClean="0">
                <a:solidFill>
                  <a:srgbClr val="002060"/>
                </a:solidFill>
              </a:rPr>
              <a:t>французького</a:t>
            </a:r>
            <a:r>
              <a:rPr lang="ru-RU" sz="1900" b="1" dirty="0" smtClean="0">
                <a:solidFill>
                  <a:srgbClr val="002060"/>
                </a:solidFill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</a:rPr>
              <a:t>поета-символіста</a:t>
            </a:r>
            <a:r>
              <a:rPr lang="ru-RU" sz="1900" b="1" dirty="0" smtClean="0">
                <a:solidFill>
                  <a:srgbClr val="002060"/>
                </a:solidFill>
              </a:rPr>
              <a:t> </a:t>
            </a:r>
            <a:r>
              <a:rPr lang="ru-RU" sz="1900" b="1" dirty="0" err="1" smtClean="0">
                <a:solidFill>
                  <a:srgbClr val="002060"/>
                </a:solidFill>
              </a:rPr>
              <a:t>Артюра</a:t>
            </a:r>
            <a:r>
              <a:rPr lang="ru-RU" sz="1900" b="1" dirty="0" smtClean="0">
                <a:solidFill>
                  <a:srgbClr val="002060"/>
                </a:solidFill>
              </a:rPr>
              <a:t> Рембо, </a:t>
            </a:r>
            <a:r>
              <a:rPr lang="ru-RU" sz="1900" b="1" dirty="0" err="1" smtClean="0">
                <a:solidFill>
                  <a:srgbClr val="002060"/>
                </a:solidFill>
              </a:rPr>
              <a:t>своєрідний</a:t>
            </a:r>
            <a:r>
              <a:rPr lang="ru-RU" sz="1900" b="1" dirty="0" smtClean="0">
                <a:solidFill>
                  <a:srgbClr val="002060"/>
                </a:solidFill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</a:rPr>
              <a:t>символістський</a:t>
            </a:r>
            <a:r>
              <a:rPr lang="ru-RU" sz="1900" b="1" dirty="0" smtClean="0">
                <a:solidFill>
                  <a:srgbClr val="002060"/>
                </a:solidFill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</a:rPr>
              <a:t>маніфест</a:t>
            </a:r>
            <a:r>
              <a:rPr lang="ru-RU" sz="1900" b="1" dirty="0" smtClean="0">
                <a:solidFill>
                  <a:srgbClr val="002060"/>
                </a:solidFill>
              </a:rPr>
              <a:t>. У </a:t>
            </a:r>
            <a:r>
              <a:rPr lang="ru-RU" sz="1900" b="1" dirty="0" err="1" smtClean="0">
                <a:solidFill>
                  <a:srgbClr val="002060"/>
                </a:solidFill>
              </a:rPr>
              <a:t>сонеті</a:t>
            </a:r>
            <a:r>
              <a:rPr lang="ru-RU" sz="1900" b="1" dirty="0" smtClean="0">
                <a:solidFill>
                  <a:srgbClr val="002060"/>
                </a:solidFill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</a:rPr>
              <a:t>Артюр</a:t>
            </a:r>
            <a:r>
              <a:rPr lang="ru-RU" sz="1900" b="1" dirty="0" smtClean="0">
                <a:solidFill>
                  <a:srgbClr val="002060"/>
                </a:solidFill>
              </a:rPr>
              <a:t> Рембо </a:t>
            </a:r>
            <a:r>
              <a:rPr lang="ru-RU" sz="1900" b="1" dirty="0" err="1" smtClean="0">
                <a:solidFill>
                  <a:srgbClr val="002060"/>
                </a:solidFill>
              </a:rPr>
              <a:t>задекларував</a:t>
            </a:r>
            <a:r>
              <a:rPr lang="ru-RU" sz="1900" b="1" dirty="0" smtClean="0">
                <a:solidFill>
                  <a:srgbClr val="002060"/>
                </a:solidFill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</a:rPr>
              <a:t>нові</a:t>
            </a:r>
            <a:r>
              <a:rPr lang="ru-RU" sz="1900" b="1" dirty="0" smtClean="0">
                <a:solidFill>
                  <a:srgbClr val="002060"/>
                </a:solidFill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</a:rPr>
              <a:t>принципи</a:t>
            </a:r>
            <a:r>
              <a:rPr lang="ru-RU" sz="1900" b="1" dirty="0" smtClean="0">
                <a:solidFill>
                  <a:srgbClr val="002060"/>
                </a:solidFill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</a:rPr>
              <a:t>мистецтва</a:t>
            </a:r>
            <a:r>
              <a:rPr lang="ru-RU" sz="1900" b="1" dirty="0" smtClean="0">
                <a:solidFill>
                  <a:srgbClr val="002060"/>
                </a:solidFill>
              </a:rPr>
              <a:t>: </a:t>
            </a:r>
            <a:r>
              <a:rPr lang="ru-RU" sz="1900" b="1" dirty="0" err="1" smtClean="0">
                <a:solidFill>
                  <a:srgbClr val="002060"/>
                </a:solidFill>
              </a:rPr>
              <a:t>перетворення</a:t>
            </a:r>
            <a:r>
              <a:rPr lang="ru-RU" sz="1900" b="1" dirty="0" smtClean="0">
                <a:solidFill>
                  <a:srgbClr val="002060"/>
                </a:solidFill>
              </a:rPr>
              <a:t> слова у символ, </a:t>
            </a:r>
            <a:r>
              <a:rPr lang="ru-RU" sz="1900" b="1" dirty="0" err="1" smtClean="0">
                <a:solidFill>
                  <a:srgbClr val="002060"/>
                </a:solidFill>
              </a:rPr>
              <a:t>увага</a:t>
            </a:r>
            <a:r>
              <a:rPr lang="ru-RU" sz="1900" b="1" dirty="0" smtClean="0">
                <a:solidFill>
                  <a:srgbClr val="002060"/>
                </a:solidFill>
              </a:rPr>
              <a:t> до </a:t>
            </a:r>
            <a:r>
              <a:rPr lang="ru-RU" sz="1900" b="1" dirty="0" err="1" smtClean="0">
                <a:solidFill>
                  <a:srgbClr val="002060"/>
                </a:solidFill>
              </a:rPr>
              <a:t>змістового</a:t>
            </a:r>
            <a:r>
              <a:rPr lang="ru-RU" sz="1900" b="1" dirty="0" smtClean="0">
                <a:solidFill>
                  <a:srgbClr val="002060"/>
                </a:solidFill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</a:rPr>
              <a:t>забарвлення</a:t>
            </a:r>
            <a:r>
              <a:rPr lang="ru-RU" sz="1900" b="1" dirty="0" smtClean="0">
                <a:solidFill>
                  <a:srgbClr val="002060"/>
                </a:solidFill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</a:rPr>
              <a:t>звуків</a:t>
            </a:r>
            <a:r>
              <a:rPr lang="ru-RU" sz="1900" b="1" dirty="0" smtClean="0">
                <a:solidFill>
                  <a:srgbClr val="002060"/>
                </a:solidFill>
              </a:rPr>
              <a:t>, </a:t>
            </a:r>
            <a:r>
              <a:rPr lang="ru-RU" sz="1900" b="1" dirty="0" err="1" smtClean="0">
                <a:solidFill>
                  <a:srgbClr val="002060"/>
                </a:solidFill>
              </a:rPr>
              <a:t>значення</a:t>
            </a:r>
            <a:r>
              <a:rPr lang="ru-RU" sz="1900" b="1" dirty="0" smtClean="0">
                <a:solidFill>
                  <a:srgbClr val="002060"/>
                </a:solidFill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</a:rPr>
              <a:t>відчуттів</a:t>
            </a:r>
            <a:r>
              <a:rPr lang="ru-RU" sz="1900" b="1" dirty="0" smtClean="0">
                <a:solidFill>
                  <a:srgbClr val="002060"/>
                </a:solidFill>
              </a:rPr>
              <a:t> у </a:t>
            </a:r>
            <a:r>
              <a:rPr lang="ru-RU" sz="1900" b="1" dirty="0" err="1" smtClean="0">
                <a:solidFill>
                  <a:srgbClr val="002060"/>
                </a:solidFill>
              </a:rPr>
              <a:t>сприйнятті</a:t>
            </a:r>
            <a:r>
              <a:rPr lang="ru-RU" sz="1900" b="1" dirty="0" smtClean="0">
                <a:solidFill>
                  <a:srgbClr val="002060"/>
                </a:solidFill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</a:rPr>
              <a:t>світу</a:t>
            </a:r>
            <a:r>
              <a:rPr lang="ru-RU" sz="1900" b="1" dirty="0" smtClean="0">
                <a:solidFill>
                  <a:srgbClr val="002060"/>
                </a:solidFill>
              </a:rPr>
              <a:t>. </a:t>
            </a:r>
            <a:r>
              <a:rPr lang="ru-RU" sz="1900" b="1" dirty="0" err="1" smtClean="0">
                <a:solidFill>
                  <a:srgbClr val="002060"/>
                </a:solidFill>
              </a:rPr>
              <a:t>Артюр</a:t>
            </a:r>
            <a:r>
              <a:rPr lang="ru-RU" sz="1900" b="1" dirty="0" smtClean="0">
                <a:solidFill>
                  <a:srgbClr val="002060"/>
                </a:solidFill>
              </a:rPr>
              <a:t> Рембо </a:t>
            </a:r>
            <a:r>
              <a:rPr lang="ru-RU" sz="1900" b="1" dirty="0" err="1" smtClean="0">
                <a:solidFill>
                  <a:srgbClr val="002060"/>
                </a:solidFill>
              </a:rPr>
              <a:t>наголошував</a:t>
            </a:r>
            <a:r>
              <a:rPr lang="ru-RU" sz="1900" b="1" dirty="0" smtClean="0">
                <a:solidFill>
                  <a:srgbClr val="002060"/>
                </a:solidFill>
              </a:rPr>
              <a:t>: Я придумав </a:t>
            </a:r>
            <a:r>
              <a:rPr lang="ru-RU" sz="1900" b="1" dirty="0" err="1" smtClean="0">
                <a:solidFill>
                  <a:srgbClr val="002060"/>
                </a:solidFill>
              </a:rPr>
              <a:t>колір</a:t>
            </a:r>
            <a:r>
              <a:rPr lang="ru-RU" sz="1900" b="1" dirty="0" smtClean="0">
                <a:solidFill>
                  <a:srgbClr val="002060"/>
                </a:solidFill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</a:rPr>
              <a:t>голосних</a:t>
            </a:r>
            <a:r>
              <a:rPr lang="ru-RU" sz="1900" b="1" dirty="0" smtClean="0">
                <a:solidFill>
                  <a:srgbClr val="002060"/>
                </a:solidFill>
              </a:rPr>
              <a:t>… Я </a:t>
            </a:r>
            <a:r>
              <a:rPr lang="ru-RU" sz="1900" b="1" dirty="0" err="1" smtClean="0">
                <a:solidFill>
                  <a:srgbClr val="002060"/>
                </a:solidFill>
              </a:rPr>
              <a:t>встановив</a:t>
            </a:r>
            <a:r>
              <a:rPr lang="ru-RU" sz="1900" b="1" dirty="0" smtClean="0">
                <a:solidFill>
                  <a:srgbClr val="002060"/>
                </a:solidFill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</a:rPr>
              <a:t>рух</a:t>
            </a:r>
            <a:r>
              <a:rPr lang="ru-RU" sz="1900" b="1" dirty="0" smtClean="0">
                <a:solidFill>
                  <a:srgbClr val="002060"/>
                </a:solidFill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</a:rPr>
              <a:t>і</a:t>
            </a:r>
            <a:r>
              <a:rPr lang="ru-RU" sz="1900" b="1" dirty="0" smtClean="0">
                <a:solidFill>
                  <a:srgbClr val="002060"/>
                </a:solidFill>
              </a:rPr>
              <a:t> форму </a:t>
            </a:r>
            <a:r>
              <a:rPr lang="ru-RU" sz="1900" b="1" dirty="0" err="1" smtClean="0">
                <a:solidFill>
                  <a:srgbClr val="002060"/>
                </a:solidFill>
              </a:rPr>
              <a:t>кожної</a:t>
            </a:r>
            <a:r>
              <a:rPr lang="ru-RU" sz="1900" b="1" dirty="0" smtClean="0">
                <a:solidFill>
                  <a:srgbClr val="002060"/>
                </a:solidFill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</a:rPr>
              <a:t>приголосної</a:t>
            </a:r>
            <a:r>
              <a:rPr lang="ru-RU" sz="1900" b="1" dirty="0" smtClean="0">
                <a:solidFill>
                  <a:srgbClr val="002060"/>
                </a:solidFill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</a:rPr>
              <a:t>і</a:t>
            </a:r>
            <a:r>
              <a:rPr lang="ru-RU" sz="1900" b="1" dirty="0" smtClean="0">
                <a:solidFill>
                  <a:srgbClr val="002060"/>
                </a:solidFill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</a:rPr>
              <a:t>лестив</a:t>
            </a:r>
            <a:r>
              <a:rPr lang="ru-RU" sz="1900" b="1" dirty="0" smtClean="0">
                <a:solidFill>
                  <a:srgbClr val="002060"/>
                </a:solidFill>
              </a:rPr>
              <a:t> себе </a:t>
            </a:r>
            <a:r>
              <a:rPr lang="ru-RU" sz="1900" b="1" dirty="0" err="1" smtClean="0">
                <a:solidFill>
                  <a:srgbClr val="002060"/>
                </a:solidFill>
              </a:rPr>
              <a:t>надією</a:t>
            </a:r>
            <a:r>
              <a:rPr lang="ru-RU" sz="1900" b="1" dirty="0" smtClean="0">
                <a:solidFill>
                  <a:srgbClr val="002060"/>
                </a:solidFill>
              </a:rPr>
              <a:t>, </a:t>
            </a:r>
            <a:r>
              <a:rPr lang="ru-RU" sz="1900" b="1" dirty="0" err="1" smtClean="0">
                <a:solidFill>
                  <a:srgbClr val="002060"/>
                </a:solidFill>
              </a:rPr>
              <a:t>що</a:t>
            </a:r>
            <a:r>
              <a:rPr lang="ru-RU" sz="1900" b="1" dirty="0" smtClean="0">
                <a:solidFill>
                  <a:srgbClr val="002060"/>
                </a:solidFill>
              </a:rPr>
              <a:t> за </a:t>
            </a:r>
            <a:r>
              <a:rPr lang="ru-RU" sz="1900" b="1" dirty="0" err="1" smtClean="0">
                <a:solidFill>
                  <a:srgbClr val="002060"/>
                </a:solidFill>
              </a:rPr>
              <a:t>допомогою</a:t>
            </a:r>
            <a:r>
              <a:rPr lang="ru-RU" sz="1900" b="1" dirty="0" smtClean="0">
                <a:solidFill>
                  <a:srgbClr val="002060"/>
                </a:solidFill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</a:rPr>
              <a:t>інстинктивних</a:t>
            </a:r>
            <a:r>
              <a:rPr lang="ru-RU" sz="1900" b="1" dirty="0" smtClean="0">
                <a:solidFill>
                  <a:srgbClr val="002060"/>
                </a:solidFill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</a:rPr>
              <a:t>ритмів</a:t>
            </a:r>
            <a:r>
              <a:rPr lang="ru-RU" sz="1900" b="1" dirty="0" smtClean="0">
                <a:solidFill>
                  <a:srgbClr val="002060"/>
                </a:solidFill>
              </a:rPr>
              <a:t> я </a:t>
            </a:r>
            <a:r>
              <a:rPr lang="ru-RU" sz="1900" b="1" dirty="0" err="1" smtClean="0">
                <a:solidFill>
                  <a:srgbClr val="002060"/>
                </a:solidFill>
              </a:rPr>
              <a:t>винайшов</a:t>
            </a:r>
            <a:r>
              <a:rPr lang="ru-RU" sz="1900" b="1" dirty="0" smtClean="0">
                <a:solidFill>
                  <a:srgbClr val="002060"/>
                </a:solidFill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</a:rPr>
              <a:t>таку</a:t>
            </a:r>
            <a:r>
              <a:rPr lang="ru-RU" sz="1900" b="1" dirty="0" smtClean="0">
                <a:solidFill>
                  <a:srgbClr val="002060"/>
                </a:solidFill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</a:rPr>
              <a:t>поезію</a:t>
            </a:r>
            <a:r>
              <a:rPr lang="ru-RU" sz="1900" b="1" dirty="0" smtClean="0">
                <a:solidFill>
                  <a:srgbClr val="002060"/>
                </a:solidFill>
              </a:rPr>
              <a:t>, яка </a:t>
            </a:r>
            <a:r>
              <a:rPr lang="ru-RU" sz="1900" b="1" dirty="0" err="1" smtClean="0">
                <a:solidFill>
                  <a:srgbClr val="002060"/>
                </a:solidFill>
              </a:rPr>
              <a:t>коли-небудь</a:t>
            </a:r>
            <a:r>
              <a:rPr lang="ru-RU" sz="1900" b="1" dirty="0" smtClean="0">
                <a:solidFill>
                  <a:srgbClr val="002060"/>
                </a:solidFill>
              </a:rPr>
              <a:t> стане доступною для </a:t>
            </a:r>
            <a:r>
              <a:rPr lang="ru-RU" sz="1900" b="1" dirty="0" err="1" smtClean="0">
                <a:solidFill>
                  <a:srgbClr val="002060"/>
                </a:solidFill>
              </a:rPr>
              <a:t>всіх</a:t>
            </a:r>
            <a:r>
              <a:rPr lang="ru-RU" sz="1900" b="1" dirty="0" smtClean="0">
                <a:solidFill>
                  <a:srgbClr val="002060"/>
                </a:solidFill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</a:rPr>
              <a:t>п'яти</a:t>
            </a:r>
            <a:r>
              <a:rPr lang="ru-RU" sz="1900" b="1" dirty="0" smtClean="0">
                <a:solidFill>
                  <a:srgbClr val="002060"/>
                </a:solidFill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</a:rPr>
              <a:t>почуттів</a:t>
            </a:r>
            <a:r>
              <a:rPr lang="ru-RU" sz="1900" b="1" dirty="0" smtClean="0">
                <a:solidFill>
                  <a:srgbClr val="002060"/>
                </a:solidFill>
              </a:rPr>
              <a:t>. </a:t>
            </a:r>
            <a:r>
              <a:rPr lang="ru-RU" sz="1900" b="1" dirty="0" err="1" smtClean="0">
                <a:solidFill>
                  <a:srgbClr val="002060"/>
                </a:solidFill>
              </a:rPr>
              <a:t>Розгадку</a:t>
            </a:r>
            <a:r>
              <a:rPr lang="ru-RU" sz="1900" b="1" dirty="0" smtClean="0">
                <a:solidFill>
                  <a:srgbClr val="002060"/>
                </a:solidFill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</a:rPr>
              <a:t>залишив</a:t>
            </a:r>
            <a:r>
              <a:rPr lang="ru-RU" sz="1900" b="1" dirty="0" smtClean="0">
                <a:solidFill>
                  <a:srgbClr val="002060"/>
                </a:solidFill>
              </a:rPr>
              <a:t> я за собою"</a:t>
            </a:r>
            <a:r>
              <a:rPr lang="ru-RU" sz="1900" b="1" dirty="0" err="1" smtClean="0">
                <a:solidFill>
                  <a:srgbClr val="002060"/>
                </a:solidFill>
              </a:rPr>
              <a:t>Голосівки</a:t>
            </a:r>
            <a:r>
              <a:rPr lang="ru-RU" sz="1900" b="1" dirty="0" smtClean="0">
                <a:solidFill>
                  <a:srgbClr val="002060"/>
                </a:solidFill>
              </a:rPr>
              <a:t>" — </a:t>
            </a:r>
            <a:r>
              <a:rPr lang="ru-RU" sz="1900" b="1" dirty="0" err="1" smtClean="0">
                <a:solidFill>
                  <a:srgbClr val="002060"/>
                </a:solidFill>
              </a:rPr>
              <a:t>вірш</a:t>
            </a:r>
            <a:r>
              <a:rPr lang="ru-RU" sz="1900" b="1" dirty="0" smtClean="0">
                <a:solidFill>
                  <a:srgbClr val="002060"/>
                </a:solidFill>
              </a:rPr>
              <a:t>, </a:t>
            </a:r>
            <a:r>
              <a:rPr lang="ru-RU" sz="1900" b="1" dirty="0" err="1" smtClean="0">
                <a:solidFill>
                  <a:srgbClr val="002060"/>
                </a:solidFill>
              </a:rPr>
              <a:t>який</a:t>
            </a:r>
            <a:r>
              <a:rPr lang="ru-RU" sz="1900" b="1" dirty="0" smtClean="0">
                <a:solidFill>
                  <a:srgbClr val="002060"/>
                </a:solidFill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</a:rPr>
              <a:t>побудований</a:t>
            </a:r>
            <a:r>
              <a:rPr lang="ru-RU" sz="1900" b="1" dirty="0" smtClean="0">
                <a:solidFill>
                  <a:srgbClr val="002060"/>
                </a:solidFill>
              </a:rPr>
              <a:t> на </a:t>
            </a:r>
            <a:r>
              <a:rPr lang="ru-RU" sz="1900" b="1" dirty="0" err="1" smtClean="0">
                <a:solidFill>
                  <a:srgbClr val="002060"/>
                </a:solidFill>
              </a:rPr>
              <a:t>асоціаціях</a:t>
            </a:r>
            <a:r>
              <a:rPr lang="ru-RU" sz="1900" b="1" dirty="0" smtClean="0">
                <a:solidFill>
                  <a:srgbClr val="002060"/>
                </a:solidFill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</a:rPr>
              <a:t>ліричного</a:t>
            </a:r>
            <a:r>
              <a:rPr lang="ru-RU" sz="1900" b="1" dirty="0" smtClean="0">
                <a:solidFill>
                  <a:srgbClr val="002060"/>
                </a:solidFill>
              </a:rPr>
              <a:t> героя. </a:t>
            </a:r>
            <a:r>
              <a:rPr lang="ru-RU" sz="1900" b="1" dirty="0" err="1" smtClean="0">
                <a:solidFill>
                  <a:srgbClr val="002060"/>
                </a:solidFill>
              </a:rPr>
              <a:t>Голосні</a:t>
            </a:r>
            <a:r>
              <a:rPr lang="ru-RU" sz="1900" b="1" dirty="0" smtClean="0">
                <a:solidFill>
                  <a:srgbClr val="002060"/>
                </a:solidFill>
              </a:rPr>
              <a:t> звуки </a:t>
            </a:r>
            <a:r>
              <a:rPr lang="ru-RU" sz="1900" b="1" dirty="0" err="1" smtClean="0">
                <a:solidFill>
                  <a:srgbClr val="002060"/>
                </a:solidFill>
              </a:rPr>
              <a:t>викликаючи</a:t>
            </a:r>
            <a:r>
              <a:rPr lang="ru-RU" sz="1900" b="1" dirty="0" smtClean="0">
                <a:solidFill>
                  <a:srgbClr val="002060"/>
                </a:solidFill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</a:rPr>
              <a:t>образи</a:t>
            </a:r>
            <a:r>
              <a:rPr lang="ru-RU" sz="1900" b="1" dirty="0" smtClean="0">
                <a:solidFill>
                  <a:srgbClr val="002060"/>
                </a:solidFill>
              </a:rPr>
              <a:t>, </a:t>
            </a:r>
            <a:r>
              <a:rPr lang="ru-RU" sz="1900" b="1" dirty="0" err="1" smtClean="0">
                <a:solidFill>
                  <a:srgbClr val="002060"/>
                </a:solidFill>
              </a:rPr>
              <a:t>народжені</a:t>
            </a:r>
            <a:r>
              <a:rPr lang="ru-RU" sz="1900" b="1" dirty="0" smtClean="0">
                <a:solidFill>
                  <a:srgbClr val="002060"/>
                </a:solidFill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</a:rPr>
              <a:t>враженнями</a:t>
            </a:r>
            <a:r>
              <a:rPr lang="ru-RU" sz="1900" b="1" dirty="0" smtClean="0">
                <a:solidFill>
                  <a:srgbClr val="002060"/>
                </a:solidFill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</a:rPr>
              <a:t>від</a:t>
            </a:r>
            <a:r>
              <a:rPr lang="ru-RU" sz="1900" b="1" dirty="0" smtClean="0">
                <a:solidFill>
                  <a:srgbClr val="002060"/>
                </a:solidFill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</a:rPr>
              <a:t>зовнішнього</a:t>
            </a:r>
            <a:r>
              <a:rPr lang="ru-RU" sz="1900" b="1" dirty="0" smtClean="0">
                <a:solidFill>
                  <a:srgbClr val="002060"/>
                </a:solidFill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</a:rPr>
              <a:t>світу</a:t>
            </a:r>
            <a:r>
              <a:rPr lang="ru-RU" sz="1900" b="1" dirty="0" smtClean="0">
                <a:solidFill>
                  <a:srgbClr val="002060"/>
                </a:solidFill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</a:rPr>
              <a:t>і</a:t>
            </a:r>
            <a:r>
              <a:rPr lang="ru-RU" sz="1900" b="1" dirty="0" smtClean="0">
                <a:solidFill>
                  <a:srgbClr val="002060"/>
                </a:solidFill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</a:rPr>
              <a:t>напруженого</a:t>
            </a:r>
            <a:r>
              <a:rPr lang="ru-RU" sz="1900" b="1" dirty="0" smtClean="0">
                <a:solidFill>
                  <a:srgbClr val="002060"/>
                </a:solidFill>
              </a:rPr>
              <a:t> духовного </a:t>
            </a:r>
            <a:r>
              <a:rPr lang="ru-RU" sz="1900" b="1" dirty="0" err="1" smtClean="0">
                <a:solidFill>
                  <a:srgbClr val="002060"/>
                </a:solidFill>
              </a:rPr>
              <a:t>життя</a:t>
            </a:r>
            <a:r>
              <a:rPr lang="ru-RU" sz="1900" b="1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kristian-tonn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3573016"/>
            <a:ext cx="3275856" cy="27479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395536" y="3717032"/>
            <a:ext cx="4824536" cy="3140968"/>
          </a:xfrm>
          <a:prstGeom prst="round2Same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У </a:t>
            </a:r>
            <a:r>
              <a:rPr lang="ru-RU" sz="2000" b="1" dirty="0" err="1" smtClean="0">
                <a:solidFill>
                  <a:srgbClr val="C00000"/>
                </a:solidFill>
              </a:rPr>
              <a:t>сонеті</a:t>
            </a:r>
            <a:r>
              <a:rPr lang="ru-RU" sz="2000" b="1" dirty="0" smtClean="0">
                <a:solidFill>
                  <a:srgbClr val="C00000"/>
                </a:solidFill>
              </a:rPr>
              <a:t> «</a:t>
            </a:r>
            <a:r>
              <a:rPr lang="ru-RU" sz="2000" b="1" dirty="0" err="1" smtClean="0">
                <a:solidFill>
                  <a:srgbClr val="C00000"/>
                </a:solidFill>
              </a:rPr>
              <a:t>Голосівки</a:t>
            </a:r>
            <a:r>
              <a:rPr lang="ru-RU" sz="2000" b="1" dirty="0" smtClean="0">
                <a:solidFill>
                  <a:srgbClr val="C00000"/>
                </a:solidFill>
              </a:rPr>
              <a:t>» автор </a:t>
            </a:r>
            <a:r>
              <a:rPr lang="ru-RU" sz="2000" b="1" dirty="0" err="1" smtClean="0">
                <a:solidFill>
                  <a:srgbClr val="C00000"/>
                </a:solidFill>
              </a:rPr>
              <a:t>запропонував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новий</a:t>
            </a:r>
            <a:r>
              <a:rPr lang="ru-RU" sz="2000" b="1" dirty="0" smtClean="0">
                <a:solidFill>
                  <a:srgbClr val="C00000"/>
                </a:solidFill>
              </a:rPr>
              <a:t> принцип </a:t>
            </a:r>
            <a:r>
              <a:rPr lang="ru-RU" sz="2000" b="1" dirty="0" err="1" smtClean="0">
                <a:solidFill>
                  <a:srgbClr val="C00000"/>
                </a:solidFill>
              </a:rPr>
              <a:t>формування</a:t>
            </a:r>
            <a:r>
              <a:rPr lang="ru-RU" sz="2000" b="1" dirty="0" smtClean="0">
                <a:solidFill>
                  <a:srgbClr val="C00000"/>
                </a:solidFill>
              </a:rPr>
              <a:t> образу, </a:t>
            </a:r>
            <a:r>
              <a:rPr lang="ru-RU" sz="2000" b="1" dirty="0" err="1" smtClean="0">
                <a:solidFill>
                  <a:srgbClr val="C00000"/>
                </a:solidFill>
              </a:rPr>
              <a:t>який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будується</a:t>
            </a:r>
            <a:r>
              <a:rPr lang="ru-RU" sz="2000" b="1" dirty="0" smtClean="0">
                <a:solidFill>
                  <a:srgbClr val="C00000"/>
                </a:solidFill>
              </a:rPr>
              <a:t> на </a:t>
            </a:r>
            <a:r>
              <a:rPr lang="ru-RU" sz="2000" b="1" dirty="0" err="1" smtClean="0">
                <a:solidFill>
                  <a:srgbClr val="C00000"/>
                </a:solidFill>
              </a:rPr>
              <a:t>асоціації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між</a:t>
            </a:r>
            <a:r>
              <a:rPr lang="ru-RU" sz="2000" b="1" dirty="0" smtClean="0">
                <a:solidFill>
                  <a:srgbClr val="C00000"/>
                </a:solidFill>
              </a:rPr>
              <a:t> звуком </a:t>
            </a:r>
            <a:r>
              <a:rPr lang="ru-RU" sz="2000" b="1" dirty="0" err="1" smtClean="0">
                <a:solidFill>
                  <a:srgbClr val="C00000"/>
                </a:solidFill>
              </a:rPr>
              <a:t>і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кольором</a:t>
            </a:r>
            <a:r>
              <a:rPr lang="ru-RU" sz="2000" b="1" dirty="0" smtClean="0">
                <a:solidFill>
                  <a:srgbClr val="C00000"/>
                </a:solidFill>
              </a:rPr>
              <a:t>. </a:t>
            </a:r>
            <a:r>
              <a:rPr lang="ru-RU" sz="2000" b="1" dirty="0" err="1" smtClean="0">
                <a:solidFill>
                  <a:srgbClr val="C00000"/>
                </a:solidFill>
              </a:rPr>
              <a:t>Голосні</a:t>
            </a:r>
            <a:r>
              <a:rPr lang="ru-RU" sz="2000" b="1" dirty="0" smtClean="0">
                <a:solidFill>
                  <a:srgbClr val="C00000"/>
                </a:solidFill>
              </a:rPr>
              <a:t> звуки </a:t>
            </a:r>
            <a:r>
              <a:rPr lang="ru-RU" sz="2000" b="1" dirty="0" err="1" smtClean="0">
                <a:solidFill>
                  <a:srgbClr val="C00000"/>
                </a:solidFill>
              </a:rPr>
              <a:t>активізують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творчу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уяву</a:t>
            </a:r>
            <a:r>
              <a:rPr lang="ru-RU" sz="2000" b="1" dirty="0" smtClean="0">
                <a:solidFill>
                  <a:srgbClr val="C00000"/>
                </a:solidFill>
              </a:rPr>
              <a:t>, </a:t>
            </a:r>
            <a:r>
              <a:rPr lang="ru-RU" sz="2000" b="1" dirty="0" err="1" smtClean="0">
                <a:solidFill>
                  <a:srgbClr val="C00000"/>
                </a:solidFill>
              </a:rPr>
              <a:t>викликають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образи</a:t>
            </a:r>
            <a:r>
              <a:rPr lang="ru-RU" sz="2000" b="1" dirty="0" smtClean="0">
                <a:solidFill>
                  <a:srgbClr val="C00000"/>
                </a:solidFill>
              </a:rPr>
              <a:t>, </a:t>
            </a:r>
            <a:r>
              <a:rPr lang="ru-RU" sz="2000" b="1" dirty="0" err="1" smtClean="0">
                <a:solidFill>
                  <a:srgbClr val="C00000"/>
                </a:solidFill>
              </a:rPr>
              <a:t>народжені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враженнями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від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зовнішнього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світу</a:t>
            </a:r>
            <a:r>
              <a:rPr lang="ru-RU" sz="2000" b="1" dirty="0" smtClean="0">
                <a:solidFill>
                  <a:srgbClr val="C00000"/>
                </a:solidFill>
              </a:rPr>
              <a:t>. «</a:t>
            </a:r>
            <a:r>
              <a:rPr lang="ru-RU" sz="2000" b="1" dirty="0" err="1" smtClean="0">
                <a:solidFill>
                  <a:srgbClr val="C00000"/>
                </a:solidFill>
              </a:rPr>
              <a:t>Голосівки</a:t>
            </a:r>
            <a:r>
              <a:rPr lang="ru-RU" sz="2000" b="1" dirty="0" smtClean="0">
                <a:solidFill>
                  <a:srgbClr val="C00000"/>
                </a:solidFill>
              </a:rPr>
              <a:t>» </a:t>
            </a:r>
            <a:r>
              <a:rPr lang="ru-RU" sz="2000" b="1" dirty="0" err="1" smtClean="0">
                <a:solidFill>
                  <a:srgbClr val="C00000"/>
                </a:solidFill>
              </a:rPr>
              <a:t>вражають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читача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динамікою</a:t>
            </a:r>
            <a:r>
              <a:rPr lang="ru-RU" sz="2000" b="1" dirty="0" smtClean="0">
                <a:solidFill>
                  <a:srgbClr val="C00000"/>
                </a:solidFill>
              </a:rPr>
              <a:t>, </a:t>
            </a:r>
            <a:r>
              <a:rPr lang="ru-RU" sz="2000" b="1" dirty="0" err="1" smtClean="0">
                <a:solidFill>
                  <a:srgbClr val="C00000"/>
                </a:solidFill>
              </a:rPr>
              <a:t>рухливими</a:t>
            </a:r>
            <a:r>
              <a:rPr lang="ru-RU" sz="2000" b="1" dirty="0" smtClean="0">
                <a:solidFill>
                  <a:srgbClr val="C00000"/>
                </a:solidFill>
              </a:rPr>
              <a:t> образами, </a:t>
            </a:r>
            <a:r>
              <a:rPr lang="ru-RU" sz="2000" b="1" dirty="0" err="1" smtClean="0">
                <a:solidFill>
                  <a:srgbClr val="C00000"/>
                </a:solidFill>
              </a:rPr>
              <a:t>зміною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інтонації</a:t>
            </a:r>
            <a:r>
              <a:rPr lang="ru-RU" sz="2000" b="1" dirty="0" smtClean="0">
                <a:solidFill>
                  <a:srgbClr val="C00000"/>
                </a:solidFill>
              </a:rPr>
              <a:t>.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85</TotalTime>
  <Words>1182</Words>
  <Application>Microsoft Office PowerPoint</Application>
  <PresentationFormat>Экран (4:3)</PresentationFormat>
  <Paragraphs>33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«Моя циганерія»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9</cp:revision>
  <dcterms:created xsi:type="dcterms:W3CDTF">2022-10-09T18:56:40Z</dcterms:created>
  <dcterms:modified xsi:type="dcterms:W3CDTF">2022-10-20T20:05:25Z</dcterms:modified>
</cp:coreProperties>
</file>