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5832648" cy="163373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Пауль Целан. Віхи життя й творчості. «Фуга смерті» – один із найвідоміших творів про Голокост. Художнє новаторство. Ключові метафори як відтворення жахливої реальності Освенціму. Прийом протиставлення.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20480" cy="3252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0648"/>
            <a:ext cx="285442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32440" y="274638"/>
            <a:ext cx="7920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-paul-tsela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3774492" cy="277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Париж </a:t>
            </a:r>
            <a:r>
              <a:rPr lang="ru-RU" b="1" dirty="0" err="1" smtClean="0">
                <a:solidFill>
                  <a:srgbClr val="00B0F0"/>
                </a:solidFill>
              </a:rPr>
              <a:t>відкрив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самотньому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іноземцю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двері</a:t>
            </a:r>
            <a:r>
              <a:rPr lang="ru-RU" b="1" dirty="0" smtClean="0">
                <a:solidFill>
                  <a:srgbClr val="00B0F0"/>
                </a:solidFill>
              </a:rPr>
              <a:t> у великий </a:t>
            </a:r>
            <a:r>
              <a:rPr lang="ru-RU" b="1" dirty="0" err="1" smtClean="0">
                <a:solidFill>
                  <a:srgbClr val="00B0F0"/>
                </a:solidFill>
              </a:rPr>
              <a:t>світ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Швидко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здобута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популярність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письменницькі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перекладацькі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гонорари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забезпечували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пристойний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рівень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матеріального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благополуччя</a:t>
            </a:r>
            <a:r>
              <a:rPr lang="ru-RU" b="1" dirty="0" smtClean="0">
                <a:solidFill>
                  <a:srgbClr val="00B0F0"/>
                </a:solidFill>
              </a:rPr>
              <a:t>. У </a:t>
            </a:r>
            <a:r>
              <a:rPr lang="ru-RU" b="1" dirty="0" err="1" smtClean="0">
                <a:solidFill>
                  <a:srgbClr val="00B0F0"/>
                </a:solidFill>
              </a:rPr>
              <a:t>Німеччині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присуджено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почесну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нагороду</a:t>
            </a:r>
            <a:r>
              <a:rPr lang="ru-RU" b="1" dirty="0" smtClean="0">
                <a:solidFill>
                  <a:srgbClr val="00B0F0"/>
                </a:solidFill>
              </a:rPr>
              <a:t> Федерального </a:t>
            </a:r>
            <a:r>
              <a:rPr lang="ru-RU" b="1" dirty="0" err="1" smtClean="0">
                <a:solidFill>
                  <a:srgbClr val="00B0F0"/>
                </a:solidFill>
              </a:rPr>
              <a:t>об'єднання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німецької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промисловості</a:t>
            </a:r>
            <a:r>
              <a:rPr lang="ru-RU" b="1" dirty="0" smtClean="0">
                <a:solidFill>
                  <a:srgbClr val="00B0F0"/>
                </a:solidFill>
              </a:rPr>
              <a:t> (1957), </a:t>
            </a:r>
            <a:r>
              <a:rPr lang="ru-RU" b="1" dirty="0" err="1" smtClean="0">
                <a:solidFill>
                  <a:srgbClr val="00B0F0"/>
                </a:solidFill>
              </a:rPr>
              <a:t>літературну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премію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Вільного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ганзейського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міста</a:t>
            </a:r>
            <a:r>
              <a:rPr lang="ru-RU" b="1" dirty="0" smtClean="0">
                <a:solidFill>
                  <a:srgbClr val="00B0F0"/>
                </a:solidFill>
              </a:rPr>
              <a:t> Бремена (1958), вишу </a:t>
            </a:r>
            <a:r>
              <a:rPr lang="ru-RU" b="1" dirty="0" err="1" smtClean="0">
                <a:solidFill>
                  <a:srgbClr val="00B0F0"/>
                </a:solidFill>
              </a:rPr>
              <a:t>літературну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нагороду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Німецької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академії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мови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літератури</a:t>
            </a:r>
            <a:r>
              <a:rPr lang="ru-RU" b="1" dirty="0" smtClean="0">
                <a:solidFill>
                  <a:srgbClr val="00B0F0"/>
                </a:solidFill>
              </a:rPr>
              <a:t> — </a:t>
            </a:r>
            <a:r>
              <a:rPr lang="ru-RU" b="1" dirty="0" err="1" smtClean="0">
                <a:solidFill>
                  <a:srgbClr val="00B0F0"/>
                </a:solidFill>
              </a:rPr>
              <a:t>премію</a:t>
            </a:r>
            <a:r>
              <a:rPr lang="ru-RU" b="1" dirty="0" smtClean="0">
                <a:solidFill>
                  <a:srgbClr val="00B0F0"/>
                </a:solidFill>
              </a:rPr>
              <a:t> Георга </a:t>
            </a:r>
            <a:r>
              <a:rPr lang="ru-RU" b="1" dirty="0" err="1" smtClean="0">
                <a:solidFill>
                  <a:srgbClr val="00B0F0"/>
                </a:solidFill>
              </a:rPr>
              <a:t>Бюхнера</a:t>
            </a:r>
            <a:r>
              <a:rPr lang="ru-RU" b="1" dirty="0" smtClean="0">
                <a:solidFill>
                  <a:srgbClr val="00B0F0"/>
                </a:solidFill>
              </a:rPr>
              <a:t> (1960), реальна (</a:t>
            </a:r>
            <a:r>
              <a:rPr lang="ru-RU" b="1" dirty="0" err="1" smtClean="0">
                <a:solidFill>
                  <a:srgbClr val="00B0F0"/>
                </a:solidFill>
              </a:rPr>
              <a:t>Румунія</a:t>
            </a:r>
            <a:r>
              <a:rPr lang="ru-RU" b="1" dirty="0" smtClean="0">
                <a:solidFill>
                  <a:srgbClr val="00B0F0"/>
                </a:solidFill>
              </a:rPr>
              <a:t>)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потенційна</a:t>
            </a:r>
            <a:r>
              <a:rPr lang="ru-RU" b="1" dirty="0" smtClean="0">
                <a:solidFill>
                  <a:srgbClr val="00B0F0"/>
                </a:solidFill>
              </a:rPr>
              <a:t> (</a:t>
            </a:r>
            <a:r>
              <a:rPr lang="ru-RU" b="1" dirty="0" err="1" smtClean="0">
                <a:solidFill>
                  <a:srgbClr val="00B0F0"/>
                </a:solidFill>
              </a:rPr>
              <a:t>Ізраїль</a:t>
            </a:r>
            <a:r>
              <a:rPr lang="ru-RU" b="1" dirty="0" smtClean="0">
                <a:solidFill>
                  <a:srgbClr val="00B0F0"/>
                </a:solidFill>
              </a:rPr>
              <a:t>) </a:t>
            </a:r>
            <a:r>
              <a:rPr lang="ru-RU" b="1" dirty="0" err="1" smtClean="0">
                <a:solidFill>
                  <a:srgbClr val="00B0F0"/>
                </a:solidFill>
              </a:rPr>
              <a:t>історичні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батьківщини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вшановуючи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поета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розсипали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всі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можливі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неможливі</a:t>
            </a:r>
            <a:r>
              <a:rPr lang="ru-RU" b="1" dirty="0" smtClean="0">
                <a:solidFill>
                  <a:srgbClr val="00B0F0"/>
                </a:solidFill>
              </a:rPr>
              <a:t> похвали, про </a:t>
            </a:r>
            <a:r>
              <a:rPr lang="ru-RU" b="1" dirty="0" err="1" smtClean="0">
                <a:solidFill>
                  <a:srgbClr val="00B0F0"/>
                </a:solidFill>
              </a:rPr>
              <a:t>творчість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писали </a:t>
            </a:r>
            <a:r>
              <a:rPr lang="ru-RU" b="1" dirty="0" err="1" smtClean="0">
                <a:solidFill>
                  <a:srgbClr val="00B0F0"/>
                </a:solidFill>
              </a:rPr>
              <a:t>численні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статті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монографії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140968"/>
            <a:ext cx="8568952" cy="37170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00B0F0"/>
                </a:solidFill>
              </a:rPr>
              <a:t>У </a:t>
            </a:r>
            <a:r>
              <a:rPr lang="ru-RU" b="1" dirty="0" err="1" smtClean="0">
                <a:solidFill>
                  <a:srgbClr val="00B0F0"/>
                </a:solidFill>
              </a:rPr>
              <a:t>Франції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жив на правах </a:t>
            </a:r>
            <a:r>
              <a:rPr lang="ru-RU" b="1" dirty="0" err="1" smtClean="0">
                <a:solidFill>
                  <a:srgbClr val="00B0F0"/>
                </a:solidFill>
              </a:rPr>
              <a:t>постійно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проживаючого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іноземця</a:t>
            </a:r>
            <a:r>
              <a:rPr lang="ru-RU" b="1" dirty="0" smtClean="0">
                <a:solidFill>
                  <a:srgbClr val="00B0F0"/>
                </a:solidFill>
              </a:rPr>
              <a:t>, на </a:t>
            </a:r>
            <a:r>
              <a:rPr lang="ru-RU" b="1" dirty="0" err="1" smtClean="0">
                <a:solidFill>
                  <a:srgbClr val="00B0F0"/>
                </a:solidFill>
              </a:rPr>
              <a:t>французьке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громадянство</a:t>
            </a:r>
            <a:r>
              <a:rPr lang="ru-RU" b="1" dirty="0" smtClean="0">
                <a:solidFill>
                  <a:srgbClr val="00B0F0"/>
                </a:solidFill>
              </a:rPr>
              <a:t> (яке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наші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одержати</a:t>
            </a:r>
            <a:r>
              <a:rPr lang="ru-RU" b="1" dirty="0" smtClean="0">
                <a:solidFill>
                  <a:srgbClr val="00B0F0"/>
                </a:solidFill>
              </a:rPr>
              <a:t> нелегко) не </a:t>
            </a:r>
            <a:r>
              <a:rPr lang="ru-RU" b="1" dirty="0" err="1" smtClean="0">
                <a:solidFill>
                  <a:srgbClr val="00B0F0"/>
                </a:solidFill>
              </a:rPr>
              <a:t>претендував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Швидко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здобута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популярність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письменницькі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перекладацькі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гонорари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забезпечували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пристойний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рівень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матеріального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благополуччя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Інакше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кажучи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кар'єра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молодої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людини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забутого</a:t>
            </a:r>
            <a:r>
              <a:rPr lang="ru-RU" b="1" dirty="0" smtClean="0">
                <a:solidFill>
                  <a:srgbClr val="00B0F0"/>
                </a:solidFill>
              </a:rPr>
              <a:t> Богом </a:t>
            </a:r>
            <a:r>
              <a:rPr lang="ru-RU" b="1" dirty="0" err="1" smtClean="0">
                <a:solidFill>
                  <a:srgbClr val="00B0F0"/>
                </a:solidFill>
              </a:rPr>
              <a:t>куточка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карпатської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землі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майже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запаморочлива</a:t>
            </a:r>
            <a:r>
              <a:rPr lang="ru-RU" b="1" dirty="0" smtClean="0">
                <a:solidFill>
                  <a:srgbClr val="00B0F0"/>
                </a:solidFill>
              </a:rPr>
              <a:t>: живи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радій!Доля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розпорядилася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інакше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Потрясіння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часів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війни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апокаліптичний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жах</a:t>
            </a:r>
            <a:r>
              <a:rPr lang="ru-RU" b="1" dirty="0" smtClean="0">
                <a:solidFill>
                  <a:srgbClr val="00B0F0"/>
                </a:solidFill>
              </a:rPr>
              <a:t> пережитого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людська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самотність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світі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відпускали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зрештою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підкосили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його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Таке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відбувалося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багатьма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євреями-інтелектуалами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які</a:t>
            </a:r>
            <a:r>
              <a:rPr lang="ru-RU" b="1" dirty="0" smtClean="0">
                <a:solidFill>
                  <a:srgbClr val="00B0F0"/>
                </a:solidFill>
              </a:rPr>
              <a:t> пережили </a:t>
            </a:r>
            <a:r>
              <a:rPr lang="ru-RU" b="1" dirty="0" err="1" smtClean="0">
                <a:solidFill>
                  <a:srgbClr val="00B0F0"/>
                </a:solidFill>
              </a:rPr>
              <a:t>Голокост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причому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вже</a:t>
            </a:r>
            <a:r>
              <a:rPr lang="ru-RU" b="1" dirty="0" smtClean="0">
                <a:solidFill>
                  <a:srgbClr val="00B0F0"/>
                </a:solidFill>
              </a:rPr>
              <a:t> через </a:t>
            </a:r>
            <a:r>
              <a:rPr lang="ru-RU" b="1" dirty="0" err="1" smtClean="0">
                <a:solidFill>
                  <a:srgbClr val="00B0F0"/>
                </a:solidFill>
              </a:rPr>
              <a:t>багато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років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війни</a:t>
            </a:r>
            <a:r>
              <a:rPr lang="ru-RU" b="1" dirty="0" smtClean="0">
                <a:solidFill>
                  <a:srgbClr val="00B0F0"/>
                </a:solidFill>
              </a:rPr>
              <a:t>. </a:t>
            </a:r>
          </a:p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7606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748464" y="332656"/>
            <a:ext cx="144016" cy="1084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76672"/>
            <a:ext cx="5112568" cy="59766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Тягар</a:t>
            </a:r>
            <a:r>
              <a:rPr lang="ru-RU" b="1" dirty="0" smtClean="0">
                <a:solidFill>
                  <a:srgbClr val="00B0F0"/>
                </a:solidFill>
              </a:rPr>
              <a:t> пережитого, </a:t>
            </a:r>
            <a:r>
              <a:rPr lang="ru-RU" b="1" dirty="0" err="1" smtClean="0">
                <a:solidFill>
                  <a:srgbClr val="00B0F0"/>
                </a:solidFill>
              </a:rPr>
              <a:t>начебто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скинутий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пліч</a:t>
            </a:r>
            <a:r>
              <a:rPr lang="ru-RU" b="1" dirty="0" smtClean="0">
                <a:solidFill>
                  <a:srgbClr val="00B0F0"/>
                </a:solidFill>
              </a:rPr>
              <a:t>, не </a:t>
            </a:r>
            <a:r>
              <a:rPr lang="ru-RU" b="1" dirty="0" err="1" smtClean="0">
                <a:solidFill>
                  <a:srgbClr val="00B0F0"/>
                </a:solidFill>
              </a:rPr>
              <a:t>зникав</a:t>
            </a:r>
            <a:r>
              <a:rPr lang="ru-RU" b="1" dirty="0" smtClean="0">
                <a:solidFill>
                  <a:srgbClr val="00B0F0"/>
                </a:solidFill>
              </a:rPr>
              <a:t> —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повільно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чавив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убивав </a:t>
            </a:r>
            <a:r>
              <a:rPr lang="ru-RU" b="1" dirty="0" err="1" smtClean="0">
                <a:solidFill>
                  <a:srgbClr val="00B0F0"/>
                </a:solidFill>
              </a:rPr>
              <a:t>випадкового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втікача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зони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; </a:t>
            </a:r>
            <a:r>
              <a:rPr lang="ru-RU" b="1" dirty="0" err="1" smtClean="0">
                <a:solidFill>
                  <a:srgbClr val="00B0F0"/>
                </a:solidFill>
              </a:rPr>
              <a:t>це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свого</a:t>
            </a:r>
            <a:r>
              <a:rPr lang="ru-RU" b="1" dirty="0" smtClean="0">
                <a:solidFill>
                  <a:srgbClr val="00B0F0"/>
                </a:solidFill>
              </a:rPr>
              <a:t> роду "</a:t>
            </a:r>
            <a:r>
              <a:rPr lang="ru-RU" b="1" dirty="0" err="1" smtClean="0">
                <a:solidFill>
                  <a:srgbClr val="00B0F0"/>
                </a:solidFill>
              </a:rPr>
              <a:t>уповільнений</a:t>
            </a:r>
            <a:r>
              <a:rPr lang="ru-RU" b="1" dirty="0" smtClean="0">
                <a:solidFill>
                  <a:srgbClr val="00B0F0"/>
                </a:solidFill>
              </a:rPr>
              <a:t> геноцид", </a:t>
            </a:r>
            <a:r>
              <a:rPr lang="ru-RU" b="1" dirty="0" err="1" smtClean="0">
                <a:solidFill>
                  <a:srgbClr val="00B0F0"/>
                </a:solidFill>
              </a:rPr>
              <a:t>запізніла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трупної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отрути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епохи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небаченого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людиновбивства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страждав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психічним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розладом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просто </a:t>
            </a:r>
            <a:r>
              <a:rPr lang="ru-RU" b="1" dirty="0" err="1" smtClean="0">
                <a:solidFill>
                  <a:srgbClr val="00B0F0"/>
                </a:solidFill>
              </a:rPr>
              <a:t>згорів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зміг</a:t>
            </a:r>
            <a:r>
              <a:rPr lang="ru-RU" b="1" dirty="0" smtClean="0">
                <a:solidFill>
                  <a:srgbClr val="00B0F0"/>
                </a:solidFill>
              </a:rPr>
              <a:t> уже </a:t>
            </a:r>
            <a:r>
              <a:rPr lang="ru-RU" b="1" dirty="0" err="1" smtClean="0">
                <a:solidFill>
                  <a:srgbClr val="00B0F0"/>
                </a:solidFill>
              </a:rPr>
              <a:t>знаходити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більше</a:t>
            </a:r>
            <a:r>
              <a:rPr lang="ru-RU" b="1" dirty="0" smtClean="0">
                <a:solidFill>
                  <a:srgbClr val="00B0F0"/>
                </a:solidFill>
              </a:rPr>
              <a:t> сил для адекватного </a:t>
            </a:r>
            <a:r>
              <a:rPr lang="ru-RU" b="1" dirty="0" err="1" smtClean="0">
                <a:solidFill>
                  <a:srgbClr val="00B0F0"/>
                </a:solidFill>
              </a:rPr>
              <a:t>вираження</a:t>
            </a:r>
            <a:r>
              <a:rPr lang="ru-RU" b="1" dirty="0" smtClean="0">
                <a:solidFill>
                  <a:srgbClr val="00B0F0"/>
                </a:solidFill>
              </a:rPr>
              <a:t> того,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переповняло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випалене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серце</a:t>
            </a:r>
            <a:r>
              <a:rPr lang="ru-RU" b="1" dirty="0" smtClean="0">
                <a:solidFill>
                  <a:srgbClr val="00B0F0"/>
                </a:solidFill>
              </a:rPr>
              <a:t>; </a:t>
            </a:r>
            <a:r>
              <a:rPr lang="ru-RU" b="1" dirty="0" err="1" smtClean="0">
                <a:solidFill>
                  <a:srgbClr val="00B0F0"/>
                </a:solidFill>
              </a:rPr>
              <a:t>піднявшись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із</a:t>
            </a:r>
            <a:r>
              <a:rPr lang="ru-RU" b="1" dirty="0" smtClean="0">
                <a:solidFill>
                  <a:srgbClr val="00B0F0"/>
                </a:solidFill>
              </a:rPr>
              <a:t> дна на вершину,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волів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починати</a:t>
            </a:r>
            <a:r>
              <a:rPr lang="ru-RU" b="1" dirty="0" smtClean="0">
                <a:solidFill>
                  <a:srgbClr val="00B0F0"/>
                </a:solidFill>
              </a:rPr>
              <a:t> спуск... </a:t>
            </a:r>
            <a:r>
              <a:rPr lang="ru-RU" b="1" dirty="0" err="1" smtClean="0">
                <a:solidFill>
                  <a:srgbClr val="00B0F0"/>
                </a:solidFill>
              </a:rPr>
              <a:t>Пізнім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весняним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вечором</a:t>
            </a:r>
            <a:r>
              <a:rPr lang="ru-RU" b="1" dirty="0" smtClean="0">
                <a:solidFill>
                  <a:srgbClr val="00B0F0"/>
                </a:solidFill>
              </a:rPr>
              <a:t> 20 </a:t>
            </a:r>
            <a:r>
              <a:rPr lang="ru-RU" b="1" dirty="0" err="1" smtClean="0">
                <a:solidFill>
                  <a:srgbClr val="00B0F0"/>
                </a:solidFill>
              </a:rPr>
              <a:t>квітня</a:t>
            </a:r>
            <a:r>
              <a:rPr lang="ru-RU" b="1" dirty="0" smtClean="0">
                <a:solidFill>
                  <a:srgbClr val="00B0F0"/>
                </a:solidFill>
              </a:rPr>
              <a:t> 1970 року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кінчає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життя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самогубством</a:t>
            </a:r>
            <a:r>
              <a:rPr lang="ru-RU" b="1" dirty="0" smtClean="0">
                <a:solidFill>
                  <a:srgbClr val="00B0F0"/>
                </a:solidFill>
              </a:rPr>
              <a:t>, кинувшись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паризького</a:t>
            </a:r>
            <a:r>
              <a:rPr lang="ru-RU" b="1" dirty="0" smtClean="0">
                <a:solidFill>
                  <a:srgbClr val="00B0F0"/>
                </a:solidFill>
              </a:rPr>
              <a:t> мосту в Сену.</a:t>
            </a:r>
          </a:p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Остання</a:t>
            </a:r>
            <a:r>
              <a:rPr lang="ru-RU" b="1" dirty="0" smtClean="0">
                <a:solidFill>
                  <a:srgbClr val="00B0F0"/>
                </a:solidFill>
              </a:rPr>
              <a:t> книга </a:t>
            </a:r>
            <a:r>
              <a:rPr lang="ru-RU" b="1" dirty="0" err="1" smtClean="0">
                <a:solidFill>
                  <a:srgbClr val="00B0F0"/>
                </a:solidFill>
              </a:rPr>
              <a:t>віршів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вийшла</a:t>
            </a:r>
            <a:r>
              <a:rPr lang="ru-RU" b="1" dirty="0" smtClean="0">
                <a:solidFill>
                  <a:srgbClr val="00B0F0"/>
                </a:solidFill>
              </a:rPr>
              <a:t> посмертно, </a:t>
            </a:r>
            <a:r>
              <a:rPr lang="ru-RU" b="1" dirty="0" err="1" smtClean="0">
                <a:solidFill>
                  <a:srgbClr val="00B0F0"/>
                </a:solidFill>
              </a:rPr>
              <a:t>називалася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пророчо</a:t>
            </a:r>
            <a:r>
              <a:rPr lang="ru-RU" b="1" dirty="0" smtClean="0">
                <a:solidFill>
                  <a:srgbClr val="00B0F0"/>
                </a:solidFill>
              </a:rPr>
              <a:t> — "</a:t>
            </a:r>
            <a:r>
              <a:rPr lang="ru-RU" b="1" dirty="0" err="1" smtClean="0">
                <a:solidFill>
                  <a:srgbClr val="00B0F0"/>
                </a:solidFill>
              </a:rPr>
              <a:t>Неминучість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світла</a:t>
            </a:r>
            <a:r>
              <a:rPr lang="ru-RU" b="1" dirty="0" smtClean="0">
                <a:solidFill>
                  <a:srgbClr val="00B0F0"/>
                </a:solidFill>
              </a:rPr>
              <a:t>" (1970).</a:t>
            </a:r>
          </a:p>
          <a:p>
            <a:endParaRPr lang="ru-RU" dirty="0"/>
          </a:p>
        </p:txBody>
      </p:sp>
      <p:pic>
        <p:nvPicPr>
          <p:cNvPr id="4" name="Рисунок 3" descr="tselan-pau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311950" cy="3035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aul_celan_23_11_202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717032"/>
            <a:ext cx="2665859" cy="2665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85442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1196752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«Фуга </a:t>
            </a:r>
            <a:r>
              <a:rPr lang="ru-RU" sz="2400" b="1" dirty="0" err="1" smtClean="0">
                <a:solidFill>
                  <a:srgbClr val="00B0F0"/>
                </a:solidFill>
              </a:rPr>
              <a:t>смерті</a:t>
            </a:r>
            <a:r>
              <a:rPr lang="ru-RU" sz="2400" b="1" dirty="0" smtClean="0">
                <a:solidFill>
                  <a:srgbClr val="00B0F0"/>
                </a:solidFill>
              </a:rPr>
              <a:t>» (</a:t>
            </a:r>
            <a:r>
              <a:rPr lang="ru-RU" sz="2400" b="1" dirty="0" err="1" smtClean="0">
                <a:solidFill>
                  <a:srgbClr val="00B0F0"/>
                </a:solidFill>
              </a:rPr>
              <a:t>нім</a:t>
            </a:r>
            <a:r>
              <a:rPr lang="ru-RU" sz="2400" b="1" dirty="0" smtClean="0">
                <a:solidFill>
                  <a:srgbClr val="00B0F0"/>
                </a:solidFill>
              </a:rPr>
              <a:t>. 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Todesfuge</a:t>
            </a:r>
            <a:r>
              <a:rPr lang="en-US" sz="2400" b="1" dirty="0" smtClean="0">
                <a:solidFill>
                  <a:srgbClr val="00B0F0"/>
                </a:solidFill>
              </a:rPr>
              <a:t>) — </a:t>
            </a:r>
            <a:r>
              <a:rPr lang="ru-RU" sz="2400" b="1" dirty="0" err="1" smtClean="0">
                <a:solidFill>
                  <a:srgbClr val="00B0F0"/>
                </a:solidFill>
              </a:rPr>
              <a:t>вірш</a:t>
            </a:r>
            <a:r>
              <a:rPr lang="ru-RU" sz="2400" b="1" dirty="0" smtClean="0">
                <a:solidFill>
                  <a:srgbClr val="00B0F0"/>
                </a:solidFill>
              </a:rPr>
              <a:t>  </a:t>
            </a:r>
            <a:r>
              <a:rPr lang="ru-RU" sz="2400" b="1" dirty="0" err="1" smtClean="0">
                <a:solidFill>
                  <a:srgbClr val="00B0F0"/>
                </a:solidFill>
              </a:rPr>
              <a:t>Пауля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Целана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який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ліричним</a:t>
            </a:r>
            <a:r>
              <a:rPr lang="ru-RU" sz="2400" b="1" dirty="0" smtClean="0">
                <a:solidFill>
                  <a:srgbClr val="00B0F0"/>
                </a:solidFill>
              </a:rPr>
              <a:t> способом </a:t>
            </a:r>
            <a:r>
              <a:rPr lang="ru-RU" sz="2400" b="1" dirty="0" err="1" smtClean="0">
                <a:solidFill>
                  <a:srgbClr val="00B0F0"/>
                </a:solidFill>
              </a:rPr>
              <a:t>висвітлює</a:t>
            </a:r>
            <a:r>
              <a:rPr lang="ru-RU" sz="2400" b="1" dirty="0" smtClean="0">
                <a:solidFill>
                  <a:srgbClr val="00B0F0"/>
                </a:solidFill>
              </a:rPr>
              <a:t> тему </a:t>
            </a:r>
            <a:r>
              <a:rPr lang="ru-RU" sz="2400" b="1" dirty="0" err="1" smtClean="0">
                <a:solidFill>
                  <a:srgbClr val="00B0F0"/>
                </a:solidFill>
              </a:rPr>
              <a:t>націонал-соціалістичного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винищування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євреїв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Вірш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створений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між</a:t>
            </a:r>
            <a:r>
              <a:rPr lang="ru-RU" sz="2400" b="1" dirty="0" smtClean="0">
                <a:solidFill>
                  <a:srgbClr val="00B0F0"/>
                </a:solidFill>
              </a:rPr>
              <a:t> 1944 </a:t>
            </a:r>
            <a:r>
              <a:rPr lang="ru-RU" sz="2400" b="1" dirty="0" err="1" smtClean="0">
                <a:solidFill>
                  <a:srgbClr val="00B0F0"/>
                </a:solidFill>
              </a:rPr>
              <a:t>і</a:t>
            </a:r>
            <a:r>
              <a:rPr lang="ru-RU" sz="2400" b="1" dirty="0" smtClean="0">
                <a:solidFill>
                  <a:srgbClr val="00B0F0"/>
                </a:solidFill>
              </a:rPr>
              <a:t> початком 1945 року, </a:t>
            </a:r>
            <a:r>
              <a:rPr lang="ru-RU" sz="2400" b="1" dirty="0" err="1" smtClean="0">
                <a:solidFill>
                  <a:srgbClr val="00B0F0"/>
                </a:solidFill>
              </a:rPr>
              <a:t>під</a:t>
            </a:r>
            <a:r>
              <a:rPr lang="ru-RU" sz="2400" b="1" dirty="0" smtClean="0">
                <a:solidFill>
                  <a:srgbClr val="00B0F0"/>
                </a:solidFill>
              </a:rPr>
              <a:t> час </a:t>
            </a:r>
            <a:r>
              <a:rPr lang="ru-RU" sz="2400" b="1" dirty="0" err="1" smtClean="0">
                <a:solidFill>
                  <a:srgbClr val="00B0F0"/>
                </a:solidFill>
              </a:rPr>
              <a:t>перебування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Целана</a:t>
            </a:r>
            <a:r>
              <a:rPr lang="ru-RU" sz="2400" b="1" dirty="0" smtClean="0">
                <a:solidFill>
                  <a:srgbClr val="00B0F0"/>
                </a:solidFill>
              </a:rPr>
              <a:t> у </a:t>
            </a:r>
            <a:r>
              <a:rPr lang="ru-RU" sz="2400" b="1" dirty="0" err="1" smtClean="0">
                <a:solidFill>
                  <a:srgbClr val="00B0F0"/>
                </a:solidFill>
              </a:rPr>
              <a:t>Чернівцях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  <a:r>
              <a:rPr lang="ru-RU" sz="2400" b="1" dirty="0" err="1" smtClean="0">
                <a:solidFill>
                  <a:srgbClr val="00B0F0"/>
                </a:solidFill>
              </a:rPr>
              <a:t>Вперше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він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з'явився</a:t>
            </a:r>
            <a:r>
              <a:rPr lang="ru-RU" sz="2400" b="1" dirty="0" smtClean="0">
                <a:solidFill>
                  <a:srgbClr val="00B0F0"/>
                </a:solidFill>
              </a:rPr>
              <a:t> в </a:t>
            </a:r>
            <a:r>
              <a:rPr lang="ru-RU" sz="2400" b="1" dirty="0" err="1" smtClean="0">
                <a:solidFill>
                  <a:srgbClr val="00B0F0"/>
                </a:solidFill>
              </a:rPr>
              <a:t>румунському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перекладі</a:t>
            </a:r>
            <a:r>
              <a:rPr lang="ru-RU" sz="2400" b="1" dirty="0" smtClean="0">
                <a:solidFill>
                  <a:srgbClr val="00B0F0"/>
                </a:solidFill>
              </a:rPr>
              <a:t> у </a:t>
            </a:r>
            <a:r>
              <a:rPr lang="ru-RU" sz="2400" b="1" dirty="0" err="1" smtClean="0">
                <a:solidFill>
                  <a:srgbClr val="00B0F0"/>
                </a:solidFill>
              </a:rPr>
              <a:t>травні</a:t>
            </a:r>
            <a:r>
              <a:rPr lang="ru-RU" sz="2400" b="1" dirty="0" smtClean="0">
                <a:solidFill>
                  <a:srgbClr val="00B0F0"/>
                </a:solidFill>
              </a:rPr>
              <a:t> 1947 року.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8352928" cy="3429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Вперше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надруковано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румунському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перекладі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назвою</a:t>
            </a:r>
            <a:r>
              <a:rPr lang="ru-RU" b="1" dirty="0" smtClean="0">
                <a:solidFill>
                  <a:srgbClr val="00B0F0"/>
                </a:solidFill>
              </a:rPr>
              <a:t> “Танго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”. </a:t>
            </a:r>
            <a:r>
              <a:rPr lang="ru-RU" b="1" dirty="0" err="1" smtClean="0">
                <a:solidFill>
                  <a:srgbClr val="00B0F0"/>
                </a:solidFill>
              </a:rPr>
              <a:t>Німецькою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мовою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вийшов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збірці</a:t>
            </a:r>
            <a:r>
              <a:rPr lang="ru-RU" b="1" dirty="0" smtClean="0">
                <a:solidFill>
                  <a:srgbClr val="00B0F0"/>
                </a:solidFill>
              </a:rPr>
              <a:t> “</a:t>
            </a:r>
            <a:r>
              <a:rPr lang="ru-RU" b="1" dirty="0" err="1" smtClean="0">
                <a:solidFill>
                  <a:srgbClr val="00B0F0"/>
                </a:solidFill>
              </a:rPr>
              <a:t>Пісок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урн”, </a:t>
            </a:r>
            <a:r>
              <a:rPr lang="ru-RU" b="1" dirty="0" err="1" smtClean="0">
                <a:solidFill>
                  <a:srgbClr val="00B0F0"/>
                </a:solidFill>
              </a:rPr>
              <a:t>проте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ru-RU" b="1" dirty="0" err="1" smtClean="0">
                <a:solidFill>
                  <a:srgbClr val="00B0F0"/>
                </a:solidFill>
              </a:rPr>
              <a:t>поезія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ru-RU" b="1" dirty="0" err="1" smtClean="0">
                <a:solidFill>
                  <a:srgbClr val="00B0F0"/>
                </a:solidFill>
              </a:rPr>
              <a:t>отримала</a:t>
            </a:r>
            <a:r>
              <a:rPr lang="ru-RU" b="1" dirty="0" smtClean="0">
                <a:solidFill>
                  <a:srgbClr val="00B0F0"/>
                </a:solidFill>
              </a:rPr>
              <a:t> широкий резонанс, </a:t>
            </a:r>
            <a:r>
              <a:rPr lang="ru-RU" b="1" dirty="0" err="1" smtClean="0">
                <a:solidFill>
                  <a:srgbClr val="00B0F0"/>
                </a:solidFill>
              </a:rPr>
              <a:t>увійшовши</a:t>
            </a:r>
            <a:r>
              <a:rPr lang="ru-RU" b="1" dirty="0" smtClean="0">
                <a:solidFill>
                  <a:srgbClr val="00B0F0"/>
                </a:solidFill>
              </a:rPr>
              <a:t> до </a:t>
            </a:r>
            <a:r>
              <a:rPr lang="ru-RU" b="1" dirty="0" err="1" smtClean="0">
                <a:solidFill>
                  <a:srgbClr val="00B0F0"/>
                </a:solidFill>
              </a:rPr>
              <a:t>збірки</a:t>
            </a:r>
            <a:r>
              <a:rPr lang="ru-RU" b="1" dirty="0" smtClean="0">
                <a:solidFill>
                  <a:srgbClr val="00B0F0"/>
                </a:solidFill>
              </a:rPr>
              <a:t> “Мак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пам’ять</a:t>
            </a:r>
            <a:r>
              <a:rPr lang="ru-RU" b="1" dirty="0" smtClean="0">
                <a:solidFill>
                  <a:srgbClr val="00B0F0"/>
                </a:solidFill>
              </a:rPr>
              <a:t>”. “Фуга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” </a:t>
            </a:r>
            <a:r>
              <a:rPr lang="ru-RU" b="1" dirty="0" err="1" smtClean="0">
                <a:solidFill>
                  <a:srgbClr val="00B0F0"/>
                </a:solidFill>
              </a:rPr>
              <a:t>Пауля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вважається</a:t>
            </a:r>
            <a:r>
              <a:rPr lang="ru-RU" b="1" dirty="0" smtClean="0">
                <a:solidFill>
                  <a:srgbClr val="00B0F0"/>
                </a:solidFill>
              </a:rPr>
              <a:t> одним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найважливіших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віршів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вшановують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пам’ять</a:t>
            </a:r>
            <a:r>
              <a:rPr lang="ru-RU" b="1" dirty="0" smtClean="0">
                <a:solidFill>
                  <a:srgbClr val="00B0F0"/>
                </a:solidFill>
              </a:rPr>
              <a:t> жертв </a:t>
            </a:r>
            <a:r>
              <a:rPr lang="ru-RU" b="1" dirty="0" err="1" smtClean="0">
                <a:solidFill>
                  <a:srgbClr val="00B0F0"/>
                </a:solidFill>
              </a:rPr>
              <a:t>Голокосту</a:t>
            </a:r>
            <a:r>
              <a:rPr lang="ru-RU" b="1" dirty="0" smtClean="0">
                <a:solidFill>
                  <a:srgbClr val="00B0F0"/>
                </a:solidFill>
              </a:rPr>
              <a:t>. 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4139952" cy="232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404664"/>
            <a:ext cx="380842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052736"/>
            <a:ext cx="4464496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Причини </a:t>
            </a:r>
            <a:r>
              <a:rPr lang="ru-RU" b="1" dirty="0" err="1" smtClean="0">
                <a:solidFill>
                  <a:srgbClr val="00B0F0"/>
                </a:solidFill>
              </a:rPr>
              <a:t>чому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остаточно </a:t>
            </a:r>
            <a:r>
              <a:rPr lang="ru-RU" b="1" dirty="0" err="1" smtClean="0">
                <a:solidFill>
                  <a:srgbClr val="00B0F0"/>
                </a:solidFill>
              </a:rPr>
              <a:t>виступив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назви</a:t>
            </a:r>
            <a:r>
              <a:rPr lang="ru-RU" b="1" dirty="0" smtClean="0">
                <a:solidFill>
                  <a:srgbClr val="00B0F0"/>
                </a:solidFill>
              </a:rPr>
              <a:t> «Танго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надав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перевагу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назві</a:t>
            </a:r>
            <a:r>
              <a:rPr lang="ru-RU" b="1" dirty="0" smtClean="0">
                <a:solidFill>
                  <a:srgbClr val="00B0F0"/>
                </a:solidFill>
              </a:rPr>
              <a:t> «Фуга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невідомими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r>
              <a:rPr lang="ru-RU" b="1" dirty="0" smtClean="0">
                <a:solidFill>
                  <a:srgbClr val="00B0F0"/>
                </a:solidFill>
              </a:rPr>
              <a:t> Коли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того як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залишив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Румунію</a:t>
            </a:r>
            <a:r>
              <a:rPr lang="ru-RU" b="1" dirty="0" smtClean="0">
                <a:solidFill>
                  <a:srgbClr val="00B0F0"/>
                </a:solidFill>
              </a:rPr>
              <a:t> в 1948 </a:t>
            </a:r>
            <a:r>
              <a:rPr lang="ru-RU" b="1" dirty="0" err="1" smtClean="0">
                <a:solidFill>
                  <a:srgbClr val="00B0F0"/>
                </a:solidFill>
              </a:rPr>
              <a:t>році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опублікував</a:t>
            </a:r>
            <a:r>
              <a:rPr lang="ru-RU" b="1" dirty="0" smtClean="0">
                <a:solidFill>
                  <a:srgbClr val="00B0F0"/>
                </a:solidFill>
              </a:rPr>
              <a:t> свою першу </a:t>
            </a:r>
            <a:r>
              <a:rPr lang="ru-RU" b="1" dirty="0" err="1" smtClean="0">
                <a:solidFill>
                  <a:srgbClr val="00B0F0"/>
                </a:solidFill>
              </a:rPr>
              <a:t>збірку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віршів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Пісок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урн», поема «Фуга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формує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кульмінацію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завершення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збірки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Збірка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вийшла</a:t>
            </a:r>
            <a:r>
              <a:rPr lang="ru-RU" b="1" dirty="0" smtClean="0">
                <a:solidFill>
                  <a:srgbClr val="00B0F0"/>
                </a:solidFill>
              </a:rPr>
              <a:t> в невеликих </a:t>
            </a:r>
            <a:r>
              <a:rPr lang="ru-RU" b="1" dirty="0" err="1" smtClean="0">
                <a:solidFill>
                  <a:srgbClr val="00B0F0"/>
                </a:solidFill>
              </a:rPr>
              <a:t>кількостях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понівечена</a:t>
            </a:r>
            <a:r>
              <a:rPr lang="ru-RU" b="1" dirty="0" smtClean="0">
                <a:solidFill>
                  <a:srgbClr val="00B0F0"/>
                </a:solidFill>
              </a:rPr>
              <a:t> такою </a:t>
            </a:r>
            <a:r>
              <a:rPr lang="ru-RU" b="1" dirty="0" err="1" smtClean="0">
                <a:solidFill>
                  <a:srgbClr val="00B0F0"/>
                </a:solidFill>
              </a:rPr>
              <a:t>кількістю</a:t>
            </a:r>
            <a:r>
              <a:rPr lang="ru-RU" b="1" dirty="0" smtClean="0">
                <a:solidFill>
                  <a:srgbClr val="00B0F0"/>
                </a:solidFill>
              </a:rPr>
              <a:t> </a:t>
            </a:r>
            <a:r>
              <a:rPr lang="ru-RU" b="1" dirty="0" err="1" smtClean="0">
                <a:solidFill>
                  <a:srgbClr val="00B0F0"/>
                </a:solidFill>
              </a:rPr>
              <a:t>одруків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зрештою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її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знищив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todesf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45638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18406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aa0f90991f8c53804727a01f1f43c9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4664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Фуга (лат.</a:t>
            </a:r>
            <a:r>
              <a:rPr lang="en-US" b="1" i="1" dirty="0" err="1" smtClean="0">
                <a:solidFill>
                  <a:srgbClr val="00B0F0"/>
                </a:solidFill>
              </a:rPr>
              <a:t>fuga</a:t>
            </a:r>
            <a:r>
              <a:rPr lang="en-US" b="1" dirty="0" smtClean="0">
                <a:solidFill>
                  <a:srgbClr val="00B0F0"/>
                </a:solidFill>
              </a:rPr>
              <a:t> — «</a:t>
            </a:r>
            <a:r>
              <a:rPr lang="ru-RU" b="1" dirty="0" err="1" smtClean="0">
                <a:solidFill>
                  <a:srgbClr val="00B0F0"/>
                </a:solidFill>
              </a:rPr>
              <a:t>біг</a:t>
            </a:r>
            <a:r>
              <a:rPr lang="ru-RU" b="1" dirty="0" smtClean="0">
                <a:solidFill>
                  <a:srgbClr val="00B0F0"/>
                </a:solidFill>
              </a:rPr>
              <a:t>», «</a:t>
            </a:r>
            <a:r>
              <a:rPr lang="ru-RU" b="1" dirty="0" err="1" smtClean="0">
                <a:solidFill>
                  <a:srgbClr val="00B0F0"/>
                </a:solidFill>
              </a:rPr>
              <a:t>втеча</a:t>
            </a:r>
            <a:r>
              <a:rPr lang="ru-RU" b="1" dirty="0" smtClean="0">
                <a:solidFill>
                  <a:srgbClr val="00B0F0"/>
                </a:solidFill>
              </a:rPr>
              <a:t>», «</a:t>
            </a:r>
            <a:r>
              <a:rPr lang="ru-RU" b="1" dirty="0" err="1" smtClean="0">
                <a:solidFill>
                  <a:srgbClr val="00B0F0"/>
                </a:solidFill>
              </a:rPr>
              <a:t>швидкий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плин</a:t>
            </a:r>
            <a:r>
              <a:rPr lang="ru-RU" b="1" dirty="0" smtClean="0">
                <a:solidFill>
                  <a:srgbClr val="00B0F0"/>
                </a:solidFill>
              </a:rPr>
              <a:t>») — </a:t>
            </a:r>
            <a:r>
              <a:rPr lang="ru-RU" b="1" dirty="0" err="1" smtClean="0">
                <a:solidFill>
                  <a:srgbClr val="00B0F0"/>
                </a:solidFill>
              </a:rPr>
              <a:t>музична</a:t>
            </a:r>
            <a:r>
              <a:rPr lang="ru-RU" b="1" dirty="0" smtClean="0">
                <a:solidFill>
                  <a:srgbClr val="00B0F0"/>
                </a:solidFill>
              </a:rPr>
              <a:t> форма, </a:t>
            </a:r>
            <a:r>
              <a:rPr lang="ru-RU" b="1" dirty="0" err="1" smtClean="0">
                <a:solidFill>
                  <a:srgbClr val="00B0F0"/>
                </a:solidFill>
              </a:rPr>
              <a:t>заснована</a:t>
            </a:r>
            <a:r>
              <a:rPr lang="ru-RU" b="1" dirty="0" smtClean="0">
                <a:solidFill>
                  <a:srgbClr val="00B0F0"/>
                </a:solidFill>
              </a:rPr>
              <a:t> на </a:t>
            </a:r>
            <a:r>
              <a:rPr lang="ru-RU" b="1" dirty="0" err="1" smtClean="0">
                <a:solidFill>
                  <a:srgbClr val="00B0F0"/>
                </a:solidFill>
              </a:rPr>
              <a:t>розвитку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однієї</a:t>
            </a:r>
            <a:r>
              <a:rPr lang="ru-RU" b="1" dirty="0" smtClean="0">
                <a:solidFill>
                  <a:srgbClr val="00B0F0"/>
                </a:solidFill>
              </a:rPr>
              <a:t> теми (</a:t>
            </a:r>
            <a:r>
              <a:rPr lang="ru-RU" b="1" dirty="0" err="1" smtClean="0">
                <a:solidFill>
                  <a:srgbClr val="00B0F0"/>
                </a:solidFill>
              </a:rPr>
              <a:t>рідше</a:t>
            </a:r>
            <a:r>
              <a:rPr lang="ru-RU" b="1" dirty="0" smtClean="0">
                <a:solidFill>
                  <a:srgbClr val="00B0F0"/>
                </a:solidFill>
              </a:rPr>
              <a:t> — </a:t>
            </a:r>
            <a:r>
              <a:rPr lang="ru-RU" b="1" dirty="0" err="1" smtClean="0">
                <a:solidFill>
                  <a:srgbClr val="00B0F0"/>
                </a:solidFill>
              </a:rPr>
              <a:t>двох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або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трьох</a:t>
            </a:r>
            <a:r>
              <a:rPr lang="ru-RU" b="1" dirty="0" smtClean="0">
                <a:solidFill>
                  <a:srgbClr val="00B0F0"/>
                </a:solidFill>
              </a:rPr>
              <a:t> тем),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проводиться </a:t>
            </a:r>
            <a:r>
              <a:rPr lang="ru-RU" b="1" dirty="0" err="1" smtClean="0">
                <a:solidFill>
                  <a:srgbClr val="00B0F0"/>
                </a:solidFill>
              </a:rPr>
              <a:t>поперемінно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різних</a:t>
            </a:r>
            <a:r>
              <a:rPr lang="ru-RU" b="1" dirty="0" smtClean="0">
                <a:solidFill>
                  <a:srgbClr val="00B0F0"/>
                </a:solidFill>
              </a:rPr>
              <a:t> голосах (</a:t>
            </a:r>
            <a:r>
              <a:rPr lang="ru-RU" b="1" dirty="0" err="1" smtClean="0">
                <a:solidFill>
                  <a:srgbClr val="00B0F0"/>
                </a:solidFill>
              </a:rPr>
              <a:t>вокальних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або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інструментальних</a:t>
            </a:r>
            <a:r>
              <a:rPr lang="ru-RU" b="1" dirty="0" smtClean="0">
                <a:solidFill>
                  <a:srgbClr val="00B0F0"/>
                </a:solidFill>
              </a:rPr>
              <a:t>). </a:t>
            </a:r>
            <a:r>
              <a:rPr lang="vi-VN" b="1" dirty="0" smtClean="0">
                <a:solidFill>
                  <a:srgbClr val="00B0F0"/>
                </a:solidFill>
              </a:rPr>
              <a:t>Форма фуги складається із проведень </a:t>
            </a:r>
            <a:r>
              <a:rPr lang="vi-VN" b="1" i="1" dirty="0" smtClean="0">
                <a:solidFill>
                  <a:srgbClr val="00B0F0"/>
                </a:solidFill>
              </a:rPr>
              <a:t>теми</a:t>
            </a:r>
            <a:r>
              <a:rPr lang="vi-VN" b="1" dirty="0" smtClean="0">
                <a:solidFill>
                  <a:srgbClr val="00B0F0"/>
                </a:solidFill>
              </a:rPr>
              <a:t> в різних перетвореннях, що чергуються з </a:t>
            </a:r>
            <a:r>
              <a:rPr lang="vi-VN" b="1" i="1" dirty="0" smtClean="0">
                <a:solidFill>
                  <a:srgbClr val="00B0F0"/>
                </a:solidFill>
              </a:rPr>
              <a:t>інтермедіями</a:t>
            </a:r>
            <a:r>
              <a:rPr lang="vi-VN" b="1" dirty="0" smtClean="0">
                <a:solidFill>
                  <a:srgbClr val="00B0F0"/>
                </a:solidFill>
              </a:rPr>
              <a:t>. Кожне проведення теми крім першого супроводжується контрапунктами — </a:t>
            </a:r>
            <a:r>
              <a:rPr lang="vi-VN" b="1" i="1" dirty="0" smtClean="0">
                <a:solidFill>
                  <a:srgbClr val="00B0F0"/>
                </a:solidFill>
              </a:rPr>
              <a:t>протискла́деннями</a:t>
            </a:r>
            <a:r>
              <a:rPr lang="vi-VN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vi-VN" b="1" dirty="0" smtClean="0">
                <a:solidFill>
                  <a:srgbClr val="00B0F0"/>
                </a:solidFill>
              </a:rPr>
              <a:t>Фуга складається з двох розділів — </a:t>
            </a:r>
            <a:r>
              <a:rPr lang="vi-VN" b="1" i="1" dirty="0" smtClean="0">
                <a:solidFill>
                  <a:srgbClr val="00B0F0"/>
                </a:solidFill>
              </a:rPr>
              <a:t>експозиції</a:t>
            </a:r>
            <a:r>
              <a:rPr lang="vi-VN" b="1" dirty="0" smtClean="0">
                <a:solidFill>
                  <a:srgbClr val="00B0F0"/>
                </a:solidFill>
              </a:rPr>
              <a:t> та </a:t>
            </a:r>
            <a:r>
              <a:rPr lang="vi-VN" b="1" i="1" dirty="0" smtClean="0">
                <a:solidFill>
                  <a:srgbClr val="00B0F0"/>
                </a:solidFill>
              </a:rPr>
              <a:t>вільного розділу</a:t>
            </a:r>
            <a:r>
              <a:rPr lang="vi-VN" b="1" dirty="0" smtClean="0">
                <a:solidFill>
                  <a:srgbClr val="00B0F0"/>
                </a:solidFill>
              </a:rPr>
              <a:t>, що перевищує експозицію у 2-3 рази. В свою чергу вільний розділ може складатися з середньої частини (</a:t>
            </a:r>
            <a:r>
              <a:rPr lang="vi-VN" b="1" i="1" dirty="0" smtClean="0">
                <a:solidFill>
                  <a:srgbClr val="00B0F0"/>
                </a:solidFill>
              </a:rPr>
              <a:t>розробки</a:t>
            </a:r>
            <a:r>
              <a:rPr lang="vi-VN" b="1" dirty="0" smtClean="0">
                <a:solidFill>
                  <a:srgbClr val="00B0F0"/>
                </a:solidFill>
              </a:rPr>
              <a:t>) та заключної частини (</a:t>
            </a:r>
            <a:r>
              <a:rPr lang="vi-VN" b="1" i="1" dirty="0" smtClean="0">
                <a:solidFill>
                  <a:srgbClr val="00B0F0"/>
                </a:solidFill>
              </a:rPr>
              <a:t>репризи</a:t>
            </a:r>
            <a:r>
              <a:rPr lang="vi-VN" b="1" dirty="0" smtClean="0">
                <a:solidFill>
                  <a:srgbClr val="00B0F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uga-smerti-237x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297215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1268760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F0"/>
                </a:solidFill>
              </a:rPr>
              <a:t>Характерним</a:t>
            </a:r>
            <a:r>
              <a:rPr lang="ru-RU" sz="2400" b="1" dirty="0" smtClean="0">
                <a:solidFill>
                  <a:srgbClr val="00B0F0"/>
                </a:solidFill>
              </a:rPr>
              <a:t> для </a:t>
            </a:r>
            <a:r>
              <a:rPr lang="ru-RU" sz="2400" b="1" dirty="0" err="1" smtClean="0">
                <a:solidFill>
                  <a:srgbClr val="00B0F0"/>
                </a:solidFill>
              </a:rPr>
              <a:t>вірша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є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багатослівне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приєднання</a:t>
            </a:r>
            <a:r>
              <a:rPr lang="ru-RU" sz="2400" b="1" dirty="0" smtClean="0">
                <a:solidFill>
                  <a:srgbClr val="00B0F0"/>
                </a:solidFill>
              </a:rPr>
              <a:t> до </a:t>
            </a:r>
            <a:r>
              <a:rPr lang="ru-RU" sz="2400" b="1" dirty="0" err="1" smtClean="0">
                <a:solidFill>
                  <a:srgbClr val="00B0F0"/>
                </a:solidFill>
              </a:rPr>
              <a:t>музичної</a:t>
            </a:r>
            <a:r>
              <a:rPr lang="ru-RU" sz="2400" b="1" dirty="0" smtClean="0">
                <a:solidFill>
                  <a:srgbClr val="00B0F0"/>
                </a:solidFill>
              </a:rPr>
              <a:t> фуги </a:t>
            </a:r>
            <a:r>
              <a:rPr lang="ru-RU" sz="2400" b="1" dirty="0" err="1" smtClean="0">
                <a:solidFill>
                  <a:srgbClr val="00B0F0"/>
                </a:solidFill>
              </a:rPr>
              <a:t>повторюваних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мотивів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варіюючих</a:t>
            </a:r>
            <a:r>
              <a:rPr lang="ru-RU" sz="2400" b="1" dirty="0" smtClean="0">
                <a:solidFill>
                  <a:srgbClr val="00B0F0"/>
                </a:solidFill>
              </a:rPr>
              <a:t> структур, а </a:t>
            </a:r>
            <a:r>
              <a:rPr lang="ru-RU" sz="2400" b="1" dirty="0" err="1" smtClean="0">
                <a:solidFill>
                  <a:srgbClr val="00B0F0"/>
                </a:solidFill>
              </a:rPr>
              <a:t>також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використання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парадоксальних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шифрів</a:t>
            </a:r>
            <a:r>
              <a:rPr lang="ru-RU" sz="2400" b="1" dirty="0" smtClean="0">
                <a:solidFill>
                  <a:srgbClr val="00B0F0"/>
                </a:solidFill>
              </a:rPr>
              <a:t>, таких як «</a:t>
            </a:r>
            <a:r>
              <a:rPr lang="ru-RU" sz="2400" b="1" dirty="0" err="1" smtClean="0">
                <a:solidFill>
                  <a:srgbClr val="00B0F0"/>
                </a:solidFill>
              </a:rPr>
              <a:t>Чорне</a:t>
            </a:r>
            <a:r>
              <a:rPr lang="ru-RU" sz="2400" b="1" dirty="0" smtClean="0">
                <a:solidFill>
                  <a:srgbClr val="00B0F0"/>
                </a:solidFill>
              </a:rPr>
              <a:t> молоко </a:t>
            </a:r>
            <a:r>
              <a:rPr lang="ru-RU" sz="2400" b="1" dirty="0" err="1" smtClean="0">
                <a:solidFill>
                  <a:srgbClr val="00B0F0"/>
                </a:solidFill>
              </a:rPr>
              <a:t>світання</a:t>
            </a:r>
            <a:r>
              <a:rPr lang="ru-RU" sz="2400" b="1" dirty="0" smtClean="0">
                <a:solidFill>
                  <a:srgbClr val="00B0F0"/>
                </a:solidFill>
              </a:rPr>
              <a:t>», </a:t>
            </a:r>
            <a:r>
              <a:rPr lang="ru-RU" sz="2400" b="1" dirty="0" err="1" smtClean="0">
                <a:solidFill>
                  <a:srgbClr val="00B0F0"/>
                </a:solidFill>
              </a:rPr>
              <a:t>які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натякають</a:t>
            </a:r>
            <a:r>
              <a:rPr lang="ru-RU" sz="2400" b="1" dirty="0" smtClean="0">
                <a:solidFill>
                  <a:srgbClr val="00B0F0"/>
                </a:solidFill>
              </a:rPr>
              <a:t> на </a:t>
            </a:r>
            <a:r>
              <a:rPr lang="ru-RU" sz="2400" b="1" dirty="0" err="1" smtClean="0">
                <a:solidFill>
                  <a:srgbClr val="00B0F0"/>
                </a:solidFill>
              </a:rPr>
              <a:t>історичні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події</a:t>
            </a:r>
            <a:r>
              <a:rPr lang="ru-RU" sz="2400" b="1" dirty="0" smtClean="0">
                <a:solidFill>
                  <a:srgbClr val="00B0F0"/>
                </a:solidFill>
              </a:rPr>
              <a:t>, не </a:t>
            </a:r>
            <a:r>
              <a:rPr lang="ru-RU" sz="2400" b="1" dirty="0" err="1" smtClean="0">
                <a:solidFill>
                  <a:srgbClr val="00B0F0"/>
                </a:solidFill>
              </a:rPr>
              <a:t>називаючи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їх</a:t>
            </a:r>
            <a:r>
              <a:rPr lang="ru-RU" sz="2400" b="1" dirty="0" smtClean="0">
                <a:solidFill>
                  <a:srgbClr val="00B0F0"/>
                </a:solidFill>
              </a:rPr>
              <a:t> конкретно. Цитата «</a:t>
            </a:r>
            <a:r>
              <a:rPr lang="ru-RU" sz="2400" b="1" dirty="0" err="1" smtClean="0">
                <a:solidFill>
                  <a:srgbClr val="00B0F0"/>
                </a:solidFill>
              </a:rPr>
              <a:t>бо</a:t>
            </a:r>
            <a:r>
              <a:rPr lang="ru-RU" sz="2400" b="1" dirty="0" smtClean="0">
                <a:solidFill>
                  <a:srgbClr val="00B0F0"/>
                </a:solidFill>
              </a:rPr>
              <a:t> смерть </a:t>
            </a:r>
            <a:r>
              <a:rPr lang="ru-RU" sz="2400" b="1" dirty="0" err="1" smtClean="0">
                <a:solidFill>
                  <a:srgbClr val="00B0F0"/>
                </a:solidFill>
              </a:rPr>
              <a:t>це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з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Німеччини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майстер</a:t>
            </a:r>
            <a:r>
              <a:rPr lang="ru-RU" sz="2400" b="1" dirty="0" smtClean="0">
                <a:solidFill>
                  <a:srgbClr val="00B0F0"/>
                </a:solidFill>
              </a:rPr>
              <a:t>» </a:t>
            </a:r>
            <a:r>
              <a:rPr lang="ru-RU" sz="2400" b="1" dirty="0" err="1" smtClean="0">
                <a:solidFill>
                  <a:srgbClr val="00B0F0"/>
                </a:solidFill>
              </a:rPr>
              <a:t>увійшла</a:t>
            </a:r>
            <a:r>
              <a:rPr lang="ru-RU" sz="2400" b="1" dirty="0" smtClean="0">
                <a:solidFill>
                  <a:srgbClr val="00B0F0"/>
                </a:solidFill>
              </a:rPr>
              <a:t> у </a:t>
            </a:r>
            <a:r>
              <a:rPr lang="ru-RU" sz="2400" b="1" dirty="0" err="1" smtClean="0">
                <a:solidFill>
                  <a:srgbClr val="00B0F0"/>
                </a:solidFill>
              </a:rPr>
              <a:t>німецьку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мову</a:t>
            </a:r>
            <a:r>
              <a:rPr lang="ru-RU" sz="2400" b="1" dirty="0" smtClean="0">
                <a:solidFill>
                  <a:srgbClr val="00B0F0"/>
                </a:solidFill>
              </a:rPr>
              <a:t> як </a:t>
            </a:r>
            <a:r>
              <a:rPr lang="ru-RU" sz="2400" b="1" dirty="0" err="1" smtClean="0">
                <a:solidFill>
                  <a:srgbClr val="00B0F0"/>
                </a:solidFill>
              </a:rPr>
              <a:t>сталий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вислів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Побудова твору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052736"/>
            <a:ext cx="3923928" cy="273630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тематично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розділений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Тут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цілому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36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рядків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розділених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частини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дев'ять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першій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строфі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шість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три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наступних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двох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п'ять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три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четвертій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п'ятій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строфі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вісім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шостої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фінальний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куплет.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4625752"/>
            <a:ext cx="3707904" cy="223224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четвертому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розділі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алегоричний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образ «смерть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Німеччини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майстер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зупиняє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процес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так,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коротка строфа «ми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п'ємо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п'ємо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порушується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об'єднується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нову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довгу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76056" y="908720"/>
            <a:ext cx="4067944" cy="338437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Кожен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розділ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починається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лейтмотиву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Чорне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молоко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світання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утримує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вірш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формальних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рамках. Метафора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з'являється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рази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змінюється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послідовності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часових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прислівників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увечері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опівдні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зранку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вночі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перехід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третьої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особи («вони») на другу («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»).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16016" y="4869160"/>
            <a:ext cx="4211960" cy="18275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Поема не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розділових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знаків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36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рядків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поеми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складаються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переважно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довгих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строф,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перериваються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короткими.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Образи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75252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Центральна метафора </a:t>
            </a:r>
            <a:r>
              <a:rPr lang="ru-RU" b="1" dirty="0" err="1" smtClean="0">
                <a:solidFill>
                  <a:srgbClr val="00B0F0"/>
                </a:solidFill>
              </a:rPr>
              <a:t>поеми</a:t>
            </a:r>
            <a:r>
              <a:rPr lang="ru-RU" b="1" dirty="0" smtClean="0">
                <a:solidFill>
                  <a:srgbClr val="00B0F0"/>
                </a:solidFill>
              </a:rPr>
              <a:t> — «</a:t>
            </a:r>
            <a:r>
              <a:rPr lang="ru-RU" b="1" dirty="0" err="1" smtClean="0">
                <a:solidFill>
                  <a:srgbClr val="00B0F0"/>
                </a:solidFill>
              </a:rPr>
              <a:t>Чорне</a:t>
            </a:r>
            <a:r>
              <a:rPr lang="ru-RU" b="1" dirty="0" smtClean="0">
                <a:solidFill>
                  <a:srgbClr val="00B0F0"/>
                </a:solidFill>
              </a:rPr>
              <a:t> молоко </a:t>
            </a:r>
            <a:r>
              <a:rPr lang="ru-RU" b="1" dirty="0" err="1" smtClean="0">
                <a:solidFill>
                  <a:srgbClr val="00B0F0"/>
                </a:solidFill>
              </a:rPr>
              <a:t>світання</a:t>
            </a:r>
            <a:r>
              <a:rPr lang="ru-RU" b="1" dirty="0" smtClean="0">
                <a:solidFill>
                  <a:srgbClr val="00B0F0"/>
                </a:solidFill>
              </a:rPr>
              <a:t>» — </a:t>
            </a:r>
            <a:r>
              <a:rPr lang="ru-RU" b="1" dirty="0" err="1" smtClean="0">
                <a:solidFill>
                  <a:srgbClr val="00B0F0"/>
                </a:solidFill>
              </a:rPr>
              <a:t>це</a:t>
            </a:r>
            <a:r>
              <a:rPr lang="ru-RU" b="1" dirty="0" smtClean="0">
                <a:solidFill>
                  <a:srgbClr val="00B0F0"/>
                </a:solidFill>
              </a:rPr>
              <a:t> оксюморон. В той час як </a:t>
            </a:r>
            <a:r>
              <a:rPr lang="ru-RU" b="1" dirty="0" err="1" smtClean="0">
                <a:solidFill>
                  <a:srgbClr val="00B0F0"/>
                </a:solidFill>
              </a:rPr>
              <a:t>іменник</a:t>
            </a:r>
            <a:r>
              <a:rPr lang="ru-RU" b="1" dirty="0" smtClean="0">
                <a:solidFill>
                  <a:srgbClr val="00B0F0"/>
                </a:solidFill>
              </a:rPr>
              <a:t> «молоко» в </a:t>
            </a:r>
            <a:r>
              <a:rPr lang="ru-RU" b="1" dirty="0" err="1" smtClean="0">
                <a:solidFill>
                  <a:srgbClr val="00B0F0"/>
                </a:solidFill>
              </a:rPr>
              <a:t>цілому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позитивним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поняттям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прикметник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чорний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скасовує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значення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показує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зовсім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протилежне</a:t>
            </a:r>
            <a:r>
              <a:rPr lang="ru-RU" b="1" dirty="0" smtClean="0">
                <a:solidFill>
                  <a:srgbClr val="00B0F0"/>
                </a:solidFill>
              </a:rPr>
              <a:t>. Молоко тут не </a:t>
            </a:r>
            <a:r>
              <a:rPr lang="ru-RU" b="1" dirty="0" err="1" smtClean="0">
                <a:solidFill>
                  <a:srgbClr val="00B0F0"/>
                </a:solidFill>
              </a:rPr>
              <a:t>дає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життя</a:t>
            </a:r>
            <a:r>
              <a:rPr lang="ru-RU" b="1" dirty="0" smtClean="0">
                <a:solidFill>
                  <a:srgbClr val="00B0F0"/>
                </a:solidFill>
              </a:rPr>
              <a:t>, а приносить </a:t>
            </a:r>
            <a:r>
              <a:rPr lang="ru-RU" b="1" dirty="0" err="1" smtClean="0">
                <a:solidFill>
                  <a:srgbClr val="00B0F0"/>
                </a:solidFill>
              </a:rPr>
              <a:t>втрату</a:t>
            </a:r>
            <a:r>
              <a:rPr lang="ru-RU" b="1" dirty="0" smtClean="0">
                <a:solidFill>
                  <a:srgbClr val="00B0F0"/>
                </a:solidFill>
              </a:rPr>
              <a:t> як «молоко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.» «</a:t>
            </a:r>
            <a:r>
              <a:rPr lang="ru-RU" b="1" dirty="0" err="1" smtClean="0">
                <a:solidFill>
                  <a:srgbClr val="00B0F0"/>
                </a:solidFill>
              </a:rPr>
              <a:t>Ранній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стоїть</a:t>
            </a:r>
            <a:r>
              <a:rPr lang="ru-RU" b="1" dirty="0" smtClean="0">
                <a:solidFill>
                  <a:srgbClr val="00B0F0"/>
                </a:solidFill>
              </a:rPr>
              <a:t> тут не для </a:t>
            </a:r>
            <a:r>
              <a:rPr lang="ru-RU" b="1" dirty="0" err="1" smtClean="0">
                <a:solidFill>
                  <a:srgbClr val="00B0F0"/>
                </a:solidFill>
              </a:rPr>
              <a:t>позначення</a:t>
            </a:r>
            <a:r>
              <a:rPr lang="ru-RU" b="1" dirty="0" smtClean="0">
                <a:solidFill>
                  <a:srgbClr val="00B0F0"/>
                </a:solidFill>
              </a:rPr>
              <a:t> пори дня, а для </a:t>
            </a:r>
            <a:r>
              <a:rPr lang="ru-RU" b="1" dirty="0" err="1" smtClean="0">
                <a:solidFill>
                  <a:srgbClr val="00B0F0"/>
                </a:solidFill>
              </a:rPr>
              <a:t>невизначеної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зони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між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життям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смертю</a:t>
            </a:r>
            <a:r>
              <a:rPr lang="ru-RU" b="1" dirty="0" smtClean="0">
                <a:solidFill>
                  <a:srgbClr val="00B0F0"/>
                </a:solidFill>
              </a:rPr>
              <a:t>. Картина «</a:t>
            </a:r>
            <a:r>
              <a:rPr lang="ru-RU" b="1" dirty="0" err="1" smtClean="0">
                <a:solidFill>
                  <a:srgbClr val="00B0F0"/>
                </a:solidFill>
              </a:rPr>
              <a:t>Чорне</a:t>
            </a:r>
            <a:r>
              <a:rPr lang="ru-RU" b="1" dirty="0" smtClean="0">
                <a:solidFill>
                  <a:srgbClr val="00B0F0"/>
                </a:solidFill>
              </a:rPr>
              <a:t> молоко </a:t>
            </a:r>
            <a:r>
              <a:rPr lang="ru-RU" b="1" dirty="0" err="1" smtClean="0">
                <a:solidFill>
                  <a:srgbClr val="00B0F0"/>
                </a:solidFill>
              </a:rPr>
              <a:t>світання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є</a:t>
            </a:r>
            <a:r>
              <a:rPr lang="ru-RU" b="1" dirty="0" smtClean="0">
                <a:solidFill>
                  <a:srgbClr val="00B0F0"/>
                </a:solidFill>
              </a:rPr>
              <a:t> символом </a:t>
            </a:r>
            <a:r>
              <a:rPr lang="ru-RU" b="1" dirty="0" err="1" smtClean="0">
                <a:solidFill>
                  <a:srgbClr val="00B0F0"/>
                </a:solidFill>
              </a:rPr>
              <a:t>Голокосту</a:t>
            </a:r>
            <a:r>
              <a:rPr lang="ru-RU" b="1" dirty="0" smtClean="0">
                <a:solidFill>
                  <a:srgbClr val="00B0F0"/>
                </a:solidFill>
              </a:rPr>
              <a:t>, без </a:t>
            </a:r>
            <a:r>
              <a:rPr lang="ru-RU" b="1" dirty="0" err="1" smtClean="0">
                <a:solidFill>
                  <a:srgbClr val="00B0F0"/>
                </a:solidFill>
              </a:rPr>
              <a:t>явних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висловлювань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газових</a:t>
            </a:r>
            <a:r>
              <a:rPr lang="ru-RU" b="1" dirty="0" smtClean="0">
                <a:solidFill>
                  <a:srgbClr val="00B0F0"/>
                </a:solidFill>
              </a:rPr>
              <a:t> камер </a:t>
            </a:r>
            <a:r>
              <a:rPr lang="ru-RU" b="1" dirty="0" err="1" smtClean="0">
                <a:solidFill>
                  <a:srgbClr val="00B0F0"/>
                </a:solidFill>
              </a:rPr>
              <a:t>або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крематоріїв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51749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32656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Пауль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(</a:t>
            </a:r>
            <a:r>
              <a:rPr lang="ru-RU" b="1" dirty="0" err="1" smtClean="0">
                <a:solidFill>
                  <a:srgbClr val="00B0F0"/>
                </a:solidFill>
              </a:rPr>
              <a:t>справжнє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прізвище</a:t>
            </a:r>
            <a:r>
              <a:rPr lang="ru-RU" b="1" dirty="0" smtClean="0">
                <a:solidFill>
                  <a:srgbClr val="00B0F0"/>
                </a:solidFill>
              </a:rPr>
              <a:t> — </a:t>
            </a:r>
            <a:r>
              <a:rPr lang="ru-RU" b="1" dirty="0" err="1" smtClean="0">
                <a:solidFill>
                  <a:srgbClr val="00B0F0"/>
                </a:solidFill>
              </a:rPr>
              <a:t>Анчель</a:t>
            </a:r>
            <a:r>
              <a:rPr lang="ru-RU" b="1" dirty="0" smtClean="0">
                <a:solidFill>
                  <a:srgbClr val="00B0F0"/>
                </a:solidFill>
              </a:rPr>
              <a:t>) — </a:t>
            </a:r>
            <a:r>
              <a:rPr lang="ru-RU" b="1" dirty="0" err="1" smtClean="0">
                <a:solidFill>
                  <a:srgbClr val="00B0F0"/>
                </a:solidFill>
              </a:rPr>
              <a:t>єврейський</a:t>
            </a:r>
            <a:r>
              <a:rPr lang="ru-RU" b="1" dirty="0" smtClean="0">
                <a:solidFill>
                  <a:srgbClr val="00B0F0"/>
                </a:solidFill>
              </a:rPr>
              <a:t> поет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перекладач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Літературна</a:t>
            </a:r>
            <a:r>
              <a:rPr lang="ru-RU" b="1" dirty="0" smtClean="0">
                <a:solidFill>
                  <a:srgbClr val="00B0F0"/>
                </a:solidFill>
              </a:rPr>
              <a:t> критика </a:t>
            </a:r>
            <a:r>
              <a:rPr lang="ru-RU" b="1" dirty="0" err="1" smtClean="0">
                <a:solidFill>
                  <a:srgbClr val="00B0F0"/>
                </a:solidFill>
              </a:rPr>
              <a:t>вважає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Пауля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найвизначнішим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поетом</a:t>
            </a:r>
            <a:r>
              <a:rPr lang="ru-RU" b="1" dirty="0" smtClean="0">
                <a:solidFill>
                  <a:srgbClr val="00B0F0"/>
                </a:solidFill>
              </a:rPr>
              <a:t> XX </a:t>
            </a:r>
            <a:r>
              <a:rPr lang="ru-RU" b="1" dirty="0" err="1" smtClean="0">
                <a:solidFill>
                  <a:srgbClr val="00B0F0"/>
                </a:solidFill>
              </a:rPr>
              <a:t>століття</a:t>
            </a:r>
            <a:r>
              <a:rPr lang="ru-RU" b="1" dirty="0" smtClean="0">
                <a:solidFill>
                  <a:srgbClr val="00B0F0"/>
                </a:solidFill>
              </a:rPr>
              <a:t>, одним </a:t>
            </a:r>
            <a:r>
              <a:rPr lang="ru-RU" b="1" dirty="0" err="1" smtClean="0">
                <a:solidFill>
                  <a:srgbClr val="00B0F0"/>
                </a:solidFill>
              </a:rPr>
              <a:t>із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найкращих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європейських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ліричних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повоєнного</a:t>
            </a:r>
            <a:r>
              <a:rPr lang="ru-RU" b="1" dirty="0" smtClean="0">
                <a:solidFill>
                  <a:srgbClr val="00B0F0"/>
                </a:solidFill>
              </a:rPr>
              <a:t> часу. </a:t>
            </a:r>
            <a:r>
              <a:rPr lang="ru-RU" b="1" dirty="0" err="1" smtClean="0">
                <a:solidFill>
                  <a:srgbClr val="00B0F0"/>
                </a:solidFill>
              </a:rPr>
              <a:t>Народився</a:t>
            </a:r>
            <a:r>
              <a:rPr lang="ru-RU" b="1" dirty="0" smtClean="0">
                <a:solidFill>
                  <a:srgbClr val="00B0F0"/>
                </a:solidFill>
              </a:rPr>
              <a:t> 23 листопада 1920 року в </a:t>
            </a:r>
            <a:r>
              <a:rPr lang="ru-RU" b="1" dirty="0" err="1" smtClean="0">
                <a:solidFill>
                  <a:srgbClr val="00B0F0"/>
                </a:solidFill>
              </a:rPr>
              <a:t>Чернівцях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сім´ї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небагатого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комерсанта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Лейба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Анчеля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Початкову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освіту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Пауль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Анчель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отримав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початковій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школі</a:t>
            </a:r>
            <a:r>
              <a:rPr lang="ru-RU" b="1" dirty="0" smtClean="0">
                <a:solidFill>
                  <a:srgbClr val="00B0F0"/>
                </a:solidFill>
              </a:rPr>
              <a:t> (1926-1930) </a:t>
            </a:r>
            <a:r>
              <a:rPr lang="ru-RU" b="1" dirty="0" err="1" smtClean="0">
                <a:solidFill>
                  <a:srgbClr val="00B0F0"/>
                </a:solidFill>
              </a:rPr>
              <a:t>м.Чернівці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Восени</a:t>
            </a:r>
            <a:r>
              <a:rPr lang="ru-RU" b="1" dirty="0" smtClean="0">
                <a:solidFill>
                  <a:srgbClr val="00B0F0"/>
                </a:solidFill>
              </a:rPr>
              <a:t> 1930 року </a:t>
            </a:r>
            <a:r>
              <a:rPr lang="ru-RU" b="1" dirty="0" err="1" smtClean="0">
                <a:solidFill>
                  <a:srgbClr val="00B0F0"/>
                </a:solidFill>
              </a:rPr>
              <a:t>юний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Анчель</a:t>
            </a:r>
            <a:r>
              <a:rPr lang="ru-RU" b="1" dirty="0" smtClean="0">
                <a:solidFill>
                  <a:srgbClr val="00B0F0"/>
                </a:solidFill>
              </a:rPr>
              <a:t> став </a:t>
            </a:r>
            <a:r>
              <a:rPr lang="ru-RU" b="1" dirty="0" err="1" smtClean="0">
                <a:solidFill>
                  <a:srgbClr val="00B0F0"/>
                </a:solidFill>
              </a:rPr>
              <a:t>ліцеїстом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вже</a:t>
            </a:r>
            <a:r>
              <a:rPr lang="ru-RU" b="1" dirty="0" smtClean="0">
                <a:solidFill>
                  <a:srgbClr val="00B0F0"/>
                </a:solidFill>
              </a:rPr>
              <a:t> тут у </a:t>
            </a:r>
            <a:r>
              <a:rPr lang="ru-RU" b="1" dirty="0" err="1" smtClean="0">
                <a:solidFill>
                  <a:srgbClr val="00B0F0"/>
                </a:solidFill>
              </a:rPr>
              <a:t>нього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виявилися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непересічні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здібності</a:t>
            </a:r>
            <a:r>
              <a:rPr lang="ru-RU" b="1" dirty="0" smtClean="0">
                <a:solidFill>
                  <a:srgbClr val="00B0F0"/>
                </a:solidFill>
              </a:rPr>
              <a:t> до </a:t>
            </a:r>
            <a:r>
              <a:rPr lang="ru-RU" b="1" dirty="0" err="1" smtClean="0">
                <a:solidFill>
                  <a:srgbClr val="00B0F0"/>
                </a:solidFill>
              </a:rPr>
              <a:t>мов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зокрема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румунської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французької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Незважаючи</a:t>
            </a:r>
            <a:r>
              <a:rPr lang="ru-RU" b="1" dirty="0" smtClean="0">
                <a:solidFill>
                  <a:srgbClr val="00B0F0"/>
                </a:solidFill>
              </a:rPr>
              <a:t> на </a:t>
            </a:r>
            <a:r>
              <a:rPr lang="ru-RU" b="1" dirty="0" err="1" smtClean="0">
                <a:solidFill>
                  <a:srgbClr val="00B0F0"/>
                </a:solidFill>
              </a:rPr>
              <a:t>успішне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навчання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Пауль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змушений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4-го </a:t>
            </a:r>
            <a:r>
              <a:rPr lang="ru-RU" b="1" dirty="0" err="1" smtClean="0">
                <a:solidFill>
                  <a:srgbClr val="00B0F0"/>
                </a:solidFill>
              </a:rPr>
              <a:t>класу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залишити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ліцей</a:t>
            </a:r>
            <a:r>
              <a:rPr lang="ru-RU" b="1" dirty="0" smtClean="0">
                <a:solidFill>
                  <a:srgbClr val="00B0F0"/>
                </a:solidFill>
              </a:rPr>
              <a:t> через </a:t>
            </a:r>
            <a:r>
              <a:rPr lang="ru-RU" b="1" dirty="0" err="1" smtClean="0">
                <a:solidFill>
                  <a:srgbClr val="00B0F0"/>
                </a:solidFill>
              </a:rPr>
              <a:t>процвітання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ньому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антисемітизму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1200px-Чернівці_(1078)_Будинок,в_якому_народився_і_жив_Целан_Пау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2688551" cy="404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3441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</a:rPr>
              <a:t>Твоє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золотисте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волосся</a:t>
            </a:r>
            <a:r>
              <a:rPr lang="ru-RU" sz="3200" b="1" dirty="0" smtClean="0">
                <a:solidFill>
                  <a:srgbClr val="0070C0"/>
                </a:solidFill>
              </a:rPr>
              <a:t> Маргарет / </a:t>
            </a:r>
            <a:r>
              <a:rPr lang="ru-RU" sz="3200" b="1" dirty="0" err="1" smtClean="0">
                <a:solidFill>
                  <a:srgbClr val="0070C0"/>
                </a:solidFill>
              </a:rPr>
              <a:t>твоє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попелясте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волосся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Суламіф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68052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Алегорична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жіноча</a:t>
            </a:r>
            <a:r>
              <a:rPr lang="ru-RU" b="1" dirty="0" smtClean="0">
                <a:solidFill>
                  <a:srgbClr val="00B0F0"/>
                </a:solidFill>
              </a:rPr>
              <a:t> пара Маргарита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Суламіф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стоїть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давній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християнській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традиції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уявлень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сліпої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Синагоги,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впала,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церкви, яка </a:t>
            </a:r>
            <a:r>
              <a:rPr lang="ru-RU" b="1" dirty="0" err="1" smtClean="0">
                <a:solidFill>
                  <a:srgbClr val="00B0F0"/>
                </a:solidFill>
              </a:rPr>
              <a:t>тріумфує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smtClean="0">
                <a:solidFill>
                  <a:srgbClr val="00B0F0"/>
                </a:solidFill>
              </a:rPr>
              <a:t>яке </a:t>
            </a:r>
            <a:r>
              <a:rPr lang="ru-RU" b="1" dirty="0" err="1" smtClean="0">
                <a:solidFill>
                  <a:srgbClr val="00B0F0"/>
                </a:solidFill>
              </a:rPr>
              <a:t>втілюється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також</a:t>
            </a:r>
            <a:r>
              <a:rPr lang="ru-RU" b="1" dirty="0" smtClean="0">
                <a:solidFill>
                  <a:srgbClr val="00B0F0"/>
                </a:solidFill>
              </a:rPr>
              <a:t> через образ </a:t>
            </a:r>
            <a:r>
              <a:rPr lang="ru-RU" b="1" dirty="0" err="1" smtClean="0">
                <a:solidFill>
                  <a:srgbClr val="00B0F0"/>
                </a:solidFill>
              </a:rPr>
              <a:t>Марії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матері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Ісуса</a:t>
            </a:r>
            <a:r>
              <a:rPr lang="ru-RU" b="1" dirty="0" smtClean="0">
                <a:solidFill>
                  <a:srgbClr val="00B0F0"/>
                </a:solidFill>
              </a:rPr>
              <a:t>: в «</a:t>
            </a:r>
            <a:r>
              <a:rPr lang="ru-RU" b="1" dirty="0" err="1" smtClean="0">
                <a:solidFill>
                  <a:srgbClr val="00B0F0"/>
                </a:solidFill>
              </a:rPr>
              <a:t>зіставленні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опозиції</a:t>
            </a:r>
            <a:r>
              <a:rPr lang="ru-RU" b="1" dirty="0" smtClean="0">
                <a:solidFill>
                  <a:srgbClr val="00B0F0"/>
                </a:solidFill>
              </a:rPr>
              <a:t>», «</a:t>
            </a:r>
            <a:r>
              <a:rPr lang="ru-RU" b="1" dirty="0" err="1" smtClean="0">
                <a:solidFill>
                  <a:srgbClr val="00B0F0"/>
                </a:solidFill>
              </a:rPr>
              <a:t>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кам'яних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алегорій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стародавніх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церковних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порталів</a:t>
            </a:r>
            <a:r>
              <a:rPr lang="ru-RU" b="1" dirty="0" smtClean="0">
                <a:solidFill>
                  <a:srgbClr val="00B0F0"/>
                </a:solidFill>
              </a:rPr>
              <a:t>: </a:t>
            </a:r>
            <a:r>
              <a:rPr lang="ru-RU" b="1" dirty="0" err="1" smtClean="0">
                <a:solidFill>
                  <a:srgbClr val="00B0F0"/>
                </a:solidFill>
              </a:rPr>
              <a:t>біль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пам'ять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зображення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іудео-християнської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єврейської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німецької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історії</a:t>
            </a:r>
            <a:r>
              <a:rPr lang="ru-RU" b="1" dirty="0" smtClean="0">
                <a:solidFill>
                  <a:srgbClr val="00B0F0"/>
                </a:solidFill>
              </a:rPr>
              <a:t>».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взяв контраст </a:t>
            </a:r>
            <a:r>
              <a:rPr lang="ru-RU" b="1" dirty="0" err="1" smtClean="0">
                <a:solidFill>
                  <a:srgbClr val="00B0F0"/>
                </a:solidFill>
              </a:rPr>
              <a:t>між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ідеальних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наречених</a:t>
            </a:r>
            <a:r>
              <a:rPr lang="ru-RU" b="1" dirty="0" smtClean="0">
                <a:solidFill>
                  <a:srgbClr val="00B0F0"/>
                </a:solidFill>
              </a:rPr>
              <a:t>» Старого та Нового </a:t>
            </a:r>
            <a:r>
              <a:rPr lang="ru-RU" b="1" dirty="0" err="1" smtClean="0">
                <a:solidFill>
                  <a:srgbClr val="00B0F0"/>
                </a:solidFill>
              </a:rPr>
              <a:t>Завітів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але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нього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замінений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відповідно</a:t>
            </a:r>
            <a:r>
              <a:rPr lang="ru-RU" b="1" dirty="0" smtClean="0">
                <a:solidFill>
                  <a:srgbClr val="00B0F0"/>
                </a:solidFill>
              </a:rPr>
              <a:t> до Тео Бак в «</a:t>
            </a:r>
            <a:r>
              <a:rPr lang="ru-RU" b="1" dirty="0" err="1" smtClean="0">
                <a:solidFill>
                  <a:srgbClr val="00B0F0"/>
                </a:solidFill>
              </a:rPr>
              <a:t>зсуву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парадигми</a:t>
            </a:r>
            <a:r>
              <a:rPr lang="ru-RU" b="1" dirty="0" smtClean="0">
                <a:solidFill>
                  <a:srgbClr val="00B0F0"/>
                </a:solidFill>
              </a:rPr>
              <a:t>»,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новозавітної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Марії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або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фігури</a:t>
            </a:r>
            <a:r>
              <a:rPr lang="ru-RU" b="1" dirty="0" smtClean="0">
                <a:solidFill>
                  <a:srgbClr val="00B0F0"/>
                </a:solidFill>
              </a:rPr>
              <a:t> Маргарет, </a:t>
            </a:r>
            <a:r>
              <a:rPr lang="ru-RU" b="1" dirty="0" err="1" smtClean="0">
                <a:solidFill>
                  <a:srgbClr val="00B0F0"/>
                </a:solidFill>
              </a:rPr>
              <a:t>німецький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ідеальний</a:t>
            </a:r>
            <a:r>
              <a:rPr lang="ru-RU" b="1" dirty="0" smtClean="0">
                <a:solidFill>
                  <a:srgbClr val="00B0F0"/>
                </a:solidFill>
              </a:rPr>
              <a:t> образ </a:t>
            </a:r>
            <a:r>
              <a:rPr lang="ru-RU" b="1" dirty="0" err="1" smtClean="0">
                <a:solidFill>
                  <a:srgbClr val="00B0F0"/>
                </a:solidFill>
              </a:rPr>
              <a:t>золотисто-рудої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дівчинки</a:t>
            </a:r>
            <a:r>
              <a:rPr lang="ru-RU" b="1" dirty="0" smtClean="0">
                <a:solidFill>
                  <a:srgbClr val="00B0F0"/>
                </a:solidFill>
              </a:rPr>
              <a:t>».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image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234009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717032"/>
            <a:ext cx="2133044" cy="293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994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«Ми </a:t>
            </a:r>
            <a:r>
              <a:rPr lang="ru-RU" b="1" dirty="0" err="1" smtClean="0">
                <a:solidFill>
                  <a:srgbClr val="0070C0"/>
                </a:solidFill>
              </a:rPr>
              <a:t>п'ємо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п'ємо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892480" cy="33123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Вірш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говорять</a:t>
            </a:r>
            <a:r>
              <a:rPr lang="ru-RU" b="1" dirty="0" smtClean="0">
                <a:solidFill>
                  <a:srgbClr val="00B0F0"/>
                </a:solidFill>
              </a:rPr>
              <a:t> хором в </a:t>
            </a:r>
            <a:r>
              <a:rPr lang="ru-RU" b="1" dirty="0" err="1" smtClean="0">
                <a:solidFill>
                  <a:srgbClr val="00B0F0"/>
                </a:solidFill>
              </a:rPr>
              <a:t>першій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особі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множини</a:t>
            </a:r>
            <a:r>
              <a:rPr lang="ru-RU" b="1" dirty="0" smtClean="0">
                <a:solidFill>
                  <a:srgbClr val="00B0F0"/>
                </a:solidFill>
              </a:rPr>
              <a:t>, «ми». «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зображений</a:t>
            </a:r>
            <a:r>
              <a:rPr lang="ru-RU" b="1" dirty="0" smtClean="0">
                <a:solidFill>
                  <a:srgbClr val="00B0F0"/>
                </a:solidFill>
              </a:rPr>
              <a:t> як </a:t>
            </a:r>
            <a:r>
              <a:rPr lang="ru-RU" b="1" dirty="0" err="1" smtClean="0">
                <a:solidFill>
                  <a:srgbClr val="00B0F0"/>
                </a:solidFill>
              </a:rPr>
              <a:t>злочинець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Постійне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повторення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приспіву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посилюють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страждання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поки</a:t>
            </a:r>
            <a:r>
              <a:rPr lang="ru-RU" b="1" dirty="0" smtClean="0">
                <a:solidFill>
                  <a:srgbClr val="00B0F0"/>
                </a:solidFill>
              </a:rPr>
              <a:t> не буде </a:t>
            </a:r>
            <a:r>
              <a:rPr lang="ru-RU" b="1" dirty="0" err="1" smtClean="0">
                <a:solidFill>
                  <a:srgbClr val="00B0F0"/>
                </a:solidFill>
              </a:rPr>
              <a:t>прийнято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рішення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останніх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двох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віршах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зіставити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злочинців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жертв Маргарет та </a:t>
            </a:r>
            <a:r>
              <a:rPr lang="ru-RU" b="1" dirty="0" err="1" smtClean="0">
                <a:solidFill>
                  <a:srgbClr val="00B0F0"/>
                </a:solidFill>
              </a:rPr>
              <a:t>Суламіф</a:t>
            </a:r>
            <a:r>
              <a:rPr lang="ru-RU" b="1" dirty="0" smtClean="0">
                <a:solidFill>
                  <a:srgbClr val="00B0F0"/>
                </a:solidFill>
              </a:rPr>
              <a:t>. «Вони </a:t>
            </a:r>
            <a:r>
              <a:rPr lang="ru-RU" b="1" dirty="0" err="1" smtClean="0">
                <a:solidFill>
                  <a:srgbClr val="00B0F0"/>
                </a:solidFill>
              </a:rPr>
              <a:t>п'ють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».</a:t>
            </a:r>
          </a:p>
          <a:p>
            <a:r>
              <a:rPr lang="ru-RU" b="1" dirty="0" err="1" smtClean="0">
                <a:solidFill>
                  <a:srgbClr val="00B0F0"/>
                </a:solidFill>
              </a:rPr>
              <a:t>Вірш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зберігає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історію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страждань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вмираючих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їх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Серед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інших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способів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зберегти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вбивство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німецьких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євреїв</a:t>
            </a:r>
            <a:r>
              <a:rPr lang="ru-RU" b="1" dirty="0" smtClean="0">
                <a:solidFill>
                  <a:srgbClr val="00B0F0"/>
                </a:solidFill>
              </a:rPr>
              <a:t> за весь час в </a:t>
            </a:r>
            <a:r>
              <a:rPr lang="ru-RU" b="1" dirty="0" err="1" smtClean="0">
                <a:solidFill>
                  <a:srgbClr val="00B0F0"/>
                </a:solidFill>
              </a:rPr>
              <a:t>пам'яті</a:t>
            </a:r>
            <a:r>
              <a:rPr lang="ru-RU" b="1" dirty="0" smtClean="0">
                <a:solidFill>
                  <a:srgbClr val="00B0F0"/>
                </a:solidFill>
              </a:rPr>
              <a:t>, таких як </a:t>
            </a:r>
            <a:r>
              <a:rPr lang="ru-RU" b="1" dirty="0" err="1" smtClean="0">
                <a:solidFill>
                  <a:srgbClr val="00B0F0"/>
                </a:solidFill>
              </a:rPr>
              <a:t>свідчення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свідків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документацію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поставив </a:t>
            </a:r>
            <a:r>
              <a:rPr lang="ru-RU" b="1" dirty="0" err="1" smtClean="0">
                <a:solidFill>
                  <a:srgbClr val="00B0F0"/>
                </a:solidFill>
              </a:rPr>
              <a:t>би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свій</a:t>
            </a:r>
            <a:r>
              <a:rPr lang="ru-RU" b="1" dirty="0" smtClean="0">
                <a:solidFill>
                  <a:srgbClr val="00B0F0"/>
                </a:solidFill>
              </a:rPr>
              <a:t> шлях, </a:t>
            </a:r>
            <a:r>
              <a:rPr lang="ru-RU" b="1" dirty="0" err="1" smtClean="0">
                <a:solidFill>
                  <a:srgbClr val="00B0F0"/>
                </a:solidFill>
              </a:rPr>
              <a:t>мистецький</a:t>
            </a:r>
            <a:r>
              <a:rPr lang="ru-RU" b="1" dirty="0" smtClean="0">
                <a:solidFill>
                  <a:srgbClr val="00B0F0"/>
                </a:solidFill>
              </a:rPr>
              <a:t> шлях </a:t>
            </a:r>
            <a:r>
              <a:rPr lang="ru-RU" b="1" dirty="0" err="1" smtClean="0">
                <a:solidFill>
                  <a:srgbClr val="00B0F0"/>
                </a:solidFill>
              </a:rPr>
              <a:t>віршів</a:t>
            </a:r>
            <a:r>
              <a:rPr lang="ru-RU" b="1" dirty="0" smtClean="0">
                <a:solidFill>
                  <a:srgbClr val="00B0F0"/>
                </a:solidFill>
              </a:rPr>
              <a:t>. «Фуга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», як </a:t>
            </a:r>
            <a:r>
              <a:rPr lang="ru-RU" b="1" dirty="0" err="1" smtClean="0">
                <a:solidFill>
                  <a:srgbClr val="00B0F0"/>
                </a:solidFill>
              </a:rPr>
              <a:t>вірш</a:t>
            </a:r>
            <a:r>
              <a:rPr lang="ru-RU" b="1" dirty="0" smtClean="0">
                <a:solidFill>
                  <a:srgbClr val="00B0F0"/>
                </a:solidFill>
              </a:rPr>
              <a:t> про </a:t>
            </a:r>
            <a:r>
              <a:rPr lang="ru-RU" b="1" dirty="0" err="1" smtClean="0">
                <a:solidFill>
                  <a:srgbClr val="00B0F0"/>
                </a:solidFill>
              </a:rPr>
              <a:t>винищення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євреїв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продовжує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єврейську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традицію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пам'яті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історичну</a:t>
            </a:r>
            <a:r>
              <a:rPr lang="ru-RU" b="1" dirty="0" smtClean="0">
                <a:solidFill>
                  <a:srgbClr val="00B0F0"/>
                </a:solidFill>
              </a:rPr>
              <a:t> травму».</a:t>
            </a:r>
          </a:p>
          <a:p>
            <a:endParaRPr lang="ru-RU" dirty="0"/>
          </a:p>
        </p:txBody>
      </p:sp>
      <p:pic>
        <p:nvPicPr>
          <p:cNvPr id="4" name="Рисунок 3" descr="11__258_480x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437112"/>
            <a:ext cx="3491880" cy="196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20-20190112_140209-620x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3775528" cy="2009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7467600" cy="276917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Сенс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послаблюється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. «Фуга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був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тільки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найвідомішим</a:t>
            </a:r>
            <a:r>
              <a:rPr lang="ru-RU" b="1" dirty="0" smtClean="0">
                <a:solidFill>
                  <a:srgbClr val="00B0F0"/>
                </a:solidFill>
              </a:rPr>
              <a:t> прикладом </a:t>
            </a:r>
            <a:r>
              <a:rPr lang="ru-RU" b="1" dirty="0" err="1" smtClean="0">
                <a:solidFill>
                  <a:srgbClr val="00B0F0"/>
                </a:solidFill>
              </a:rPr>
              <a:t>поезії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Голокосту</a:t>
            </a:r>
            <a:r>
              <a:rPr lang="ru-RU" b="1" dirty="0" smtClean="0">
                <a:solidFill>
                  <a:srgbClr val="00B0F0"/>
                </a:solidFill>
              </a:rPr>
              <a:t>», </a:t>
            </a:r>
            <a:r>
              <a:rPr lang="ru-RU" b="1" dirty="0" err="1" smtClean="0">
                <a:solidFill>
                  <a:srgbClr val="00B0F0"/>
                </a:solidFill>
              </a:rPr>
              <a:t>але</a:t>
            </a:r>
            <a:r>
              <a:rPr lang="ru-RU" b="1" dirty="0" smtClean="0">
                <a:solidFill>
                  <a:srgbClr val="00B0F0"/>
                </a:solidFill>
              </a:rPr>
              <a:t> «</a:t>
            </a:r>
            <a:r>
              <a:rPr lang="ru-RU" b="1" dirty="0" err="1" smtClean="0">
                <a:solidFill>
                  <a:srgbClr val="00B0F0"/>
                </a:solidFill>
              </a:rPr>
              <a:t>найбільш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знаменитим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віршем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класичного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модернізму</a:t>
            </a:r>
            <a:r>
              <a:rPr lang="ru-RU" b="1" dirty="0" smtClean="0">
                <a:solidFill>
                  <a:srgbClr val="00B0F0"/>
                </a:solidFill>
              </a:rPr>
              <a:t>» </a:t>
            </a:r>
            <a:r>
              <a:rPr lang="ru-RU" b="1" dirty="0" err="1" smtClean="0">
                <a:solidFill>
                  <a:srgbClr val="00B0F0"/>
                </a:solidFill>
              </a:rPr>
              <a:t>взагалі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Біограф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Вольфганг </a:t>
            </a:r>
            <a:r>
              <a:rPr lang="ru-RU" b="1" dirty="0" err="1" smtClean="0">
                <a:solidFill>
                  <a:srgbClr val="00B0F0"/>
                </a:solidFill>
              </a:rPr>
              <a:t>Еммеріх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аналізує</a:t>
            </a:r>
            <a:r>
              <a:rPr lang="ru-RU" b="1" dirty="0" smtClean="0">
                <a:solidFill>
                  <a:srgbClr val="00B0F0"/>
                </a:solidFill>
              </a:rPr>
              <a:t>: «</a:t>
            </a:r>
            <a:r>
              <a:rPr lang="ru-RU" b="1" dirty="0" err="1" smtClean="0">
                <a:solidFill>
                  <a:srgbClr val="00B0F0"/>
                </a:solidFill>
              </a:rPr>
              <a:t>Його</a:t>
            </a:r>
            <a:r>
              <a:rPr lang="ru-RU" b="1" dirty="0" smtClean="0">
                <a:solidFill>
                  <a:srgbClr val="00B0F0"/>
                </a:solidFill>
              </a:rPr>
              <a:t> „Фуга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“ </a:t>
            </a:r>
            <a:r>
              <a:rPr lang="ru-RU" b="1" dirty="0" err="1" smtClean="0">
                <a:solidFill>
                  <a:srgbClr val="00B0F0"/>
                </a:solidFill>
              </a:rPr>
              <a:t>є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мабуть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віршем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століття</a:t>
            </a:r>
            <a:r>
              <a:rPr lang="ru-RU" b="1" dirty="0" smtClean="0">
                <a:solidFill>
                  <a:srgbClr val="00B0F0"/>
                </a:solidFill>
              </a:rPr>
              <a:t>».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951989_1579951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752528" cy="231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1336576" cy="2938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692696"/>
            <a:ext cx="260934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4896544" cy="639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Закінчивши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ліцей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Пауль</a:t>
            </a:r>
            <a:r>
              <a:rPr lang="ru-RU" sz="2000" b="1" dirty="0" smtClean="0">
                <a:solidFill>
                  <a:srgbClr val="00B0F0"/>
                </a:solidFill>
              </a:rPr>
              <a:t>, за </a:t>
            </a:r>
            <a:r>
              <a:rPr lang="ru-RU" sz="2000" b="1" dirty="0" err="1" smtClean="0">
                <a:solidFill>
                  <a:srgbClr val="00B0F0"/>
                </a:solidFill>
              </a:rPr>
              <a:t>наполяганням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батьків</a:t>
            </a:r>
            <a:r>
              <a:rPr lang="ru-RU" sz="2000" b="1" dirty="0" smtClean="0">
                <a:solidFill>
                  <a:srgbClr val="00B0F0"/>
                </a:solidFill>
              </a:rPr>
              <a:t>, у 1938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поступив на </a:t>
            </a:r>
            <a:r>
              <a:rPr lang="ru-RU" sz="2000" b="1" dirty="0" err="1" smtClean="0">
                <a:solidFill>
                  <a:srgbClr val="00B0F0"/>
                </a:solidFill>
              </a:rPr>
              <a:t>медичний</a:t>
            </a:r>
            <a:r>
              <a:rPr lang="ru-RU" sz="2000" b="1" dirty="0" smtClean="0">
                <a:solidFill>
                  <a:srgbClr val="00B0F0"/>
                </a:solidFill>
              </a:rPr>
              <a:t> факультет </a:t>
            </a:r>
            <a:r>
              <a:rPr lang="ru-RU" sz="2000" b="1" dirty="0" err="1" smtClean="0">
                <a:solidFill>
                  <a:srgbClr val="00B0F0"/>
                </a:solidFill>
              </a:rPr>
              <a:t>університету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міста</a:t>
            </a:r>
            <a:r>
              <a:rPr lang="ru-RU" sz="2000" b="1" dirty="0" smtClean="0">
                <a:solidFill>
                  <a:srgbClr val="00B0F0"/>
                </a:solidFill>
              </a:rPr>
              <a:t> Тур у </a:t>
            </a:r>
            <a:r>
              <a:rPr lang="ru-RU" sz="2000" b="1" dirty="0" err="1" smtClean="0">
                <a:solidFill>
                  <a:srgbClr val="00B0F0"/>
                </a:solidFill>
              </a:rPr>
              <a:t>Франції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Початок </a:t>
            </a:r>
            <a:r>
              <a:rPr lang="ru-RU" sz="2000" b="1" dirty="0" err="1" smtClean="0">
                <a:solidFill>
                  <a:srgbClr val="00B0F0"/>
                </a:solidFill>
              </a:rPr>
              <a:t>Другої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світової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війни</a:t>
            </a:r>
            <a:r>
              <a:rPr lang="ru-RU" sz="2000" b="1" dirty="0" smtClean="0">
                <a:solidFill>
                  <a:srgbClr val="00B0F0"/>
                </a:solidFill>
              </a:rPr>
              <a:t> застав </a:t>
            </a:r>
            <a:r>
              <a:rPr lang="ru-RU" sz="2000" b="1" dirty="0" err="1" smtClean="0">
                <a:solidFill>
                  <a:srgbClr val="00B0F0"/>
                </a:solidFill>
              </a:rPr>
              <a:t>його</a:t>
            </a:r>
            <a:r>
              <a:rPr lang="ru-RU" sz="2000" b="1" dirty="0" smtClean="0">
                <a:solidFill>
                  <a:srgbClr val="00B0F0"/>
                </a:solidFill>
              </a:rPr>
              <a:t> на </a:t>
            </a:r>
            <a:r>
              <a:rPr lang="ru-RU" sz="2000" b="1" dirty="0" err="1" smtClean="0">
                <a:solidFill>
                  <a:srgbClr val="00B0F0"/>
                </a:solidFill>
              </a:rPr>
              <a:t>канікулах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Чернівцях</a:t>
            </a:r>
            <a:r>
              <a:rPr lang="ru-RU" sz="2000" b="1" dirty="0" smtClean="0">
                <a:solidFill>
                  <a:srgbClr val="00B0F0"/>
                </a:solidFill>
              </a:rPr>
              <a:t>. Не </a:t>
            </a:r>
            <a:r>
              <a:rPr lang="ru-RU" sz="2000" b="1" dirty="0" err="1" smtClean="0">
                <a:solidFill>
                  <a:srgbClr val="00B0F0"/>
                </a:solidFill>
              </a:rPr>
              <a:t>маючи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змоги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повернутися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Францію</a:t>
            </a:r>
            <a:r>
              <a:rPr lang="ru-RU" sz="2000" b="1" dirty="0" smtClean="0">
                <a:solidFill>
                  <a:srgbClr val="00B0F0"/>
                </a:solidFill>
              </a:rPr>
              <a:t>, юнак став </a:t>
            </a:r>
            <a:r>
              <a:rPr lang="ru-RU" sz="2000" b="1" dirty="0" err="1" smtClean="0">
                <a:solidFill>
                  <a:srgbClr val="00B0F0"/>
                </a:solidFill>
              </a:rPr>
              <a:t>слухачем</a:t>
            </a:r>
            <a:r>
              <a:rPr lang="ru-RU" sz="2000" b="1" dirty="0" smtClean="0">
                <a:solidFill>
                  <a:srgbClr val="00B0F0"/>
                </a:solidFill>
              </a:rPr>
              <a:t> курсу </a:t>
            </a:r>
            <a:r>
              <a:rPr lang="ru-RU" sz="2000" b="1" dirty="0" err="1" smtClean="0">
                <a:solidFill>
                  <a:srgbClr val="00B0F0"/>
                </a:solidFill>
              </a:rPr>
              <a:t>романської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філології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Чернівецькому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університеті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З 28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червня</a:t>
            </a:r>
            <a:r>
              <a:rPr lang="ru-RU" sz="2000" b="1" dirty="0" smtClean="0">
                <a:solidFill>
                  <a:srgbClr val="00B0F0"/>
                </a:solidFill>
              </a:rPr>
              <a:t> 1940 року по 22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червня</a:t>
            </a:r>
            <a:r>
              <a:rPr lang="ru-RU" sz="2000" b="1" dirty="0" smtClean="0">
                <a:solidFill>
                  <a:srgbClr val="00B0F0"/>
                </a:solidFill>
              </a:rPr>
              <a:t> 1941 року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перебував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радянському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громадянстві</a:t>
            </a:r>
            <a:r>
              <a:rPr lang="ru-RU" sz="2000" b="1" dirty="0" smtClean="0">
                <a:solidFill>
                  <a:srgbClr val="00B0F0"/>
                </a:solidFill>
              </a:rPr>
              <a:t> (</a:t>
            </a:r>
            <a:r>
              <a:rPr lang="ru-RU" sz="2000" b="1" dirty="0" err="1" smtClean="0">
                <a:solidFill>
                  <a:srgbClr val="00B0F0"/>
                </a:solidFill>
              </a:rPr>
              <a:t>у</a:t>
            </a:r>
            <a:r>
              <a:rPr lang="ru-RU" sz="2000" b="1" dirty="0" smtClean="0">
                <a:solidFill>
                  <a:srgbClr val="00B0F0"/>
                </a:solidFill>
              </a:rPr>
              <a:t> 1940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до </a:t>
            </a:r>
            <a:r>
              <a:rPr lang="ru-RU" sz="2000" b="1" dirty="0" err="1" smtClean="0">
                <a:solidFill>
                  <a:srgbClr val="00B0F0"/>
                </a:solidFill>
              </a:rPr>
              <a:t>Буковини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вступають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радянські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війська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Буковина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приєднується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до</a:t>
            </a:r>
            <a:r>
              <a:rPr lang="ru-RU" sz="2000" b="1" dirty="0" smtClean="0">
                <a:solidFill>
                  <a:srgbClr val="00B0F0"/>
                </a:solidFill>
              </a:rPr>
              <a:t> СРСР). </a:t>
            </a:r>
            <a:r>
              <a:rPr lang="ru-RU" sz="2000" b="1" dirty="0" err="1" smtClean="0">
                <a:solidFill>
                  <a:srgbClr val="00B0F0"/>
                </a:solidFill>
              </a:rPr>
              <a:t>Після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встановлення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радянської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влади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Чернівцях</a:t>
            </a:r>
            <a:r>
              <a:rPr lang="ru-RU" sz="2000" b="1" dirty="0" smtClean="0">
                <a:solidFill>
                  <a:srgbClr val="00B0F0"/>
                </a:solidFill>
              </a:rPr>
              <a:t> поет </a:t>
            </a:r>
            <a:r>
              <a:rPr lang="ru-RU" sz="2000" b="1" dirty="0" err="1" smtClean="0">
                <a:solidFill>
                  <a:srgbClr val="00B0F0"/>
                </a:solidFill>
              </a:rPr>
              <a:t>пристосовується</a:t>
            </a:r>
            <a:r>
              <a:rPr lang="ru-RU" sz="2000" b="1" dirty="0" smtClean="0">
                <a:solidFill>
                  <a:srgbClr val="00B0F0"/>
                </a:solidFill>
              </a:rPr>
              <a:t> до </a:t>
            </a:r>
            <a:r>
              <a:rPr lang="ru-RU" sz="2000" b="1" dirty="0" err="1" smtClean="0">
                <a:solidFill>
                  <a:srgbClr val="00B0F0"/>
                </a:solidFill>
              </a:rPr>
              <a:t>нових</a:t>
            </a:r>
            <a:r>
              <a:rPr lang="ru-RU" sz="2000" b="1" dirty="0" smtClean="0">
                <a:solidFill>
                  <a:srgbClr val="00B0F0"/>
                </a:solidFill>
              </a:rPr>
              <a:t> умов </a:t>
            </a:r>
            <a:r>
              <a:rPr lang="ru-RU" sz="2000" b="1" dirty="0" err="1" smtClean="0">
                <a:solidFill>
                  <a:srgbClr val="00B0F0"/>
                </a:solidFill>
              </a:rPr>
              <a:t>життя</a:t>
            </a:r>
            <a:r>
              <a:rPr lang="ru-RU" sz="2000" b="1" dirty="0" smtClean="0">
                <a:solidFill>
                  <a:srgbClr val="00B0F0"/>
                </a:solidFill>
              </a:rPr>
              <a:t>: </a:t>
            </a:r>
            <a:r>
              <a:rPr lang="ru-RU" sz="2000" b="1" dirty="0" err="1" smtClean="0">
                <a:solidFill>
                  <a:srgbClr val="00B0F0"/>
                </a:solidFill>
              </a:rPr>
              <a:t>вивчає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російську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мову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працює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перекладачем</a:t>
            </a:r>
            <a:r>
              <a:rPr lang="ru-RU" sz="2000" b="1" dirty="0" smtClean="0">
                <a:solidFill>
                  <a:srgbClr val="00B0F0"/>
                </a:solidFill>
              </a:rPr>
              <a:t>.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-0738-990x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9295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4283968" cy="55892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Наступні</a:t>
            </a:r>
            <a:r>
              <a:rPr lang="ru-RU" b="1" dirty="0" smtClean="0"/>
              <a:t> три роки (1941 — 1944) </a:t>
            </a:r>
            <a:r>
              <a:rPr lang="ru-RU" b="1" dirty="0" err="1" smtClean="0"/>
              <a:t>Целан</a:t>
            </a:r>
            <a:r>
              <a:rPr lang="ru-RU" b="1" dirty="0" smtClean="0"/>
              <a:t> </a:t>
            </a:r>
            <a:r>
              <a:rPr lang="ru-RU" b="1" dirty="0" err="1" smtClean="0"/>
              <a:t>виживав</a:t>
            </a:r>
            <a:r>
              <a:rPr lang="ru-RU" b="1" dirty="0" smtClean="0"/>
              <a:t> в </a:t>
            </a:r>
            <a:r>
              <a:rPr lang="ru-RU" b="1" dirty="0" err="1" smtClean="0"/>
              <a:t>обстановці</a:t>
            </a:r>
            <a:r>
              <a:rPr lang="ru-RU" b="1" dirty="0" smtClean="0"/>
              <a:t> </a:t>
            </a:r>
            <a:r>
              <a:rPr lang="ru-RU" b="1" dirty="0" err="1" smtClean="0"/>
              <a:t>безупинного</a:t>
            </a:r>
            <a:r>
              <a:rPr lang="ru-RU" b="1" dirty="0" smtClean="0"/>
              <a:t> кошмару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життям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смертю</a:t>
            </a:r>
            <a:r>
              <a:rPr lang="ru-RU" b="1" dirty="0" smtClean="0"/>
              <a:t>, утратив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рідних</a:t>
            </a:r>
            <a:r>
              <a:rPr lang="ru-RU" b="1" dirty="0" smtClean="0"/>
              <a:t>, </a:t>
            </a:r>
            <a:r>
              <a:rPr lang="ru-RU" b="1" dirty="0" err="1" smtClean="0"/>
              <a:t>залишився</a:t>
            </a:r>
            <a:r>
              <a:rPr lang="ru-RU" b="1" dirty="0" smtClean="0"/>
              <a:t> </a:t>
            </a:r>
            <a:r>
              <a:rPr lang="ru-RU" b="1" dirty="0" err="1" smtClean="0"/>
              <a:t>живий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чистій</a:t>
            </a:r>
            <a:r>
              <a:rPr lang="ru-RU" b="1" dirty="0" smtClean="0"/>
              <a:t> </a:t>
            </a:r>
            <a:r>
              <a:rPr lang="ru-RU" b="1" dirty="0" err="1" smtClean="0"/>
              <a:t>випадковості</a:t>
            </a:r>
            <a:r>
              <a:rPr lang="ru-RU" b="1" dirty="0" smtClean="0"/>
              <a:t>. У 1941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Чернівці</a:t>
            </a:r>
            <a:r>
              <a:rPr lang="ru-RU" b="1" dirty="0" smtClean="0"/>
              <a:t> </a:t>
            </a:r>
            <a:r>
              <a:rPr lang="ru-RU" b="1" dirty="0" err="1" smtClean="0"/>
              <a:t>окуповують</a:t>
            </a:r>
            <a:r>
              <a:rPr lang="ru-RU" b="1" dirty="0" smtClean="0"/>
              <a:t> </a:t>
            </a:r>
            <a:r>
              <a:rPr lang="ru-RU" b="1" dirty="0" err="1" smtClean="0"/>
              <a:t>німецько-румунські</a:t>
            </a:r>
            <a:r>
              <a:rPr lang="ru-RU" b="1" dirty="0" smtClean="0"/>
              <a:t> </a:t>
            </a:r>
            <a:r>
              <a:rPr lang="ru-RU" b="1" dirty="0" err="1" smtClean="0"/>
              <a:t>війська</a:t>
            </a:r>
            <a:r>
              <a:rPr lang="ru-RU" b="1" dirty="0" smtClean="0"/>
              <a:t>, </a:t>
            </a:r>
            <a:r>
              <a:rPr lang="ru-RU" b="1" dirty="0" err="1" smtClean="0"/>
              <a:t>сім'я</a:t>
            </a:r>
            <a:r>
              <a:rPr lang="ru-RU" b="1" dirty="0" smtClean="0"/>
              <a:t> </a:t>
            </a:r>
            <a:r>
              <a:rPr lang="ru-RU" b="1" dirty="0" err="1" smtClean="0"/>
              <a:t>Целана</a:t>
            </a:r>
            <a:r>
              <a:rPr lang="ru-RU" b="1" dirty="0" smtClean="0"/>
              <a:t> </a:t>
            </a:r>
            <a:r>
              <a:rPr lang="ru-RU" b="1" dirty="0" err="1" smtClean="0"/>
              <a:t>потрапляє</a:t>
            </a:r>
            <a:r>
              <a:rPr lang="ru-RU" b="1" dirty="0" smtClean="0"/>
              <a:t> до </a:t>
            </a:r>
            <a:r>
              <a:rPr lang="ru-RU" b="1" dirty="0" err="1" smtClean="0"/>
              <a:t>єврейського</a:t>
            </a:r>
            <a:r>
              <a:rPr lang="ru-RU" b="1" dirty="0" smtClean="0"/>
              <a:t> гетто. Через </a:t>
            </a:r>
            <a:r>
              <a:rPr lang="ru-RU" b="1" dirty="0" err="1" smtClean="0"/>
              <a:t>деякий</a:t>
            </a:r>
            <a:r>
              <a:rPr lang="ru-RU" b="1" dirty="0" smtClean="0"/>
              <a:t> час батьки </a:t>
            </a:r>
            <a:r>
              <a:rPr lang="ru-RU" b="1" dirty="0" err="1" smtClean="0"/>
              <a:t>поета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депортовані</a:t>
            </a:r>
            <a:r>
              <a:rPr lang="ru-RU" b="1" dirty="0" smtClean="0"/>
              <a:t> до </a:t>
            </a:r>
            <a:r>
              <a:rPr lang="ru-RU" b="1" dirty="0" err="1" smtClean="0"/>
              <a:t>концтабору</a:t>
            </a:r>
            <a:r>
              <a:rPr lang="ru-RU" b="1" dirty="0" smtClean="0"/>
              <a:t>, </a:t>
            </a:r>
            <a:r>
              <a:rPr lang="ru-RU" b="1" dirty="0" err="1" smtClean="0"/>
              <a:t>звідки</a:t>
            </a:r>
            <a:r>
              <a:rPr lang="ru-RU" b="1" dirty="0" smtClean="0"/>
              <a:t> вони </a:t>
            </a:r>
            <a:r>
              <a:rPr lang="ru-RU" b="1" dirty="0" err="1" smtClean="0"/>
              <a:t>вже</a:t>
            </a:r>
            <a:r>
              <a:rPr lang="ru-RU" b="1" dirty="0" smtClean="0"/>
              <a:t> не </a:t>
            </a:r>
            <a:r>
              <a:rPr lang="ru-RU" b="1" dirty="0" err="1" smtClean="0"/>
              <a:t>повернулися</a:t>
            </a:r>
            <a:r>
              <a:rPr lang="ru-RU" b="1" dirty="0" smtClean="0"/>
              <a:t>. Сам </a:t>
            </a:r>
            <a:r>
              <a:rPr lang="ru-RU" b="1" dirty="0" err="1" smtClean="0"/>
              <a:t>Пауль</a:t>
            </a:r>
            <a:r>
              <a:rPr lang="ru-RU" b="1" dirty="0" smtClean="0"/>
              <a:t> </a:t>
            </a:r>
            <a:r>
              <a:rPr lang="ru-RU" b="1" dirty="0" err="1" smtClean="0"/>
              <a:t>Целан</a:t>
            </a:r>
            <a:r>
              <a:rPr lang="ru-RU" b="1" dirty="0" smtClean="0"/>
              <a:t> </a:t>
            </a:r>
            <a:r>
              <a:rPr lang="ru-RU" b="1" dirty="0" err="1" smtClean="0"/>
              <a:t>потрапляє</a:t>
            </a:r>
            <a:r>
              <a:rPr lang="ru-RU" b="1" dirty="0" smtClean="0"/>
              <a:t> до </a:t>
            </a:r>
            <a:r>
              <a:rPr lang="ru-RU" b="1" dirty="0" err="1" smtClean="0"/>
              <a:t>румунського</a:t>
            </a:r>
            <a:r>
              <a:rPr lang="ru-RU" b="1" dirty="0" smtClean="0"/>
              <a:t> трудового табору на </a:t>
            </a:r>
            <a:r>
              <a:rPr lang="ru-RU" b="1" dirty="0" err="1" smtClean="0"/>
              <a:t>примусові</a:t>
            </a:r>
            <a:r>
              <a:rPr lang="ru-RU" b="1" dirty="0" smtClean="0"/>
              <a:t> </a:t>
            </a:r>
            <a:r>
              <a:rPr lang="ru-RU" b="1" dirty="0" err="1" smtClean="0"/>
              <a:t>дорожні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, де, </a:t>
            </a:r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страшні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, </a:t>
            </a:r>
            <a:r>
              <a:rPr lang="ru-RU" b="1" dirty="0" err="1" smtClean="0"/>
              <a:t>залишається</a:t>
            </a:r>
            <a:r>
              <a:rPr lang="ru-RU" b="1" dirty="0" smtClean="0"/>
              <a:t> живим.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kenau_plot_4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71600" y="4581128"/>
            <a:ext cx="7560840" cy="2276872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Події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трагедійною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основою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всієї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подальшої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творчості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поета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роки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Целан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вдруге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народжується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як поет, як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творча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хоче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сказати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щось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важливе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донести до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людства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істину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яку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збагнув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тяжкі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часи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воєнних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випробувань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У 1944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повертається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Чернівців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продовжує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університеті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вивчає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англійську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мову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літературу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128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selan-pau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37244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збирає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свій</a:t>
            </a:r>
            <a:r>
              <a:rPr lang="ru-RU" b="1" dirty="0" smtClean="0">
                <a:solidFill>
                  <a:srgbClr val="00B0F0"/>
                </a:solidFill>
              </a:rPr>
              <a:t> перший (</a:t>
            </a:r>
            <a:r>
              <a:rPr lang="ru-RU" b="1" dirty="0" err="1" smtClean="0">
                <a:solidFill>
                  <a:srgbClr val="00B0F0"/>
                </a:solidFill>
              </a:rPr>
              <a:t>ще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машинописний</a:t>
            </a:r>
            <a:r>
              <a:rPr lang="ru-RU" b="1" dirty="0" smtClean="0">
                <a:solidFill>
                  <a:srgbClr val="00B0F0"/>
                </a:solidFill>
              </a:rPr>
              <a:t>) </a:t>
            </a:r>
            <a:r>
              <a:rPr lang="ru-RU" b="1" dirty="0" err="1" smtClean="0">
                <a:solidFill>
                  <a:srgbClr val="00B0F0"/>
                </a:solidFill>
              </a:rPr>
              <a:t>збірник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поезій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куди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увійшли</a:t>
            </a:r>
            <a:r>
              <a:rPr lang="ru-RU" b="1" dirty="0" smtClean="0">
                <a:solidFill>
                  <a:srgbClr val="00B0F0"/>
                </a:solidFill>
              </a:rPr>
              <a:t> як </a:t>
            </a:r>
            <a:r>
              <a:rPr lang="ru-RU" b="1" dirty="0" err="1" smtClean="0">
                <a:solidFill>
                  <a:srgbClr val="00B0F0"/>
                </a:solidFill>
              </a:rPr>
              <a:t>воєнні</a:t>
            </a:r>
            <a:r>
              <a:rPr lang="ru-RU" b="1" dirty="0" smtClean="0">
                <a:solidFill>
                  <a:srgbClr val="00B0F0"/>
                </a:solidFill>
              </a:rPr>
              <a:t>, так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найкращі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довоєнні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вірші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Восени</a:t>
            </a:r>
            <a:r>
              <a:rPr lang="ru-RU" b="1" dirty="0" smtClean="0">
                <a:solidFill>
                  <a:srgbClr val="00B0F0"/>
                </a:solidFill>
              </a:rPr>
              <a:t> того ж 1944 року </a:t>
            </a:r>
            <a:r>
              <a:rPr lang="ru-RU" b="1" dirty="0" err="1" smtClean="0">
                <a:solidFill>
                  <a:srgbClr val="00B0F0"/>
                </a:solidFill>
              </a:rPr>
              <a:t>зібрано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другий</a:t>
            </a:r>
            <a:r>
              <a:rPr lang="ru-RU" b="1" dirty="0" smtClean="0">
                <a:solidFill>
                  <a:srgbClr val="00B0F0"/>
                </a:solidFill>
              </a:rPr>
              <a:t> (</a:t>
            </a:r>
            <a:r>
              <a:rPr lang="ru-RU" b="1" dirty="0" err="1" smtClean="0">
                <a:solidFill>
                  <a:srgbClr val="00B0F0"/>
                </a:solidFill>
              </a:rPr>
              <a:t>також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машинописний</a:t>
            </a:r>
            <a:r>
              <a:rPr lang="ru-RU" b="1" dirty="0" smtClean="0">
                <a:solidFill>
                  <a:srgbClr val="00B0F0"/>
                </a:solidFill>
              </a:rPr>
              <a:t>) </a:t>
            </a:r>
            <a:r>
              <a:rPr lang="ru-RU" b="1" dirty="0" err="1" smtClean="0">
                <a:solidFill>
                  <a:srgbClr val="00B0F0"/>
                </a:solidFill>
              </a:rPr>
              <a:t>збірник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Обидва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збірники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віддані</a:t>
            </a:r>
            <a:r>
              <a:rPr lang="ru-RU" b="1" dirty="0" smtClean="0">
                <a:solidFill>
                  <a:srgbClr val="00B0F0"/>
                </a:solidFill>
              </a:rPr>
              <a:t> на </a:t>
            </a:r>
            <a:r>
              <a:rPr lang="ru-RU" b="1" dirty="0" err="1" smtClean="0">
                <a:solidFill>
                  <a:srgbClr val="00B0F0"/>
                </a:solidFill>
              </a:rPr>
              <a:t>прочитання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відомому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буковинському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Маргулу-Шперберу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високо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поцінував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перші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поетичні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спроби</a:t>
            </a:r>
            <a:r>
              <a:rPr lang="ru-RU" b="1" dirty="0" smtClean="0">
                <a:solidFill>
                  <a:srgbClr val="00B0F0"/>
                </a:solidFill>
              </a:rPr>
              <a:t> молодого </a:t>
            </a:r>
            <a:r>
              <a:rPr lang="ru-RU" b="1" dirty="0" err="1" smtClean="0">
                <a:solidFill>
                  <a:srgbClr val="00B0F0"/>
                </a:solidFill>
              </a:rPr>
              <a:t>поета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Ранні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поезії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були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вперше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надруковані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Румунії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вже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після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поета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284985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На початку 1945 року поет </a:t>
            </a:r>
            <a:r>
              <a:rPr lang="ru-RU" b="1" dirty="0" err="1" smtClean="0">
                <a:solidFill>
                  <a:srgbClr val="00B0F0"/>
                </a:solidFill>
              </a:rPr>
              <a:t>зволів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чекати</a:t>
            </a:r>
            <a:r>
              <a:rPr lang="ru-RU" b="1" dirty="0" smtClean="0">
                <a:solidFill>
                  <a:srgbClr val="00B0F0"/>
                </a:solidFill>
              </a:rPr>
              <a:t> милостей </a:t>
            </a:r>
            <a:r>
              <a:rPr lang="ru-RU" b="1" dirty="0" err="1" smtClean="0">
                <a:solidFill>
                  <a:srgbClr val="00B0F0"/>
                </a:solidFill>
              </a:rPr>
              <a:t>від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нової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адміністрації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перетнув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радянський</a:t>
            </a:r>
            <a:r>
              <a:rPr lang="ru-RU" b="1" dirty="0" smtClean="0">
                <a:solidFill>
                  <a:srgbClr val="00B0F0"/>
                </a:solidFill>
              </a:rPr>
              <a:t> кордон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відновився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румунському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підданстві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свідомо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залишив</a:t>
            </a:r>
            <a:r>
              <a:rPr lang="ru-RU" b="1" dirty="0" smtClean="0">
                <a:solidFill>
                  <a:srgbClr val="00B0F0"/>
                </a:solidFill>
              </a:rPr>
              <a:t> зону </a:t>
            </a:r>
            <a:r>
              <a:rPr lang="ru-RU" b="1" dirty="0" err="1" smtClean="0">
                <a:solidFill>
                  <a:srgbClr val="00B0F0"/>
                </a:solidFill>
              </a:rPr>
              <a:t>юрисдикції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радянської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окупаційної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влади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бо</a:t>
            </a:r>
            <a:r>
              <a:rPr lang="ru-RU" b="1" dirty="0" smtClean="0">
                <a:solidFill>
                  <a:srgbClr val="00B0F0"/>
                </a:solidFill>
              </a:rPr>
              <a:t> не переносив </a:t>
            </a:r>
            <a:r>
              <a:rPr lang="ru-RU" b="1" dirty="0" err="1" smtClean="0">
                <a:solidFill>
                  <a:srgbClr val="00B0F0"/>
                </a:solidFill>
              </a:rPr>
              <a:t>політичної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плутанини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панувала</a:t>
            </a:r>
            <a:r>
              <a:rPr lang="ru-RU" b="1" dirty="0" smtClean="0">
                <a:solidFill>
                  <a:srgbClr val="00B0F0"/>
                </a:solidFill>
              </a:rPr>
              <a:t> там,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занадто</a:t>
            </a:r>
            <a:r>
              <a:rPr lang="ru-RU" b="1" dirty="0" smtClean="0">
                <a:solidFill>
                  <a:srgbClr val="00B0F0"/>
                </a:solidFill>
              </a:rPr>
              <a:t> добре знав про </a:t>
            </a:r>
            <a:r>
              <a:rPr lang="ru-RU" b="1" dirty="0" err="1" smtClean="0">
                <a:solidFill>
                  <a:srgbClr val="00B0F0"/>
                </a:solidFill>
              </a:rPr>
              <a:t>зникнення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колишніх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австрійських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громадян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підвалах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СМЕРШу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27984" y="1412776"/>
            <a:ext cx="4464496" cy="406903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СМЕРШ</a:t>
            </a:r>
            <a:r>
              <a:rPr lang="ru-RU" dirty="0" smtClean="0"/>
              <a:t> (</a:t>
            </a:r>
            <a:r>
              <a:rPr lang="ru-RU" dirty="0" err="1" smtClean="0"/>
              <a:t>абревіатура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букв гасла «Смерть </a:t>
            </a:r>
            <a:r>
              <a:rPr lang="ru-RU" dirty="0" err="1" smtClean="0"/>
              <a:t>шпигунам</a:t>
            </a:r>
            <a:r>
              <a:rPr lang="ru-RU" dirty="0" smtClean="0"/>
              <a:t>!» ) — </a:t>
            </a:r>
            <a:r>
              <a:rPr lang="ru-RU" dirty="0" err="1" smtClean="0"/>
              <a:t>підрозділ</a:t>
            </a:r>
            <a:r>
              <a:rPr lang="ru-RU" dirty="0" smtClean="0"/>
              <a:t> </a:t>
            </a:r>
            <a:r>
              <a:rPr lang="ru-RU" dirty="0" err="1" smtClean="0"/>
              <a:t>контррозвідки</a:t>
            </a:r>
            <a:r>
              <a:rPr lang="ru-RU" dirty="0" smtClean="0"/>
              <a:t> Народного </a:t>
            </a:r>
            <a:r>
              <a:rPr lang="ru-RU" dirty="0" err="1" smtClean="0"/>
              <a:t>комісаріату</a:t>
            </a:r>
            <a:r>
              <a:rPr lang="ru-RU" dirty="0" smtClean="0"/>
              <a:t> оборони (НКО) СРСР. </a:t>
            </a:r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квітня</a:t>
            </a:r>
            <a:r>
              <a:rPr lang="ru-RU" dirty="0" smtClean="0"/>
              <a:t> 1943 до </a:t>
            </a:r>
            <a:r>
              <a:rPr lang="ru-RU" dirty="0" err="1" smtClean="0"/>
              <a:t>березня</a:t>
            </a:r>
            <a:r>
              <a:rPr lang="ru-RU" dirty="0" smtClean="0"/>
              <a:t> 1946,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розформований</a:t>
            </a:r>
            <a:r>
              <a:rPr lang="ru-RU" dirty="0" smtClean="0"/>
              <a:t>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до </a:t>
            </a:r>
            <a:r>
              <a:rPr lang="ru-RU" dirty="0" err="1" smtClean="0"/>
              <a:t>органів</a:t>
            </a:r>
            <a:r>
              <a:rPr lang="ru-RU" dirty="0" smtClean="0"/>
              <a:t> </a:t>
            </a:r>
            <a:r>
              <a:rPr lang="ru-RU" dirty="0" err="1" smtClean="0"/>
              <a:t>держбезпеки</a:t>
            </a:r>
            <a:r>
              <a:rPr lang="ru-RU" dirty="0" smtClean="0"/>
              <a:t> СРСР.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764704"/>
            <a:ext cx="348540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908720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</a:rPr>
              <a:t>Працював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видавництві</a:t>
            </a:r>
            <a:r>
              <a:rPr lang="ru-RU" sz="2000" b="1" dirty="0" smtClean="0">
                <a:solidFill>
                  <a:srgbClr val="00B0F0"/>
                </a:solidFill>
              </a:rPr>
              <a:t> "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Російська</a:t>
            </a:r>
            <a:r>
              <a:rPr lang="ru-RU" sz="2000" b="1" dirty="0" smtClean="0">
                <a:solidFill>
                  <a:srgbClr val="00B0F0"/>
                </a:solidFill>
              </a:rPr>
              <a:t> книга" у </a:t>
            </a:r>
            <a:r>
              <a:rPr lang="ru-RU" sz="2000" b="1" dirty="0" err="1" smtClean="0">
                <a:solidFill>
                  <a:srgbClr val="00B0F0"/>
                </a:solidFill>
              </a:rPr>
              <a:t>Бухаресті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перекладав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румунською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російську</a:t>
            </a:r>
            <a:r>
              <a:rPr lang="ru-RU" sz="2000" b="1" dirty="0" smtClean="0">
                <a:solidFill>
                  <a:srgbClr val="00B0F0"/>
                </a:solidFill>
              </a:rPr>
              <a:t> прозу, писав </a:t>
            </a:r>
            <a:r>
              <a:rPr lang="ru-RU" sz="2000" b="1" dirty="0" err="1" smtClean="0">
                <a:solidFill>
                  <a:srgbClr val="00B0F0"/>
                </a:solidFill>
              </a:rPr>
              <a:t>власні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вірші</a:t>
            </a:r>
            <a:r>
              <a:rPr lang="ru-RU" sz="2000" b="1" dirty="0" smtClean="0">
                <a:solidFill>
                  <a:srgbClr val="00B0F0"/>
                </a:solidFill>
              </a:rPr>
              <a:t>. </a:t>
            </a:r>
            <a:r>
              <a:rPr lang="ru-RU" sz="2000" b="1" dirty="0" err="1" smtClean="0">
                <a:solidFill>
                  <a:srgbClr val="00B0F0"/>
                </a:solidFill>
              </a:rPr>
              <a:t>Саме</a:t>
            </a:r>
            <a:r>
              <a:rPr lang="ru-RU" sz="2000" b="1" dirty="0" smtClean="0">
                <a:solidFill>
                  <a:srgbClr val="00B0F0"/>
                </a:solidFill>
              </a:rPr>
              <a:t> тут, у </a:t>
            </a:r>
            <a:r>
              <a:rPr lang="ru-RU" sz="2000" b="1" dirty="0" err="1" smtClean="0">
                <a:solidFill>
                  <a:srgbClr val="00B0F0"/>
                </a:solidFill>
              </a:rPr>
              <a:t>Бухаресті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вперше</a:t>
            </a:r>
            <a:r>
              <a:rPr lang="ru-RU" sz="2000" b="1" dirty="0" smtClean="0">
                <a:solidFill>
                  <a:srgbClr val="00B0F0"/>
                </a:solidFill>
              </a:rPr>
              <a:t> на </a:t>
            </a:r>
            <a:r>
              <a:rPr lang="ru-RU" sz="2000" b="1" dirty="0" err="1" smtClean="0">
                <a:solidFill>
                  <a:srgbClr val="00B0F0"/>
                </a:solidFill>
              </a:rPr>
              <a:t>літературній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арені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з'явилось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ім'я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Целана</a:t>
            </a:r>
            <a:r>
              <a:rPr lang="ru-RU" sz="2000" b="1" dirty="0" smtClean="0">
                <a:solidFill>
                  <a:srgbClr val="00B0F0"/>
                </a:solidFill>
              </a:rPr>
              <a:t>: у 1947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авангардистському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журналі</a:t>
            </a:r>
            <a:r>
              <a:rPr lang="ru-RU" sz="2000" b="1" dirty="0" smtClean="0">
                <a:solidFill>
                  <a:srgbClr val="00B0F0"/>
                </a:solidFill>
              </a:rPr>
              <a:t> "Агора" </a:t>
            </a:r>
            <a:r>
              <a:rPr lang="ru-RU" sz="2000" b="1" dirty="0" err="1" smtClean="0">
                <a:solidFill>
                  <a:srgbClr val="00B0F0"/>
                </a:solidFill>
              </a:rPr>
              <a:t>надруковано</a:t>
            </a:r>
            <a:r>
              <a:rPr lang="ru-RU" sz="2000" b="1" dirty="0" smtClean="0">
                <a:solidFill>
                  <a:srgbClr val="00B0F0"/>
                </a:solidFill>
              </a:rPr>
              <a:t> три </a:t>
            </a:r>
            <a:r>
              <a:rPr lang="ru-RU" sz="2000" b="1" dirty="0" err="1" smtClean="0">
                <a:solidFill>
                  <a:srgbClr val="00B0F0"/>
                </a:solidFill>
              </a:rPr>
              <a:t>вірші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підписані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новим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нікому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ще</a:t>
            </a:r>
            <a:r>
              <a:rPr lang="ru-RU" sz="2000" b="1" dirty="0" smtClean="0">
                <a:solidFill>
                  <a:srgbClr val="00B0F0"/>
                </a:solidFill>
              </a:rPr>
              <a:t> не </a:t>
            </a:r>
            <a:r>
              <a:rPr lang="ru-RU" sz="2000" b="1" dirty="0" err="1" smtClean="0">
                <a:solidFill>
                  <a:srgbClr val="00B0F0"/>
                </a:solidFill>
              </a:rPr>
              <a:t>відомим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прізвищем</a:t>
            </a:r>
            <a:r>
              <a:rPr lang="ru-RU" sz="2000" b="1" dirty="0" smtClean="0">
                <a:solidFill>
                  <a:srgbClr val="00B0F0"/>
                </a:solidFill>
              </a:rPr>
              <a:t> — </a:t>
            </a:r>
            <a:r>
              <a:rPr lang="ru-RU" sz="2000" b="1" dirty="0" err="1" smtClean="0">
                <a:solidFill>
                  <a:srgbClr val="00B0F0"/>
                </a:solidFill>
              </a:rPr>
              <a:t>Целан</a:t>
            </a:r>
            <a:r>
              <a:rPr lang="ru-RU" sz="2000" b="1" dirty="0" smtClean="0">
                <a:solidFill>
                  <a:srgbClr val="00B0F0"/>
                </a:solidFill>
              </a:rPr>
              <a:t>: </a:t>
            </a:r>
            <a:r>
              <a:rPr lang="ru-RU" sz="2000" b="1" dirty="0" err="1" smtClean="0">
                <a:solidFill>
                  <a:srgbClr val="00B0F0"/>
                </a:solidFill>
              </a:rPr>
              <a:t>німецьке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написання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свого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прізвища</a:t>
            </a:r>
            <a:r>
              <a:rPr lang="ru-RU" sz="2000" b="1" dirty="0" smtClean="0">
                <a:solidFill>
                  <a:srgbClr val="00B0F0"/>
                </a:solidFill>
              </a:rPr>
              <a:t> — </a:t>
            </a:r>
            <a:r>
              <a:rPr lang="en-US" sz="2000" b="1" dirty="0" err="1" smtClean="0">
                <a:solidFill>
                  <a:srgbClr val="00B0F0"/>
                </a:solidFill>
              </a:rPr>
              <a:t>Antschel</a:t>
            </a:r>
            <a:r>
              <a:rPr lang="en-US" sz="2000" b="1" dirty="0" smtClean="0">
                <a:solidFill>
                  <a:srgbClr val="00B0F0"/>
                </a:solidFill>
              </a:rPr>
              <a:t> — </a:t>
            </a:r>
            <a:r>
              <a:rPr lang="ru-RU" sz="2000" b="1" dirty="0" err="1" smtClean="0">
                <a:solidFill>
                  <a:srgbClr val="00B0F0"/>
                </a:solidFill>
              </a:rPr>
              <a:t>Пауль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переробив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псевдонім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Zelan</a:t>
            </a:r>
            <a:r>
              <a:rPr lang="en-US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але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пізніше</a:t>
            </a:r>
            <a:r>
              <a:rPr lang="ru-RU" sz="2000" b="1" dirty="0" smtClean="0">
                <a:solidFill>
                  <a:srgbClr val="00B0F0"/>
                </a:solidFill>
              </a:rPr>
              <a:t> писав </a:t>
            </a:r>
            <a:r>
              <a:rPr lang="ru-RU" sz="2000" b="1" dirty="0" err="1" smtClean="0">
                <a:solidFill>
                  <a:srgbClr val="00B0F0"/>
                </a:solidFill>
              </a:rPr>
              <a:t>його</a:t>
            </a:r>
            <a:r>
              <a:rPr lang="ru-RU" sz="2000" b="1" dirty="0" smtClean="0">
                <a:solidFill>
                  <a:srgbClr val="00B0F0"/>
                </a:solidFill>
              </a:rPr>
              <a:t> на </a:t>
            </a:r>
            <a:r>
              <a:rPr lang="ru-RU" sz="2000" b="1" dirty="0" err="1" smtClean="0">
                <a:solidFill>
                  <a:srgbClr val="00B0F0"/>
                </a:solidFill>
              </a:rPr>
              <a:t>французький</a:t>
            </a:r>
            <a:r>
              <a:rPr lang="ru-RU" sz="2000" b="1" dirty="0" smtClean="0">
                <a:solidFill>
                  <a:srgbClr val="00B0F0"/>
                </a:solidFill>
              </a:rPr>
              <a:t> лад </a:t>
            </a:r>
            <a:r>
              <a:rPr lang="en-US" sz="2000" b="1" dirty="0" err="1" smtClean="0">
                <a:solidFill>
                  <a:srgbClr val="00B0F0"/>
                </a:solidFill>
              </a:rPr>
              <a:t>Celan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799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1"/>
            <a:ext cx="8424936" cy="33843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Повоєнна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Румунія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нічим</a:t>
            </a:r>
            <a:r>
              <a:rPr lang="ru-RU" b="1" dirty="0" smtClean="0">
                <a:solidFill>
                  <a:srgbClr val="00B0F0"/>
                </a:solidFill>
              </a:rPr>
              <a:t> не </a:t>
            </a:r>
            <a:r>
              <a:rPr lang="ru-RU" b="1" dirty="0" err="1" smtClean="0">
                <a:solidFill>
                  <a:srgbClr val="00B0F0"/>
                </a:solidFill>
              </a:rPr>
              <a:t>відрізнялася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повоєнної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Східної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Європи</a:t>
            </a:r>
            <a:r>
              <a:rPr lang="ru-RU" b="1" dirty="0" smtClean="0">
                <a:solidFill>
                  <a:srgbClr val="00B0F0"/>
                </a:solidFill>
              </a:rPr>
              <a:t> — </a:t>
            </a:r>
            <a:r>
              <a:rPr lang="ru-RU" b="1" dirty="0" err="1" smtClean="0">
                <a:solidFill>
                  <a:srgbClr val="00B0F0"/>
                </a:solidFill>
              </a:rPr>
              <a:t>хіба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традиційний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антисемітизм</a:t>
            </a:r>
            <a:r>
              <a:rPr lang="ru-RU" b="1" dirty="0" smtClean="0">
                <a:solidFill>
                  <a:srgbClr val="00B0F0"/>
                </a:solidFill>
              </a:rPr>
              <a:t> там </a:t>
            </a:r>
            <a:r>
              <a:rPr lang="ru-RU" b="1" dirty="0" err="1" smtClean="0">
                <a:solidFill>
                  <a:srgbClr val="00B0F0"/>
                </a:solidFill>
              </a:rPr>
              <a:t>був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трохи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сильнішим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робив</a:t>
            </a:r>
            <a:r>
              <a:rPr lang="ru-RU" b="1" dirty="0" smtClean="0">
                <a:solidFill>
                  <a:srgbClr val="00B0F0"/>
                </a:solidFill>
              </a:rPr>
              <a:t> тихий дрейф до Заходу. У 1947 </a:t>
            </a:r>
            <a:r>
              <a:rPr lang="ru-RU" b="1" dirty="0" err="1" smtClean="0">
                <a:solidFill>
                  <a:srgbClr val="00B0F0"/>
                </a:solidFill>
              </a:rPr>
              <a:t>році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доклав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зусиль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перебрався</a:t>
            </a:r>
            <a:r>
              <a:rPr lang="ru-RU" b="1" dirty="0" smtClean="0">
                <a:solidFill>
                  <a:srgbClr val="00B0F0"/>
                </a:solidFill>
              </a:rPr>
              <a:t> до </a:t>
            </a:r>
            <a:r>
              <a:rPr lang="ru-RU" b="1" dirty="0" err="1" smtClean="0">
                <a:solidFill>
                  <a:srgbClr val="00B0F0"/>
                </a:solidFill>
              </a:rPr>
              <a:t>Австрії</a:t>
            </a:r>
            <a:r>
              <a:rPr lang="ru-RU" b="1" dirty="0" smtClean="0">
                <a:solidFill>
                  <a:srgbClr val="00B0F0"/>
                </a:solidFill>
              </a:rPr>
              <a:t>. Як </a:t>
            </a:r>
            <a:r>
              <a:rPr lang="ru-RU" b="1" dirty="0" err="1" smtClean="0">
                <a:solidFill>
                  <a:srgbClr val="00B0F0"/>
                </a:solidFill>
              </a:rPr>
              <a:t>нащадок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громадян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Австрії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жертва </a:t>
            </a:r>
            <a:r>
              <a:rPr lang="ru-RU" b="1" dirty="0" err="1" smtClean="0">
                <a:solidFill>
                  <a:srgbClr val="00B0F0"/>
                </a:solidFill>
              </a:rPr>
              <a:t>Голокосту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автоматично </a:t>
            </a:r>
            <a:r>
              <a:rPr lang="ru-RU" b="1" dirty="0" err="1" smtClean="0">
                <a:solidFill>
                  <a:srgbClr val="00B0F0"/>
                </a:solidFill>
              </a:rPr>
              <a:t>отримав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австрійське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громадянство</a:t>
            </a:r>
            <a:r>
              <a:rPr lang="ru-RU" b="1" dirty="0" smtClean="0">
                <a:solidFill>
                  <a:srgbClr val="00B0F0"/>
                </a:solidFill>
              </a:rPr>
              <a:t>. В 1947 </a:t>
            </a:r>
            <a:r>
              <a:rPr lang="ru-RU" b="1" dirty="0" err="1" smtClean="0">
                <a:solidFill>
                  <a:srgbClr val="00B0F0"/>
                </a:solidFill>
              </a:rPr>
              <a:t>році</a:t>
            </a:r>
            <a:r>
              <a:rPr lang="ru-RU" b="1" dirty="0" smtClean="0">
                <a:solidFill>
                  <a:srgbClr val="00B0F0"/>
                </a:solidFill>
              </a:rPr>
              <a:t> поет </a:t>
            </a:r>
            <a:r>
              <a:rPr lang="ru-RU" b="1" dirty="0" err="1" smtClean="0">
                <a:solidFill>
                  <a:srgbClr val="00B0F0"/>
                </a:solidFill>
              </a:rPr>
              <a:t>переїжджає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Австрію</a:t>
            </a:r>
            <a:r>
              <a:rPr lang="ru-RU" b="1" dirty="0" smtClean="0">
                <a:solidFill>
                  <a:srgbClr val="00B0F0"/>
                </a:solidFill>
              </a:rPr>
              <a:t>, де </a:t>
            </a:r>
            <a:r>
              <a:rPr lang="ru-RU" b="1" dirty="0" err="1" smtClean="0">
                <a:solidFill>
                  <a:srgbClr val="00B0F0"/>
                </a:solidFill>
              </a:rPr>
              <a:t>отримує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австрійське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громадянство</a:t>
            </a:r>
            <a:r>
              <a:rPr lang="ru-RU" b="1" dirty="0" smtClean="0">
                <a:solidFill>
                  <a:srgbClr val="00B0F0"/>
                </a:solidFill>
              </a:rPr>
              <a:t>. Тут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знайомиться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Інґеборґ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Бахманн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Едґаром</a:t>
            </a:r>
            <a:r>
              <a:rPr lang="ru-RU" b="1" dirty="0" smtClean="0">
                <a:solidFill>
                  <a:srgbClr val="00B0F0"/>
                </a:solidFill>
              </a:rPr>
              <a:t> Жене. З </a:t>
            </a:r>
            <a:r>
              <a:rPr lang="ru-RU" b="1" dirty="0" err="1" smtClean="0">
                <a:solidFill>
                  <a:srgbClr val="00B0F0"/>
                </a:solidFill>
              </a:rPr>
              <a:t>їхньою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допомогою</a:t>
            </a:r>
            <a:r>
              <a:rPr lang="ru-RU" b="1" dirty="0" smtClean="0">
                <a:solidFill>
                  <a:srgbClr val="00B0F0"/>
                </a:solidFill>
              </a:rPr>
              <a:t> у 1948 </a:t>
            </a:r>
            <a:r>
              <a:rPr lang="ru-RU" b="1" dirty="0" err="1" smtClean="0">
                <a:solidFill>
                  <a:srgbClr val="00B0F0"/>
                </a:solidFill>
              </a:rPr>
              <a:t>році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він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видає</a:t>
            </a:r>
            <a:r>
              <a:rPr lang="ru-RU" b="1" dirty="0" smtClean="0">
                <a:solidFill>
                  <a:srgbClr val="00B0F0"/>
                </a:solidFill>
              </a:rPr>
              <a:t> свою першу </a:t>
            </a:r>
            <a:r>
              <a:rPr lang="ru-RU" b="1" dirty="0" err="1" smtClean="0">
                <a:solidFill>
                  <a:srgbClr val="00B0F0"/>
                </a:solidFill>
              </a:rPr>
              <a:t>поетичну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збірку</a:t>
            </a:r>
            <a:r>
              <a:rPr lang="ru-RU" b="1" dirty="0" smtClean="0">
                <a:solidFill>
                  <a:srgbClr val="00B0F0"/>
                </a:solidFill>
              </a:rPr>
              <a:t> “</a:t>
            </a:r>
            <a:r>
              <a:rPr lang="ru-RU" b="1" dirty="0" err="1" smtClean="0">
                <a:solidFill>
                  <a:srgbClr val="00B0F0"/>
                </a:solidFill>
              </a:rPr>
              <a:t>Пісок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урн”. </a:t>
            </a:r>
            <a:r>
              <a:rPr lang="ru-RU" b="1" dirty="0" err="1" smtClean="0">
                <a:solidFill>
                  <a:srgbClr val="00B0F0"/>
                </a:solidFill>
              </a:rPr>
              <a:t>Потім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Целан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повністю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знищив</a:t>
            </a:r>
            <a:r>
              <a:rPr lang="ru-RU" b="1" dirty="0" smtClean="0">
                <a:solidFill>
                  <a:srgbClr val="00B0F0"/>
                </a:solidFill>
              </a:rPr>
              <a:t> весь наклад книги. 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om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645024"/>
            <a:ext cx="3657611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292352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igdal-28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3325353" cy="224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302359"/>
            <a:ext cx="4680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На </a:t>
            </a:r>
            <a:r>
              <a:rPr lang="ru-RU" sz="2000" b="1" dirty="0" err="1" smtClean="0">
                <a:solidFill>
                  <a:srgbClr val="00B0F0"/>
                </a:solidFill>
              </a:rPr>
              <a:t>частині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території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Австрії</a:t>
            </a:r>
            <a:r>
              <a:rPr lang="ru-RU" sz="2000" b="1" dirty="0" smtClean="0">
                <a:solidFill>
                  <a:srgbClr val="00B0F0"/>
                </a:solidFill>
              </a:rPr>
              <a:t> усе </a:t>
            </a:r>
            <a:r>
              <a:rPr lang="ru-RU" sz="2000" b="1" dirty="0" err="1" smtClean="0">
                <a:solidFill>
                  <a:srgbClr val="00B0F0"/>
                </a:solidFill>
              </a:rPr>
              <a:t>ще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перебували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радянські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війська</a:t>
            </a:r>
            <a:r>
              <a:rPr lang="ru-RU" sz="2000" b="1" dirty="0" smtClean="0">
                <a:solidFill>
                  <a:srgbClr val="00B0F0"/>
                </a:solidFill>
              </a:rPr>
              <a:t> (вони </a:t>
            </a:r>
            <a:r>
              <a:rPr lang="ru-RU" sz="2000" b="1" dirty="0" err="1" smtClean="0">
                <a:solidFill>
                  <a:srgbClr val="00B0F0"/>
                </a:solidFill>
              </a:rPr>
              <a:t>пішли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звідти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тільки</a:t>
            </a:r>
            <a:r>
              <a:rPr lang="ru-RU" sz="2000" b="1" dirty="0" smtClean="0">
                <a:solidFill>
                  <a:srgbClr val="00B0F0"/>
                </a:solidFill>
              </a:rPr>
              <a:t> в 1955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),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Целан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від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гріха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подалі</a:t>
            </a:r>
            <a:r>
              <a:rPr lang="ru-RU" sz="2000" b="1" dirty="0" smtClean="0">
                <a:solidFill>
                  <a:srgbClr val="00B0F0"/>
                </a:solidFill>
              </a:rPr>
              <a:t> у 1948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перемістився</a:t>
            </a:r>
            <a:r>
              <a:rPr lang="ru-RU" sz="2000" b="1" dirty="0" smtClean="0">
                <a:solidFill>
                  <a:srgbClr val="00B0F0"/>
                </a:solidFill>
              </a:rPr>
              <a:t> до Парижа (де жив до </a:t>
            </a:r>
            <a:r>
              <a:rPr lang="ru-RU" sz="2000" b="1" dirty="0" err="1" smtClean="0">
                <a:solidFill>
                  <a:srgbClr val="00B0F0"/>
                </a:solidFill>
              </a:rPr>
              <a:t>кінця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життя</a:t>
            </a:r>
            <a:r>
              <a:rPr lang="ru-RU" sz="2000" b="1" dirty="0" smtClean="0">
                <a:solidFill>
                  <a:srgbClr val="00B0F0"/>
                </a:solidFill>
              </a:rPr>
              <a:t>).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У </a:t>
            </a:r>
            <a:r>
              <a:rPr lang="ru-RU" sz="2000" b="1" dirty="0" err="1" smtClean="0">
                <a:solidFill>
                  <a:srgbClr val="00B0F0"/>
                </a:solidFill>
              </a:rPr>
              <a:t>Парижі</a:t>
            </a:r>
            <a:r>
              <a:rPr lang="ru-RU" sz="2000" b="1" dirty="0" smtClean="0">
                <a:solidFill>
                  <a:srgbClr val="00B0F0"/>
                </a:solidFill>
              </a:rPr>
              <a:t> поет </a:t>
            </a:r>
            <a:r>
              <a:rPr lang="ru-RU" sz="2000" b="1" dirty="0" err="1" smtClean="0">
                <a:solidFill>
                  <a:srgbClr val="00B0F0"/>
                </a:solidFill>
              </a:rPr>
              <a:t>живе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домі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франко-німецького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поета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Івана</a:t>
            </a:r>
            <a:r>
              <a:rPr lang="ru-RU" sz="2000" b="1" dirty="0" smtClean="0">
                <a:solidFill>
                  <a:srgbClr val="00B0F0"/>
                </a:solidFill>
              </a:rPr>
              <a:t> Голля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вивчає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германістику</a:t>
            </a:r>
            <a:r>
              <a:rPr lang="ru-RU" sz="2000" b="1" dirty="0" smtClean="0">
                <a:solidFill>
                  <a:srgbClr val="00B0F0"/>
                </a:solidFill>
              </a:rPr>
              <a:t> та </a:t>
            </a:r>
            <a:r>
              <a:rPr lang="ru-RU" sz="2000" b="1" dirty="0" err="1" smtClean="0">
                <a:solidFill>
                  <a:srgbClr val="00B0F0"/>
                </a:solidFill>
              </a:rPr>
              <a:t>мовознавство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Сорбонні</a:t>
            </a:r>
            <a:r>
              <a:rPr lang="ru-RU" sz="2000" b="1" dirty="0" smtClean="0">
                <a:solidFill>
                  <a:srgbClr val="00B0F0"/>
                </a:solidFill>
              </a:rPr>
              <a:t>. У 1952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з'являється</a:t>
            </a:r>
            <a:r>
              <a:rPr lang="ru-RU" sz="2000" b="1" dirty="0" smtClean="0">
                <a:solidFill>
                  <a:srgbClr val="00B0F0"/>
                </a:solidFill>
              </a:rPr>
              <a:t> перший </a:t>
            </a:r>
            <a:r>
              <a:rPr lang="ru-RU" sz="2000" b="1" dirty="0" err="1" smtClean="0">
                <a:solidFill>
                  <a:srgbClr val="00B0F0"/>
                </a:solidFill>
              </a:rPr>
              <a:t>збірник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поезій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Целана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виданий</a:t>
            </a:r>
            <a:r>
              <a:rPr lang="ru-RU" sz="2000" b="1" dirty="0" smtClean="0">
                <a:solidFill>
                  <a:srgbClr val="00B0F0"/>
                </a:solidFill>
              </a:rPr>
              <a:t> у </a:t>
            </a:r>
            <a:r>
              <a:rPr lang="ru-RU" sz="2000" b="1" dirty="0" err="1" smtClean="0">
                <a:solidFill>
                  <a:srgbClr val="00B0F0"/>
                </a:solidFill>
              </a:rPr>
              <a:t>Франції</a:t>
            </a:r>
            <a:r>
              <a:rPr lang="ru-RU" sz="2000" b="1" dirty="0" smtClean="0">
                <a:solidFill>
                  <a:srgbClr val="00B0F0"/>
                </a:solidFill>
              </a:rPr>
              <a:t> "Мак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пам'ять</a:t>
            </a:r>
            <a:r>
              <a:rPr lang="ru-RU" sz="2000" b="1" dirty="0" smtClean="0">
                <a:solidFill>
                  <a:srgbClr val="00B0F0"/>
                </a:solidFill>
              </a:rPr>
              <a:t>" — </a:t>
            </a:r>
            <a:r>
              <a:rPr lang="ru-RU" sz="2000" b="1" dirty="0" err="1" smtClean="0">
                <a:solidFill>
                  <a:srgbClr val="00B0F0"/>
                </a:solidFill>
              </a:rPr>
              <a:t>елегічний</a:t>
            </a:r>
            <a:r>
              <a:rPr lang="ru-RU" sz="2000" b="1" dirty="0" smtClean="0">
                <a:solidFill>
                  <a:srgbClr val="00B0F0"/>
                </a:solidFill>
              </a:rPr>
              <a:t> цикл, </a:t>
            </a:r>
            <a:r>
              <a:rPr lang="ru-RU" sz="2000" b="1" dirty="0" err="1" smtClean="0">
                <a:solidFill>
                  <a:srgbClr val="00B0F0"/>
                </a:solidFill>
              </a:rPr>
              <a:t>присвячений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пам'яті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загиблих</a:t>
            </a:r>
            <a:r>
              <a:rPr lang="ru-RU" sz="2000" b="1" dirty="0" smtClean="0">
                <a:solidFill>
                  <a:srgbClr val="00B0F0"/>
                </a:solidFill>
              </a:rPr>
              <a:t>. У </a:t>
            </a:r>
            <a:r>
              <a:rPr lang="ru-RU" sz="2000" b="1" dirty="0" err="1" smtClean="0">
                <a:solidFill>
                  <a:srgbClr val="00B0F0"/>
                </a:solidFill>
              </a:rPr>
              <a:t>цьому</a:t>
            </a:r>
            <a:r>
              <a:rPr lang="ru-RU" sz="2000" b="1" dirty="0" smtClean="0">
                <a:solidFill>
                  <a:srgbClr val="00B0F0"/>
                </a:solidFill>
              </a:rPr>
              <a:t> ж </a:t>
            </a:r>
            <a:r>
              <a:rPr lang="ru-RU" sz="2000" b="1" dirty="0" err="1" smtClean="0">
                <a:solidFill>
                  <a:srgbClr val="00B0F0"/>
                </a:solidFill>
              </a:rPr>
              <a:t>році</a:t>
            </a:r>
            <a:r>
              <a:rPr lang="ru-RU" sz="2000" b="1" dirty="0" smtClean="0">
                <a:solidFill>
                  <a:srgbClr val="00B0F0"/>
                </a:solidFill>
              </a:rPr>
              <a:t> поет </a:t>
            </a:r>
            <a:r>
              <a:rPr lang="ru-RU" sz="2000" b="1" dirty="0" err="1" smtClean="0">
                <a:solidFill>
                  <a:srgbClr val="00B0F0"/>
                </a:solidFill>
              </a:rPr>
              <a:t>одружується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</a:t>
            </a:r>
            <a:r>
              <a:rPr lang="ru-RU" sz="2000" b="1" dirty="0" smtClean="0">
                <a:solidFill>
                  <a:srgbClr val="00B0F0"/>
                </a:solidFill>
              </a:rPr>
              <a:t> художницею </a:t>
            </a:r>
            <a:r>
              <a:rPr lang="ru-RU" sz="2000" b="1" dirty="0" err="1" smtClean="0">
                <a:solidFill>
                  <a:srgbClr val="00B0F0"/>
                </a:solidFill>
              </a:rPr>
              <a:t>Жізель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Лестранж</a:t>
            </a:r>
            <a:r>
              <a:rPr lang="ru-RU" sz="2000" b="1" dirty="0" smtClean="0">
                <a:solidFill>
                  <a:srgbClr val="00B0F0"/>
                </a:solidFill>
              </a:rPr>
              <a:t>. 1955 </a:t>
            </a:r>
            <a:r>
              <a:rPr lang="ru-RU" sz="2000" b="1" dirty="0" err="1" smtClean="0">
                <a:solidFill>
                  <a:srgbClr val="00B0F0"/>
                </a:solidFill>
              </a:rPr>
              <a:t>рік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знаменується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двома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важливими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подіями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житті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поета</a:t>
            </a:r>
            <a:r>
              <a:rPr lang="ru-RU" sz="2000" b="1" dirty="0" smtClean="0">
                <a:solidFill>
                  <a:srgbClr val="00B0F0"/>
                </a:solidFill>
              </a:rPr>
              <a:t>: </a:t>
            </a:r>
            <a:r>
              <a:rPr lang="ru-RU" sz="2000" b="1" dirty="0" err="1" smtClean="0">
                <a:solidFill>
                  <a:srgbClr val="00B0F0"/>
                </a:solidFill>
              </a:rPr>
              <a:t>народженням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сина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Еріка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виходом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нової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збірки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поезій</a:t>
            </a:r>
            <a:r>
              <a:rPr lang="ru-RU" sz="2000" b="1" dirty="0" smtClean="0">
                <a:solidFill>
                  <a:srgbClr val="00B0F0"/>
                </a:solidFill>
              </a:rPr>
              <a:t> "</a:t>
            </a:r>
            <a:r>
              <a:rPr lang="ru-RU" sz="2000" b="1" dirty="0" err="1" smtClean="0">
                <a:solidFill>
                  <a:srgbClr val="00B0F0"/>
                </a:solidFill>
              </a:rPr>
              <a:t>Від</a:t>
            </a:r>
            <a:r>
              <a:rPr lang="ru-RU" sz="2000" b="1" dirty="0" smtClean="0">
                <a:solidFill>
                  <a:srgbClr val="00B0F0"/>
                </a:solidFill>
              </a:rPr>
              <a:t> порога до порога".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</TotalTime>
  <Words>1720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Пауль Целан. Віхи життя й творчості. «Фуга смерті» – один із найвідоміших творів про Голокост. Художнє новаторство. Ключові метафори як відтворення жахливої реальності Освенціму. Прийом протиставлення.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Фуга смерті </vt:lpstr>
      <vt:lpstr>Слайд 14</vt:lpstr>
      <vt:lpstr>Слайд 15</vt:lpstr>
      <vt:lpstr>Слайд 16</vt:lpstr>
      <vt:lpstr>Слайд 17</vt:lpstr>
      <vt:lpstr>Побудова твору</vt:lpstr>
      <vt:lpstr>Образи</vt:lpstr>
      <vt:lpstr>«Твоє золотисте волосся Маргарет / твоє попелясте волосся Суламіф»</vt:lpstr>
      <vt:lpstr>«Ми п'ємо і п'ємо»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Пауль Целан. Віхи життя й творчості. «Фуга смерті» – один із найвідоміших творів про Голокост. Художнє новаторство. Ключові метафори як відтворення жахливої реальності Освенціму. Прийом протиставлення.</dc:title>
  <dc:creator>ASUS</dc:creator>
  <cp:lastModifiedBy>ASUS</cp:lastModifiedBy>
  <cp:revision>15</cp:revision>
  <dcterms:created xsi:type="dcterms:W3CDTF">2022-12-01T23:16:21Z</dcterms:created>
  <dcterms:modified xsi:type="dcterms:W3CDTF">2022-12-03T23:22:51Z</dcterms:modified>
</cp:coreProperties>
</file>