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1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s-autor_articles-snayder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649" y="332656"/>
            <a:ext cx="8695601" cy="6106244"/>
          </a:xfrm>
          <a:prstGeom prst="rect">
            <a:avLst/>
          </a:prstGeom>
        </p:spPr>
      </p:pic>
      <p:pic>
        <p:nvPicPr>
          <p:cNvPr id="5" name="Рисунок 4" descr="maxres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717031"/>
            <a:ext cx="4427984" cy="2490741"/>
          </a:xfrm>
          <a:prstGeom prst="rect">
            <a:avLst/>
          </a:prstGeom>
        </p:spPr>
      </p:pic>
      <p:pic>
        <p:nvPicPr>
          <p:cNvPr id="6" name="Рисунок 5" descr="Генрих Белль биограф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548680"/>
            <a:ext cx="535259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7544" y="2636912"/>
            <a:ext cx="3024336" cy="3960440"/>
          </a:xfrm>
          <a:prstGeom prst="round2DiagRect">
            <a:avLst>
              <a:gd name="adj1" fmla="val 16667"/>
              <a:gd name="adj2" fmla="val 1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Зображення війни з погляду солдата. Символічний зміст назви, її зв’язок з історією Спарти. Форма твору (внутрішній монолог). Специфіка змалювання образу головного героя. Художні деталі. Підтекст. Авторська позиція.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CCA7D7E-3687-4E78-B25A-1C4F9C020F21_w408_r1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8703076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691680" y="4725144"/>
            <a:ext cx="5832648" cy="213285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I </a:t>
            </a:r>
            <a:r>
              <a:rPr lang="ru-RU" b="1" dirty="0" err="1" smtClean="0">
                <a:solidFill>
                  <a:srgbClr val="002060"/>
                </a:solidFill>
              </a:rPr>
              <a:t>зненацька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мені</a:t>
            </a:r>
            <a:r>
              <a:rPr lang="ru-RU" b="1" dirty="0" smtClean="0">
                <a:solidFill>
                  <a:srgbClr val="002060"/>
                </a:solidFill>
              </a:rPr>
              <a:t> спало на думку,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коли я </a:t>
            </a:r>
            <a:r>
              <a:rPr lang="ru-RU" b="1" dirty="0" err="1" smtClean="0">
                <a:solidFill>
                  <a:srgbClr val="002060"/>
                </a:solidFill>
              </a:rPr>
              <a:t>справді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своїй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школі</a:t>
            </a:r>
            <a:r>
              <a:rPr lang="ru-RU" b="1" dirty="0" smtClean="0">
                <a:solidFill>
                  <a:srgbClr val="002060"/>
                </a:solidFill>
              </a:rPr>
              <a:t>, то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моє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ім'я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стоятиме</a:t>
            </a:r>
            <a:r>
              <a:rPr lang="ru-RU" b="1" dirty="0" smtClean="0">
                <a:solidFill>
                  <a:srgbClr val="002060"/>
                </a:solidFill>
              </a:rPr>
              <a:t> там, </a:t>
            </a:r>
            <a:r>
              <a:rPr lang="ru-RU" b="1" dirty="0" err="1" smtClean="0">
                <a:solidFill>
                  <a:srgbClr val="002060"/>
                </a:solidFill>
              </a:rPr>
              <a:t>укарбоване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камінь</a:t>
            </a:r>
            <a:r>
              <a:rPr lang="ru-RU" b="1" dirty="0" smtClean="0">
                <a:solidFill>
                  <a:srgbClr val="002060"/>
                </a:solidFill>
              </a:rPr>
              <a:t>, а в </a:t>
            </a:r>
            <a:r>
              <a:rPr lang="ru-RU" b="1" dirty="0" err="1" smtClean="0">
                <a:solidFill>
                  <a:srgbClr val="002060"/>
                </a:solidFill>
              </a:rPr>
              <a:t>шкільному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календарі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прізви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ща</a:t>
            </a:r>
            <a:r>
              <a:rPr lang="ru-RU" b="1" dirty="0" smtClean="0">
                <a:solidFill>
                  <a:srgbClr val="002060"/>
                </a:solidFill>
              </a:rPr>
              <a:t> буде написано «</a:t>
            </a:r>
            <a:r>
              <a:rPr lang="ru-RU" b="1" dirty="0" err="1" smtClean="0">
                <a:solidFill>
                  <a:srgbClr val="002060"/>
                </a:solidFill>
              </a:rPr>
              <a:t>Пішов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школи</a:t>
            </a:r>
            <a:r>
              <a:rPr lang="ru-RU" b="1" dirty="0" smtClean="0">
                <a:solidFill>
                  <a:srgbClr val="002060"/>
                </a:solidFill>
              </a:rPr>
              <a:t> на фронт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поліг</a:t>
            </a:r>
            <a:r>
              <a:rPr lang="ru-RU" b="1" dirty="0" smtClean="0">
                <a:solidFill>
                  <a:srgbClr val="002060"/>
                </a:solidFill>
              </a:rPr>
              <a:t> за...»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1115616" y="692696"/>
            <a:ext cx="6768752" cy="37444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Можна дописати, що поліг за втілення амбіцій </a:t>
            </a:r>
            <a:r>
              <a:rPr lang="uk-UA" sz="2000" b="1" dirty="0" err="1" smtClean="0">
                <a:solidFill>
                  <a:srgbClr val="002060"/>
                </a:solidFill>
              </a:rPr>
              <a:t>“хворого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</a:rPr>
              <a:t>фюрера”</a:t>
            </a:r>
            <a:r>
              <a:rPr lang="uk-UA" sz="2000" b="1" dirty="0" smtClean="0">
                <a:solidFill>
                  <a:srgbClr val="002060"/>
                </a:solidFill>
              </a:rPr>
              <a:t>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35416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</a:rPr>
              <a:t>Бесіда за змістом оповідання «Подорожній, коли ти прийдеш у </a:t>
            </a:r>
            <a:r>
              <a:rPr lang="uk-UA" dirty="0" err="1" smtClean="0">
                <a:latin typeface="+mn-lt"/>
              </a:rPr>
              <a:t>Спа</a:t>
            </a:r>
            <a:r>
              <a:rPr lang="uk-UA" dirty="0" smtClean="0">
                <a:latin typeface="+mn-lt"/>
              </a:rPr>
              <a:t>…»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941168"/>
          </a:xfrm>
        </p:spPr>
        <p:txBody>
          <a:bodyPr/>
          <a:lstStyle/>
          <a:p>
            <a:pPr lvl="0"/>
            <a:r>
              <a:rPr lang="uk-UA" b="1" dirty="0" smtClean="0">
                <a:solidFill>
                  <a:srgbClr val="002060"/>
                </a:solidFill>
              </a:rPr>
              <a:t>Яке ваше враження від оповідання?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Від чийого імені ведеться оповідь?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Як </a:t>
            </a:r>
            <a:r>
              <a:rPr lang="ru-RU" b="1" dirty="0" err="1" smtClean="0">
                <a:solidFill>
                  <a:srgbClr val="002060"/>
                </a:solidFill>
              </a:rPr>
              <a:t>ви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вважаєте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якими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погляди на </a:t>
            </a:r>
            <a:r>
              <a:rPr lang="ru-RU" b="1" dirty="0" err="1" smtClean="0">
                <a:solidFill>
                  <a:srgbClr val="002060"/>
                </a:solidFill>
              </a:rPr>
              <a:t>війну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З чим була перш за все пов’язана ця війна для рядових німців?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Чи є у творі портрет героя ? Чому?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616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374441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Ковзаючи поглядом по всіх картинах і скульптурах, герой залишається байдужим, тут все для нього "чуже". І лише потрапивши на операційний стіл, що знаходився в залі для малювання, він впізнає на дошці напис, зроблений його рукою: "Подорожній, коли ти прийдеш у </a:t>
            </a:r>
            <a:r>
              <a:rPr lang="uk-UA" b="1" dirty="0" err="1" smtClean="0">
                <a:solidFill>
                  <a:srgbClr val="002060"/>
                </a:solidFill>
              </a:rPr>
              <a:t>Спа</a:t>
            </a:r>
            <a:r>
              <a:rPr lang="uk-UA" b="1" dirty="0" smtClean="0">
                <a:solidFill>
                  <a:srgbClr val="002060"/>
                </a:solidFill>
              </a:rPr>
              <a:t>...". І в цю ж мить він усвідомлює і свій стан - у нього немає обох рук і правої ноги. Ось чим закінчилась система виховання, яку встановили "вони" (фашисти) в гімназії Святого Хоми. Школа, яка готувала до смерті, сама перетворилася на трупарню: в підвалах складали мертвих солдатів.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ages-autor_articles-snayder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05064"/>
            <a:ext cx="3422154" cy="2403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odorozhniy-koly-ty-pryy-desh-u-Spa-analiz-640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360540"/>
            <a:ext cx="3995936" cy="249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600200"/>
            <a:ext cx="4104456" cy="4709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 </a:t>
            </a:r>
            <a:r>
              <a:rPr lang="ru-RU" b="1" dirty="0" err="1" smtClean="0">
                <a:solidFill>
                  <a:srgbClr val="002060"/>
                </a:solidFill>
              </a:rPr>
              <a:t>Чого</a:t>
            </a:r>
            <a:r>
              <a:rPr lang="ru-RU" b="1" dirty="0" smtClean="0">
                <a:solidFill>
                  <a:srgbClr val="002060"/>
                </a:solidFill>
              </a:rPr>
              <a:t> попросив герой у </a:t>
            </a:r>
            <a:r>
              <a:rPr lang="ru-RU" b="1" dirty="0" err="1" smtClean="0">
                <a:solidFill>
                  <a:srgbClr val="002060"/>
                </a:solidFill>
              </a:rPr>
              <a:t>ф</a:t>
            </a:r>
            <a:r>
              <a:rPr lang="uk-UA" b="1" dirty="0" err="1" smtClean="0">
                <a:solidFill>
                  <a:srgbClr val="002060"/>
                </a:solidFill>
              </a:rPr>
              <a:t>іналі</a:t>
            </a:r>
            <a:r>
              <a:rPr lang="uk-UA" b="1" dirty="0" smtClean="0">
                <a:solidFill>
                  <a:srgbClr val="002060"/>
                </a:solidFill>
              </a:rPr>
              <a:t> твору?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2.Які символи можемо відчитувати у цій деталі?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wounded-soldier-1914-1.jpg!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209511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46918211_1-abrakadabra-fun-p-belie-kapli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Овал 4"/>
          <p:cNvSpPr/>
          <p:nvPr/>
        </p:nvSpPr>
        <p:spPr>
          <a:xfrm>
            <a:off x="323528" y="764704"/>
            <a:ext cx="3923928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захист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43608" y="2204864"/>
            <a:ext cx="3923928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піклування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15616" y="3717032"/>
            <a:ext cx="3923928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турбота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07704" y="5013176"/>
            <a:ext cx="3923928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чистота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16016" y="692696"/>
            <a:ext cx="3923928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accent2">
                    <a:lumMod val="50000"/>
                  </a:schemeClr>
                </a:solidFill>
              </a:rPr>
              <a:t>втамування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спраги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4048" y="2780928"/>
            <a:ext cx="3923928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насичення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+mn-lt"/>
              </a:rPr>
              <a:t>Наостанок поговоримо…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70916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1.В чому </a:t>
            </a:r>
            <a:r>
              <a:rPr lang="uk-UA" b="1" dirty="0" smtClean="0">
                <a:solidFill>
                  <a:srgbClr val="002060"/>
                </a:solidFill>
              </a:rPr>
              <a:t>цінність творчого доробку Генріха </a:t>
            </a:r>
            <a:r>
              <a:rPr lang="uk-UA" b="1" dirty="0" err="1" smtClean="0">
                <a:solidFill>
                  <a:srgbClr val="002060"/>
                </a:solidFill>
              </a:rPr>
              <a:t>Белля</a:t>
            </a:r>
            <a:r>
              <a:rPr lang="uk-UA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Чи можна сказати, що людство у повній мірі засвоїло жорстокі уроки </a:t>
            </a:r>
            <a:r>
              <a:rPr lang="uk-UA" b="1" dirty="0" smtClean="0">
                <a:solidFill>
                  <a:srgbClr val="002060"/>
                </a:solidFill>
              </a:rPr>
              <a:t>Другої світової війни?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orig_576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59" y="4005064"/>
            <a:ext cx="4132633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 smtClean="0">
                <a:latin typeface="+mn-lt"/>
              </a:rPr>
              <a:t>Пригадайте</a:t>
            </a:r>
            <a:r>
              <a:rPr lang="ru-RU" dirty="0" smtClean="0">
                <a:latin typeface="+mn-lt"/>
              </a:rPr>
              <a:t>!</a:t>
            </a:r>
            <a:endParaRPr lang="ru-RU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70916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1.Як</a:t>
            </a:r>
            <a:r>
              <a:rPr lang="uk-UA" b="1" dirty="0" smtClean="0">
                <a:solidFill>
                  <a:srgbClr val="002060"/>
                </a:solidFill>
              </a:rPr>
              <a:t>і проблемні питання порушував Генріх </a:t>
            </a:r>
            <a:r>
              <a:rPr lang="uk-UA" b="1" dirty="0" err="1" smtClean="0">
                <a:solidFill>
                  <a:srgbClr val="002060"/>
                </a:solidFill>
              </a:rPr>
              <a:t>Белль</a:t>
            </a:r>
            <a:r>
              <a:rPr lang="uk-UA" b="1" dirty="0" smtClean="0">
                <a:solidFill>
                  <a:srgbClr val="002060"/>
                </a:solidFill>
              </a:rPr>
              <a:t> у своїх творах?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2.За що письменник отримав Нобелівську премію?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3.Яку проблему порушено в оповіданні </a:t>
            </a:r>
            <a:r>
              <a:rPr lang="uk-UA" b="1" dirty="0" err="1" smtClean="0">
                <a:solidFill>
                  <a:srgbClr val="002060"/>
                </a:solidFill>
              </a:rPr>
              <a:t>“Подорожній</a:t>
            </a:r>
            <a:r>
              <a:rPr lang="uk-UA" b="1" dirty="0" smtClean="0">
                <a:solidFill>
                  <a:srgbClr val="002060"/>
                </a:solidFill>
              </a:rPr>
              <a:t>, коли ти прийдеш у </a:t>
            </a:r>
            <a:r>
              <a:rPr lang="uk-UA" b="1" dirty="0" err="1" smtClean="0">
                <a:solidFill>
                  <a:srgbClr val="002060"/>
                </a:solidFill>
              </a:rPr>
              <a:t>Спа</a:t>
            </a:r>
            <a:r>
              <a:rPr lang="uk-UA" b="1" dirty="0" smtClean="0">
                <a:solidFill>
                  <a:srgbClr val="002060"/>
                </a:solidFill>
              </a:rPr>
              <a:t>…”?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4. Яке продовження має фраза </a:t>
            </a:r>
            <a:r>
              <a:rPr lang="uk-UA" b="1" dirty="0" err="1" smtClean="0">
                <a:solidFill>
                  <a:srgbClr val="002060"/>
                </a:solidFill>
              </a:rPr>
              <a:t>“Подорожній</a:t>
            </a:r>
            <a:r>
              <a:rPr lang="uk-UA" b="1" dirty="0" smtClean="0">
                <a:solidFill>
                  <a:srgbClr val="002060"/>
                </a:solidFill>
              </a:rPr>
              <a:t>, коли ти прийдеш у </a:t>
            </a:r>
            <a:r>
              <a:rPr lang="uk-UA" b="1" dirty="0" err="1" smtClean="0">
                <a:solidFill>
                  <a:srgbClr val="002060"/>
                </a:solidFill>
              </a:rPr>
              <a:t>Спа</a:t>
            </a:r>
            <a:r>
              <a:rPr lang="uk-UA" b="1" dirty="0" smtClean="0">
                <a:solidFill>
                  <a:srgbClr val="002060"/>
                </a:solidFill>
              </a:rPr>
              <a:t>…”?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412776"/>
            <a:ext cx="3096344" cy="4413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68960"/>
            <a:ext cx="8892480" cy="378904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Тема війни стає провідною у творчості Генріха </a:t>
            </a:r>
            <a:r>
              <a:rPr lang="uk-UA" b="1" dirty="0" err="1" smtClean="0">
                <a:solidFill>
                  <a:srgbClr val="002060"/>
                </a:solidFill>
              </a:rPr>
              <a:t>Белля</a:t>
            </a:r>
            <a:r>
              <a:rPr lang="uk-UA" b="1" dirty="0" smtClean="0">
                <a:solidFill>
                  <a:srgbClr val="002060"/>
                </a:solidFill>
              </a:rPr>
              <a:t>. Збірка оповідань «Подорожній, коли ти прийдеш у </a:t>
            </a:r>
            <a:r>
              <a:rPr lang="uk-UA" b="1" dirty="0" err="1" smtClean="0">
                <a:solidFill>
                  <a:srgbClr val="002060"/>
                </a:solidFill>
              </a:rPr>
              <a:t>Спа</a:t>
            </a:r>
            <a:r>
              <a:rPr lang="uk-UA" b="1" dirty="0" smtClean="0">
                <a:solidFill>
                  <a:srgbClr val="002060"/>
                </a:solidFill>
              </a:rPr>
              <a:t>…», повість «Поїзд приходить опівночі»,  роман  «Де ти був, Адаме?» сповнені роздумів про гуманізм та варварство, про катів та їх жертв, про </a:t>
            </a:r>
            <a:r>
              <a:rPr lang="uk-UA" b="1" dirty="0" err="1" smtClean="0">
                <a:solidFill>
                  <a:srgbClr val="002060"/>
                </a:solidFill>
              </a:rPr>
              <a:t>антилюдську</a:t>
            </a:r>
            <a:r>
              <a:rPr lang="uk-UA" b="1" dirty="0" smtClean="0">
                <a:solidFill>
                  <a:srgbClr val="002060"/>
                </a:solidFill>
              </a:rPr>
              <a:t> суть війни.   До кращих літературних здобутків митця належать романи «І не сказав жодного слова», «Дім без господаря», «Більярд о пів на десяту», «Очима клоуна», «Груповий портрет з дамою», повість «Хліб ранніх років». У 1969 році Г.</a:t>
            </a:r>
            <a:r>
              <a:rPr lang="uk-UA" b="1" dirty="0" err="1" smtClean="0">
                <a:solidFill>
                  <a:srgbClr val="002060"/>
                </a:solidFill>
              </a:rPr>
              <a:t>Белль</a:t>
            </a:r>
            <a:r>
              <a:rPr lang="uk-UA" b="1" dirty="0" smtClean="0">
                <a:solidFill>
                  <a:srgbClr val="002060"/>
                </a:solidFill>
              </a:rPr>
              <a:t> був обраний головою німецького ПЕН – центру, а в </a:t>
            </a:r>
            <a:r>
              <a:rPr lang="uk-UA" b="1" u="sng" dirty="0" smtClean="0">
                <a:solidFill>
                  <a:srgbClr val="002060"/>
                </a:solidFill>
              </a:rPr>
              <a:t>1972</a:t>
            </a:r>
            <a:r>
              <a:rPr lang="uk-UA" b="1" dirty="0" smtClean="0">
                <a:solidFill>
                  <a:srgbClr val="002060"/>
                </a:solidFill>
              </a:rPr>
              <a:t> -  </a:t>
            </a:r>
            <a:r>
              <a:rPr lang="uk-UA" b="1" dirty="0" err="1" smtClean="0">
                <a:solidFill>
                  <a:srgbClr val="002060"/>
                </a:solidFill>
              </a:rPr>
              <a:t>му</a:t>
            </a:r>
            <a:r>
              <a:rPr lang="uk-UA" b="1" dirty="0" smtClean="0">
                <a:solidFill>
                  <a:srgbClr val="002060"/>
                </a:solidFill>
              </a:rPr>
              <a:t> став президентом міжнародного ПЕН – клубу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600400" cy="2770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53539915119613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764704"/>
            <a:ext cx="3686944" cy="2073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>
                <a:latin typeface="+mn-lt"/>
              </a:rPr>
              <a:t>Війна очима солдата…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604448" cy="4915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3573016"/>
            <a:ext cx="3059832" cy="328498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Крізь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розтрощене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вікно</a:t>
            </a:r>
            <a:r>
              <a:rPr lang="ru-RU" b="1" dirty="0" smtClean="0">
                <a:solidFill>
                  <a:srgbClr val="002060"/>
                </a:solidFill>
              </a:rPr>
              <a:t> в машину </a:t>
            </a:r>
            <a:r>
              <a:rPr lang="ru-RU" b="1" dirty="0" err="1" smtClean="0">
                <a:solidFill>
                  <a:srgbClr val="002060"/>
                </a:solidFill>
              </a:rPr>
              <a:t>ввірвалося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світло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тоді</a:t>
            </a:r>
            <a:r>
              <a:rPr lang="ru-RU" b="1" dirty="0" smtClean="0">
                <a:solidFill>
                  <a:srgbClr val="002060"/>
                </a:solidFill>
              </a:rPr>
              <a:t> я </a:t>
            </a:r>
            <a:r>
              <a:rPr lang="ru-RU" b="1" dirty="0" err="1" smtClean="0">
                <a:solidFill>
                  <a:srgbClr val="002060"/>
                </a:solidFill>
              </a:rPr>
              <a:t>побачив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лампочку </a:t>
            </a:r>
            <a:r>
              <a:rPr lang="ru-RU" b="1" dirty="0" err="1" smtClean="0">
                <a:solidFill>
                  <a:srgbClr val="002060"/>
                </a:solidFill>
              </a:rPr>
              <a:t>під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стелею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розбито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вщент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лишень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звій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стирчав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патроні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</a:rPr>
              <a:t>кілька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мерехтливих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дро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тиків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рештками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скла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580112" y="5085184"/>
            <a:ext cx="3563888" cy="177281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Та я не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мертвий</a:t>
            </a:r>
            <a:r>
              <a:rPr lang="ru-RU" b="1" dirty="0" smtClean="0">
                <a:solidFill>
                  <a:srgbClr val="002060"/>
                </a:solidFill>
              </a:rPr>
              <a:t>, я належав до </a:t>
            </a:r>
            <a:r>
              <a:rPr lang="ru-RU" b="1" dirty="0" err="1" smtClean="0">
                <a:solidFill>
                  <a:srgbClr val="002060"/>
                </a:solidFill>
              </a:rPr>
              <a:t>решти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мене понесли сходами </a:t>
            </a:r>
            <a:r>
              <a:rPr lang="ru-RU" b="1" dirty="0" err="1" smtClean="0">
                <a:solidFill>
                  <a:srgbClr val="002060"/>
                </a:solidFill>
              </a:rPr>
              <a:t>нагору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up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45045" cy="6858000"/>
          </a:xfr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716016" y="1052736"/>
            <a:ext cx="3816424" cy="30963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</a:rPr>
              <a:t>Що почуває солдат, якого несуть на гору, а отже він ще не помер?</a:t>
            </a:r>
          </a:p>
          <a:p>
            <a:pPr marL="342900" indent="-342900" algn="ctr"/>
            <a:r>
              <a:rPr lang="uk-UA" sz="2000" b="1" dirty="0" smtClean="0">
                <a:solidFill>
                  <a:srgbClr val="002060"/>
                </a:solidFill>
              </a:rPr>
              <a:t>2. Які думки виринають в голові у хлопця, коли він бачить шкільні коридори?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592" cy="6858000"/>
          </a:xfr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07704" y="1988840"/>
            <a:ext cx="4608512" cy="40324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Цього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ніяк</a:t>
            </a:r>
            <a:r>
              <a:rPr lang="ru-RU" b="1" dirty="0" smtClean="0">
                <a:solidFill>
                  <a:srgbClr val="002060"/>
                </a:solidFill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</a:rPr>
              <a:t>може</a:t>
            </a:r>
            <a:r>
              <a:rPr lang="ru-RU" b="1" dirty="0" smtClean="0">
                <a:solidFill>
                  <a:srgbClr val="002060"/>
                </a:solidFill>
              </a:rPr>
              <a:t> бути, думав я, машина просто не могла </a:t>
            </a:r>
            <a:r>
              <a:rPr lang="ru-RU" b="1" dirty="0" err="1" smtClean="0">
                <a:solidFill>
                  <a:srgbClr val="002060"/>
                </a:solidFill>
              </a:rPr>
              <a:t>проїхати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таку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велику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відстань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</a:rPr>
              <a:t>із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тридцять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кілометрів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en-US" b="1" dirty="0" smtClean="0">
                <a:solidFill>
                  <a:srgbClr val="002060"/>
                </a:solidFill>
              </a:rPr>
              <a:t>I </a:t>
            </a:r>
            <a:r>
              <a:rPr lang="ru-RU" b="1" dirty="0" err="1" smtClean="0">
                <a:solidFill>
                  <a:srgbClr val="002060"/>
                </a:solidFill>
              </a:rPr>
              <a:t>ще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одне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</a:rPr>
              <a:t>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нічогісінько</a:t>
            </a:r>
            <a:r>
              <a:rPr lang="ru-RU" b="1" dirty="0" smtClean="0">
                <a:solidFill>
                  <a:srgbClr val="002060"/>
                </a:solidFill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</a:rPr>
              <a:t>почуваєш</a:t>
            </a:r>
            <a:r>
              <a:rPr lang="ru-RU" b="1" dirty="0" smtClean="0">
                <a:solidFill>
                  <a:srgbClr val="002060"/>
                </a:solidFill>
              </a:rPr>
              <a:t>; </a:t>
            </a:r>
            <a:r>
              <a:rPr lang="ru-RU" b="1" dirty="0" err="1" smtClean="0">
                <a:solidFill>
                  <a:srgbClr val="002060"/>
                </a:solidFill>
              </a:rPr>
              <a:t>жодне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чуття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тобі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нічого</a:t>
            </a:r>
            <a:r>
              <a:rPr lang="ru-RU" b="1" dirty="0" smtClean="0">
                <a:solidFill>
                  <a:srgbClr val="002060"/>
                </a:solidFill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</a:rPr>
              <a:t>каже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самі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тільки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очі</a:t>
            </a:r>
            <a:r>
              <a:rPr lang="ru-RU" b="1" dirty="0" smtClean="0">
                <a:solidFill>
                  <a:srgbClr val="002060"/>
                </a:solidFill>
              </a:rPr>
              <a:t>; </a:t>
            </a:r>
            <a:r>
              <a:rPr lang="ru-RU" b="1" dirty="0" err="1" smtClean="0">
                <a:solidFill>
                  <a:srgbClr val="002060"/>
                </a:solidFill>
              </a:rPr>
              <a:t>жодне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чуття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</a:t>
            </a:r>
            <a:r>
              <a:rPr lang="ru-RU" b="1" dirty="0" smtClean="0">
                <a:solidFill>
                  <a:srgbClr val="002060"/>
                </a:solidFill>
              </a:rPr>
              <a:t> говорить </a:t>
            </a:r>
            <a:r>
              <a:rPr lang="ru-RU" b="1" dirty="0" err="1" smtClean="0">
                <a:solidFill>
                  <a:srgbClr val="002060"/>
                </a:solidFill>
              </a:rPr>
              <a:t>тобі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ти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своїй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школі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 </a:t>
            </a:r>
            <a:r>
              <a:rPr lang="ru-RU" b="1" dirty="0" err="1" smtClean="0">
                <a:solidFill>
                  <a:srgbClr val="002060"/>
                </a:solidFill>
              </a:rPr>
              <a:t>своїй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школі</a:t>
            </a:r>
            <a:r>
              <a:rPr lang="ru-RU" b="1" dirty="0" smtClean="0">
                <a:solidFill>
                  <a:srgbClr val="002060"/>
                </a:solidFill>
              </a:rPr>
              <a:t>, яку </a:t>
            </a:r>
            <a:r>
              <a:rPr lang="ru-RU" b="1" dirty="0" err="1" smtClean="0">
                <a:solidFill>
                  <a:srgbClr val="002060"/>
                </a:solidFill>
              </a:rPr>
              <a:t>всього</a:t>
            </a:r>
            <a:r>
              <a:rPr lang="ru-RU" b="1" dirty="0" smtClean="0">
                <a:solidFill>
                  <a:srgbClr val="002060"/>
                </a:solidFill>
              </a:rPr>
              <a:t> три </a:t>
            </a:r>
            <a:r>
              <a:rPr lang="ru-RU" b="1" dirty="0" err="1" smtClean="0">
                <a:solidFill>
                  <a:srgbClr val="002060"/>
                </a:solidFill>
              </a:rPr>
              <a:t>місяці</a:t>
            </a:r>
            <a:r>
              <a:rPr lang="ru-RU" b="1" dirty="0" smtClean="0">
                <a:solidFill>
                  <a:srgbClr val="002060"/>
                </a:solidFill>
              </a:rPr>
              <a:t> тому покинув. </a:t>
            </a:r>
            <a:r>
              <a:rPr lang="ru-RU" b="1" dirty="0" err="1" smtClean="0">
                <a:solidFill>
                  <a:srgbClr val="002060"/>
                </a:solidFill>
              </a:rPr>
              <a:t>Вісім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років</a:t>
            </a:r>
            <a:r>
              <a:rPr lang="ru-RU" b="1" dirty="0" smtClean="0">
                <a:solidFill>
                  <a:srgbClr val="002060"/>
                </a:solidFill>
              </a:rPr>
              <a:t> – не </a:t>
            </a:r>
            <a:r>
              <a:rPr lang="ru-RU" b="1" dirty="0" err="1" smtClean="0">
                <a:solidFill>
                  <a:srgbClr val="002060"/>
                </a:solidFill>
              </a:rPr>
              <a:t>дрібниця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невже</a:t>
            </a:r>
            <a:r>
              <a:rPr lang="ru-RU" b="1" dirty="0" smtClean="0">
                <a:solidFill>
                  <a:srgbClr val="002060"/>
                </a:solidFill>
              </a:rPr>
              <a:t> ж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ти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провчившись</a:t>
            </a:r>
            <a:r>
              <a:rPr lang="ru-RU" b="1" dirty="0" smtClean="0">
                <a:solidFill>
                  <a:srgbClr val="002060"/>
                </a:solidFill>
              </a:rPr>
              <a:t> тут </a:t>
            </a:r>
            <a:r>
              <a:rPr lang="ru-RU" b="1" dirty="0" err="1" smtClean="0">
                <a:solidFill>
                  <a:srgbClr val="002060"/>
                </a:solidFill>
              </a:rPr>
              <a:t>вісім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років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пізнавав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би</a:t>
            </a:r>
            <a:r>
              <a:rPr lang="ru-RU" b="1" dirty="0" smtClean="0">
                <a:solidFill>
                  <a:srgbClr val="002060"/>
                </a:solidFill>
              </a:rPr>
              <a:t> все самими </a:t>
            </a:r>
            <a:r>
              <a:rPr lang="ru-RU" b="1" dirty="0" err="1" smtClean="0">
                <a:solidFill>
                  <a:srgbClr val="002060"/>
                </a:solidFill>
              </a:rPr>
              <a:t>лише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очима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3068960"/>
            <a:ext cx="7704856" cy="1800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Війна, де воюють вчорашні школярі…Які асоціації виникають при цьому?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39840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8725829" cy="5616624"/>
          </a:xfrm>
        </p:spPr>
      </p:pic>
      <p:sp>
        <p:nvSpPr>
          <p:cNvPr id="5" name="Овал 4"/>
          <p:cNvSpPr/>
          <p:nvPr/>
        </p:nvSpPr>
        <p:spPr>
          <a:xfrm>
            <a:off x="0" y="764704"/>
            <a:ext cx="40324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</a:rPr>
              <a:t>абсурд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91880" y="2132856"/>
            <a:ext cx="40324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біль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99992" y="908720"/>
            <a:ext cx="40324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безглуздість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3068960"/>
            <a:ext cx="40324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жах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11552" y="3356992"/>
            <a:ext cx="40324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ненависть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16016" y="4725144"/>
            <a:ext cx="40324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туга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1520" y="4365104"/>
            <a:ext cx="40324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смерть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835696" y="5661248"/>
            <a:ext cx="40324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горе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400506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</a:rPr>
              <a:t>Подорожній</a:t>
            </a:r>
            <a:r>
              <a:rPr lang="ru-RU" sz="2400" b="1" dirty="0" smtClean="0">
                <a:solidFill>
                  <a:srgbClr val="002060"/>
                </a:solidFill>
              </a:rPr>
              <a:t>, коли </a:t>
            </a:r>
            <a:r>
              <a:rPr lang="ru-RU" sz="2400" b="1" dirty="0" err="1" smtClean="0">
                <a:solidFill>
                  <a:srgbClr val="002060"/>
                </a:solidFill>
              </a:rPr>
              <a:t>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прийдеш</a:t>
            </a:r>
            <a:r>
              <a:rPr lang="ru-RU" sz="2400" b="1" dirty="0" smtClean="0">
                <a:solidFill>
                  <a:srgbClr val="002060"/>
                </a:solidFill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</a:rPr>
              <a:t>Спа</a:t>
            </a:r>
            <a:r>
              <a:rPr lang="ru-RU" sz="2400" b="1" dirty="0" smtClean="0">
                <a:solidFill>
                  <a:srgbClr val="002060"/>
                </a:solidFill>
              </a:rPr>
              <a:t>...» </a:t>
            </a:r>
            <a:r>
              <a:rPr lang="ru-RU" sz="2400" b="1" dirty="0" err="1" smtClean="0">
                <a:solidFill>
                  <a:srgbClr val="002060"/>
                </a:solidFill>
              </a:rPr>
              <a:t>є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обірваним</a:t>
            </a:r>
            <a:r>
              <a:rPr lang="ru-RU" sz="2400" b="1" dirty="0" smtClean="0">
                <a:solidFill>
                  <a:srgbClr val="002060"/>
                </a:solidFill>
              </a:rPr>
              <a:t> рядком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епітафії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давньогрецького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поета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Симоніда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Кеоського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Подорожній</a:t>
            </a:r>
            <a:r>
              <a:rPr lang="ru-RU" sz="2400" b="1" dirty="0" smtClean="0">
                <a:solidFill>
                  <a:srgbClr val="002060"/>
                </a:solidFill>
              </a:rPr>
              <a:t>, коли </a:t>
            </a:r>
            <a:r>
              <a:rPr lang="ru-RU" sz="2400" b="1" dirty="0" err="1" smtClean="0">
                <a:solidFill>
                  <a:srgbClr val="002060"/>
                </a:solidFill>
              </a:rPr>
              <a:t>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прийдеш</a:t>
            </a:r>
            <a:r>
              <a:rPr lang="ru-RU" sz="2400" b="1" dirty="0" smtClean="0">
                <a:solidFill>
                  <a:srgbClr val="002060"/>
                </a:solidFill>
              </a:rPr>
              <a:t> у Спарту,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повідай</a:t>
            </a:r>
            <a:r>
              <a:rPr lang="ru-RU" sz="2400" b="1" dirty="0" smtClean="0">
                <a:solidFill>
                  <a:srgbClr val="002060"/>
                </a:solidFill>
              </a:rPr>
              <a:t> там,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бачив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Тут ми </a:t>
            </a:r>
            <a:r>
              <a:rPr lang="ru-RU" sz="2400" b="1" dirty="0" err="1" smtClean="0">
                <a:solidFill>
                  <a:srgbClr val="002060"/>
                </a:solidFill>
              </a:rPr>
              <a:t>всі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полягли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бо</a:t>
            </a:r>
            <a:r>
              <a:rPr lang="ru-RU" sz="2400" b="1" dirty="0" smtClean="0">
                <a:solidFill>
                  <a:srgbClr val="002060"/>
                </a:solidFill>
              </a:rPr>
              <a:t> так </a:t>
            </a:r>
            <a:r>
              <a:rPr lang="ru-RU" sz="2400" b="1" dirty="0" err="1" smtClean="0">
                <a:solidFill>
                  <a:srgbClr val="002060"/>
                </a:solidFill>
              </a:rPr>
              <a:t>звелів</a:t>
            </a:r>
            <a:r>
              <a:rPr lang="ru-RU" sz="2400" b="1" dirty="0" smtClean="0">
                <a:solidFill>
                  <a:srgbClr val="002060"/>
                </a:solidFill>
              </a:rPr>
              <a:t> нам закон.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Ці</a:t>
            </a:r>
            <a:r>
              <a:rPr lang="ru-RU" sz="2400" b="1" dirty="0" smtClean="0">
                <a:solidFill>
                  <a:srgbClr val="002060"/>
                </a:solidFill>
              </a:rPr>
              <a:t> слова </a:t>
            </a:r>
            <a:r>
              <a:rPr lang="ru-RU" sz="2400" b="1" dirty="0" err="1" smtClean="0">
                <a:solidFill>
                  <a:srgbClr val="002060"/>
                </a:solidFill>
              </a:rPr>
              <a:t>були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вирізьблені</a:t>
            </a:r>
            <a:r>
              <a:rPr lang="ru-RU" sz="2400" b="1" dirty="0" smtClean="0">
                <a:solidFill>
                  <a:srgbClr val="002060"/>
                </a:solidFill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</a:rPr>
              <a:t>кам’яній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надмогильній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плиті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її</a:t>
            </a:r>
            <a:r>
              <a:rPr lang="ru-RU" sz="2400" b="1" dirty="0" smtClean="0">
                <a:solidFill>
                  <a:srgbClr val="002060"/>
                </a:solidFill>
              </a:rPr>
              <a:t> греки </a:t>
            </a:r>
            <a:r>
              <a:rPr lang="ru-RU" sz="2400" b="1" dirty="0" err="1" smtClean="0">
                <a:solidFill>
                  <a:srgbClr val="002060"/>
                </a:solidFill>
              </a:rPr>
              <a:t>спорудили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біля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Фермопіл</a:t>
            </a:r>
            <a:r>
              <a:rPr lang="ru-RU" sz="2400" b="1" dirty="0" smtClean="0">
                <a:solidFill>
                  <a:srgbClr val="002060"/>
                </a:solidFill>
              </a:rPr>
              <a:t>, де в </a:t>
            </a:r>
            <a:r>
              <a:rPr lang="ru-RU" sz="2400" b="1" dirty="0" err="1" smtClean="0">
                <a:solidFill>
                  <a:srgbClr val="002060"/>
                </a:solidFill>
              </a:rPr>
              <a:t>битві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персами </a:t>
            </a:r>
            <a:r>
              <a:rPr lang="ru-RU" sz="2400" b="1" dirty="0" err="1" smtClean="0">
                <a:solidFill>
                  <a:srgbClr val="002060"/>
                </a:solidFill>
              </a:rPr>
              <a:t>загинуло</a:t>
            </a:r>
            <a:r>
              <a:rPr lang="ru-RU" sz="2400" b="1" dirty="0" smtClean="0">
                <a:solidFill>
                  <a:srgbClr val="002060"/>
                </a:solidFill>
              </a:rPr>
              <a:t> 300 </a:t>
            </a:r>
            <a:r>
              <a:rPr lang="ru-RU" sz="2400" b="1" dirty="0" err="1" smtClean="0">
                <a:solidFill>
                  <a:srgbClr val="002060"/>
                </a:solidFill>
              </a:rPr>
              <a:t>спартанців</a:t>
            </a:r>
            <a:r>
              <a:rPr lang="ru-RU" sz="2400" b="1" dirty="0" smtClean="0">
                <a:solidFill>
                  <a:srgbClr val="002060"/>
                </a:solidFill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</a:rPr>
              <a:t>чолі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царем </a:t>
            </a:r>
            <a:r>
              <a:rPr lang="ru-RU" sz="2400" b="1" dirty="0" err="1" smtClean="0">
                <a:solidFill>
                  <a:srgbClr val="002060"/>
                </a:solidFill>
              </a:rPr>
              <a:t>Леонідом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урятувавши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життя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еллінів</a:t>
            </a:r>
            <a:r>
              <a:rPr lang="ru-RU" sz="2400" b="1" dirty="0" smtClean="0">
                <a:solidFill>
                  <a:srgbClr val="002060"/>
                </a:solidFill>
              </a:rPr>
              <a:t>. Вони </a:t>
            </a:r>
            <a:r>
              <a:rPr lang="ru-RU" sz="2400" b="1" dirty="0" err="1" smtClean="0">
                <a:solidFill>
                  <a:srgbClr val="002060"/>
                </a:solidFill>
              </a:rPr>
              <a:t>мужньо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виконали</a:t>
            </a:r>
            <a:r>
              <a:rPr lang="ru-RU" sz="2400" b="1" dirty="0" smtClean="0">
                <a:solidFill>
                  <a:srgbClr val="002060"/>
                </a:solidFill>
              </a:rPr>
              <a:t> наказ </a:t>
            </a:r>
            <a:r>
              <a:rPr lang="ru-RU" sz="2400" b="1" dirty="0" err="1" smtClean="0">
                <a:solidFill>
                  <a:srgbClr val="002060"/>
                </a:solidFill>
              </a:rPr>
              <a:t>батьківщини</a:t>
            </a:r>
            <a:r>
              <a:rPr lang="ru-RU" sz="2400" b="1" dirty="0" smtClean="0">
                <a:solidFill>
                  <a:srgbClr val="002060"/>
                </a:solidFill>
              </a:rPr>
              <a:t> — «</a:t>
            </a:r>
            <a:r>
              <a:rPr lang="ru-RU" sz="2400" b="1" dirty="0" err="1" smtClean="0">
                <a:solidFill>
                  <a:srgbClr val="002060"/>
                </a:solidFill>
              </a:rPr>
              <a:t>стояти</a:t>
            </a:r>
            <a:r>
              <a:rPr lang="ru-RU" sz="2400" b="1" dirty="0" smtClean="0">
                <a:solidFill>
                  <a:srgbClr val="002060"/>
                </a:solidFill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</a:rPr>
              <a:t>смерті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</a:p>
          <a:p>
            <a:endParaRPr lang="ru-RU" dirty="0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861048"/>
            <a:ext cx="590465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314869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5148064" cy="14401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Спартанці ОБОРОНЯЛИСЯ.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99592" y="1700808"/>
            <a:ext cx="5148064" cy="14401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За що воювали німецькі солдати під час Другої світової війни?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835696" y="3284984"/>
            <a:ext cx="5148064" cy="14401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Яка країна напала на Німеччину?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275856" y="5013176"/>
            <a:ext cx="5148064" cy="14401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Чому герой оповідання не має імені?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</TotalTime>
  <Words>793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Пригадайте!</vt:lpstr>
      <vt:lpstr>Слайд 3</vt:lpstr>
      <vt:lpstr>Війна очима солдата…</vt:lpstr>
      <vt:lpstr>Слайд 5</vt:lpstr>
      <vt:lpstr>Слайд 6</vt:lpstr>
      <vt:lpstr>Слайд 7</vt:lpstr>
      <vt:lpstr>Слайд 8</vt:lpstr>
      <vt:lpstr>Слайд 9</vt:lpstr>
      <vt:lpstr>Слайд 10</vt:lpstr>
      <vt:lpstr>Бесіда за змістом оповідання «Подорожній, коли ти прийдеш у Спа…»</vt:lpstr>
      <vt:lpstr>Слайд 12</vt:lpstr>
      <vt:lpstr>Слайд 13</vt:lpstr>
      <vt:lpstr>Слайд 14</vt:lpstr>
      <vt:lpstr>Наостанок поговоримо…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12</cp:revision>
  <dcterms:created xsi:type="dcterms:W3CDTF">2022-11-25T22:41:47Z</dcterms:created>
  <dcterms:modified xsi:type="dcterms:W3CDTF">2022-12-01T23:11:21Z</dcterms:modified>
</cp:coreProperties>
</file>