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1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5295064" cy="230124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Система образів. Еволюція головного героя. Роль фантастики у творі. Символіка.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5184576" cy="29163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266px-Oscar_Wilde_portra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700808"/>
            <a:ext cx="253365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91296.0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980728"/>
            <a:ext cx="4077269" cy="44011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148064" y="1700808"/>
            <a:ext cx="3744416" cy="3312368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Основна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думка роману –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людські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пороки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і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потворну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душу не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сховаєш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під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красивою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зовнішністю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Потрібно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боротися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самою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суттю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своїх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вад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, не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можна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дозволяти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щоб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самолюбство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заволоділо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душею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, ось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чому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вчить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роман О. Уайльда.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Bookman Old Style" pitchFamily="18" charset="0"/>
              </a:rPr>
              <a:t>Пригадайте!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92514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00B0F0"/>
                </a:solidFill>
                <a:latin typeface="Bookman Old Style" pitchFamily="18" charset="0"/>
              </a:rPr>
              <a:t>1. Представником якого мистецького напряму був Оскар </a:t>
            </a:r>
            <a:r>
              <a:rPr lang="uk-UA" dirty="0" err="1" smtClean="0">
                <a:solidFill>
                  <a:srgbClr val="00B0F0"/>
                </a:solidFill>
                <a:latin typeface="Bookman Old Style" pitchFamily="18" charset="0"/>
              </a:rPr>
              <a:t>Вайльд</a:t>
            </a:r>
            <a:r>
              <a:rPr lang="uk-UA" dirty="0" smtClean="0">
                <a:solidFill>
                  <a:srgbClr val="00B0F0"/>
                </a:solidFill>
                <a:latin typeface="Bookman Old Style" pitchFamily="18" charset="0"/>
              </a:rPr>
              <a:t>?</a:t>
            </a:r>
          </a:p>
          <a:p>
            <a:r>
              <a:rPr lang="uk-UA" dirty="0" smtClean="0">
                <a:solidFill>
                  <a:srgbClr val="00B0F0"/>
                </a:solidFill>
                <a:latin typeface="Bookman Old Style" pitchFamily="18" charset="0"/>
              </a:rPr>
              <a:t>2.Назвіть особливості цього напряму.</a:t>
            </a:r>
          </a:p>
          <a:p>
            <a:r>
              <a:rPr lang="uk-UA" dirty="0" smtClean="0">
                <a:solidFill>
                  <a:srgbClr val="00B0F0"/>
                </a:solidFill>
                <a:latin typeface="Bookman Old Style" pitchFamily="18" charset="0"/>
              </a:rPr>
              <a:t>3.Як у Оскара </a:t>
            </a:r>
            <a:r>
              <a:rPr lang="uk-UA" dirty="0" err="1" smtClean="0">
                <a:solidFill>
                  <a:srgbClr val="00B0F0"/>
                </a:solidFill>
                <a:latin typeface="Bookman Old Style" pitchFamily="18" charset="0"/>
              </a:rPr>
              <a:t>Вайльда</a:t>
            </a:r>
            <a:r>
              <a:rPr lang="uk-UA" dirty="0" smtClean="0">
                <a:solidFill>
                  <a:srgbClr val="00B0F0"/>
                </a:solidFill>
                <a:latin typeface="Bookman Old Style" pitchFamily="18" charset="0"/>
              </a:rPr>
              <a:t> виник задум написати роман </a:t>
            </a:r>
            <a:r>
              <a:rPr lang="uk-UA" dirty="0" err="1" smtClean="0">
                <a:solidFill>
                  <a:srgbClr val="00B0F0"/>
                </a:solidFill>
                <a:latin typeface="Bookman Old Style" pitchFamily="18" charset="0"/>
              </a:rPr>
              <a:t>“Портрет</a:t>
            </a:r>
            <a:r>
              <a:rPr lang="uk-UA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uk-UA" dirty="0" err="1" smtClean="0">
                <a:solidFill>
                  <a:srgbClr val="00B0F0"/>
                </a:solidFill>
                <a:latin typeface="Bookman Old Style" pitchFamily="18" charset="0"/>
              </a:rPr>
              <a:t>Доріана</a:t>
            </a:r>
            <a:r>
              <a:rPr lang="uk-UA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uk-UA" dirty="0" err="1" smtClean="0">
                <a:solidFill>
                  <a:srgbClr val="00B0F0"/>
                </a:solidFill>
                <a:latin typeface="Bookman Old Style" pitchFamily="18" charset="0"/>
              </a:rPr>
              <a:t>Грея</a:t>
            </a:r>
            <a:r>
              <a:rPr lang="uk-UA" dirty="0" smtClean="0">
                <a:solidFill>
                  <a:srgbClr val="00B0F0"/>
                </a:solidFill>
                <a:latin typeface="Bookman Old Style" pitchFamily="18" charset="0"/>
              </a:rPr>
              <a:t>?</a:t>
            </a:r>
          </a:p>
          <a:p>
            <a:r>
              <a:rPr lang="uk-UA" dirty="0" smtClean="0">
                <a:solidFill>
                  <a:srgbClr val="00B0F0"/>
                </a:solidFill>
                <a:latin typeface="Bookman Old Style" pitchFamily="18" charset="0"/>
              </a:rPr>
              <a:t>4.Як роман був сприйнятий критиками і </a:t>
            </a:r>
            <a:r>
              <a:rPr lang="uk-UA" dirty="0" err="1" smtClean="0">
                <a:solidFill>
                  <a:srgbClr val="00B0F0"/>
                </a:solidFill>
                <a:latin typeface="Bookman Old Style" pitchFamily="18" charset="0"/>
              </a:rPr>
              <a:t>громадскістю</a:t>
            </a:r>
            <a:r>
              <a:rPr lang="uk-UA" dirty="0" smtClean="0">
                <a:solidFill>
                  <a:srgbClr val="00B0F0"/>
                </a:solidFill>
                <a:latin typeface="Bookman Old Style" pitchFamily="18" charset="0"/>
              </a:rPr>
              <a:t>?</a:t>
            </a:r>
            <a:endParaRPr lang="ru-RU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268760"/>
            <a:ext cx="2880320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0070C0"/>
                </a:solidFill>
                <a:latin typeface="Bookman Old Style" pitchFamily="18" charset="0"/>
              </a:rPr>
              <a:t>Композиція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«Портрет </a:t>
            </a:r>
            <a:r>
              <a:rPr lang="ru-RU" dirty="0" err="1" smtClean="0">
                <a:solidFill>
                  <a:srgbClr val="0070C0"/>
                </a:solidFill>
                <a:latin typeface="Bookman Old Style" pitchFamily="18" charset="0"/>
              </a:rPr>
              <a:t>Доріана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Грея»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51125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Роман </a:t>
            </a:r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складається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з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передмови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 (25 </a:t>
            </a:r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афоризмів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) та 20 </a:t>
            </a:r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розділів</a:t>
            </a:r>
            <a:endParaRPr lang="ru-RU" sz="2400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Експозиція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 – в </a:t>
            </a:r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майстерні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 художника </a:t>
            </a:r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Безіла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 Голу орда – робота над портретом </a:t>
            </a:r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Доріана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 Грея</a:t>
            </a:r>
          </a:p>
          <a:p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Зав’язка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 – </a:t>
            </a:r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фатальне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бажання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00B0F0"/>
                </a:solidFill>
                <a:latin typeface="Bookman Old Style" pitchFamily="18" charset="0"/>
              </a:rPr>
              <a:t>Доріана</a:t>
            </a:r>
            <a:r>
              <a:rPr lang="ru-RU" sz="2400" dirty="0" smtClean="0">
                <a:solidFill>
                  <a:srgbClr val="00B0F0"/>
                </a:solidFill>
                <a:latin typeface="Bookman Old Style" pitchFamily="18" charset="0"/>
              </a:rPr>
              <a:t> Грея</a:t>
            </a:r>
          </a:p>
        </p:txBody>
      </p:sp>
      <p:pic>
        <p:nvPicPr>
          <p:cNvPr id="4" name="Рисунок 3" descr="✅Оскар-Вайлд-Портрет-Доріана-Грея-скороче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755796"/>
            <a:ext cx="4139952" cy="31022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Розвиток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подій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0" y="1412776"/>
            <a:ext cx="4932040" cy="108012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кохання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і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смерть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Сибілли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Вейн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23528" y="3140968"/>
            <a:ext cx="3923928" cy="1224136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втілення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ідей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гедонізму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лорда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Генрі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у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житті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Доріана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Грея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499992" y="2564904"/>
            <a:ext cx="4464496" cy="1152128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портрет –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дзеркало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душі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Грея</a:t>
            </a:r>
            <a:endParaRPr lang="ru-RU" sz="24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607496" y="4005064"/>
            <a:ext cx="4536504" cy="1368152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вбивство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Безіла,смерть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Джеймса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Вейна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0" y="5489848"/>
            <a:ext cx="4536504" cy="1368152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лицемірство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по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відношенню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до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Гетті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92696"/>
            <a:ext cx="3124746" cy="4695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Овал 4"/>
          <p:cNvSpPr/>
          <p:nvPr/>
        </p:nvSpPr>
        <p:spPr>
          <a:xfrm>
            <a:off x="4355976" y="548680"/>
            <a:ext cx="4032448" cy="15121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Кульмінація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– замах на портрет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3968" y="4797152"/>
            <a:ext cx="432048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Bookman Old Style" pitchFamily="18" charset="0"/>
              </a:rPr>
              <a:t>Розв’язка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– смерть </a:t>
            </a:r>
            <a:r>
              <a:rPr lang="ru-RU" sz="2000" b="1" dirty="0" err="1" smtClean="0">
                <a:solidFill>
                  <a:srgbClr val="002060"/>
                </a:solidFill>
                <a:latin typeface="Bookman Old Style" pitchFamily="18" charset="0"/>
              </a:rPr>
              <a:t>Доріана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Грея.</a:t>
            </a:r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211960" y="2492896"/>
            <a:ext cx="4320480" cy="194421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В основу роману Оскара </a:t>
            </a:r>
            <a:r>
              <a:rPr lang="ru-RU" dirty="0" err="1" smtClean="0">
                <a:solidFill>
                  <a:srgbClr val="002060"/>
                </a:solidFill>
                <a:latin typeface="Bookman Old Style" pitchFamily="18" charset="0"/>
              </a:rPr>
              <a:t>Вайльда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«Портрет </a:t>
            </a:r>
            <a:r>
              <a:rPr lang="ru-RU" dirty="0" err="1" smtClean="0">
                <a:solidFill>
                  <a:srgbClr val="002060"/>
                </a:solidFill>
                <a:latin typeface="Bookman Old Style" pitchFamily="18" charset="0"/>
              </a:rPr>
              <a:t>Доріана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Грея» </a:t>
            </a:r>
            <a:r>
              <a:rPr lang="ru-RU" dirty="0" err="1" smtClean="0">
                <a:solidFill>
                  <a:srgbClr val="002060"/>
                </a:solidFill>
                <a:latin typeface="Bookman Old Style" pitchFamily="18" charset="0"/>
              </a:rPr>
              <a:t>покладено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контраст </a:t>
            </a:r>
            <a:r>
              <a:rPr lang="ru-RU" dirty="0" err="1" smtClean="0">
                <a:solidFill>
                  <a:srgbClr val="002060"/>
                </a:solidFill>
                <a:latin typeface="Bookman Old Style" pitchFamily="18" charset="0"/>
              </a:rPr>
              <a:t>між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man Old Style" pitchFamily="18" charset="0"/>
              </a:rPr>
              <a:t>зовнішньою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красою головного героя </a:t>
            </a:r>
            <a:r>
              <a:rPr lang="ru-RU" dirty="0" err="1" smtClean="0">
                <a:solidFill>
                  <a:srgbClr val="002060"/>
                </a:solidFill>
                <a:latin typeface="Bookman Old Style" pitchFamily="18" charset="0"/>
              </a:rPr>
              <a:t>і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man Old Style" pitchFamily="18" charset="0"/>
              </a:rPr>
              <a:t>його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man Old Style" pitchFamily="18" charset="0"/>
              </a:rPr>
              <a:t>внутрішньою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man Old Style" pitchFamily="18" charset="0"/>
              </a:rPr>
              <a:t>потворністю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0070C0"/>
                </a:solidFill>
                <a:latin typeface="Bookman Old Style" pitchFamily="18" charset="0"/>
              </a:rPr>
              <a:t>Риси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Bookman Old Style" pitchFamily="18" charset="0"/>
              </a:rPr>
              <a:t>символізму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у </a:t>
            </a:r>
            <a:r>
              <a:rPr lang="ru-RU" dirty="0" err="1" smtClean="0">
                <a:solidFill>
                  <a:srgbClr val="0070C0"/>
                </a:solidFill>
                <a:latin typeface="Bookman Old Style" pitchFamily="18" charset="0"/>
              </a:rPr>
              <a:t>романі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Фабула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твору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перегукується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з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центральною тезою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символізму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про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невідповідність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видимого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сутності</a:t>
            </a:r>
            <a:endParaRPr lang="ru-RU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На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стильовому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рівні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—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безпосереднє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вживання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парадоксів</a:t>
            </a:r>
            <a:endParaRPr lang="ru-RU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Портрет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набув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символічного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значення</a:t>
            </a:r>
            <a:endParaRPr lang="ru-RU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portret-doriana-greya-kratkoe-sodergani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1421" y="1844824"/>
            <a:ext cx="3216555" cy="44336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0070C0"/>
                </a:solidFill>
                <a:latin typeface="Bookman Old Style" pitchFamily="18" charset="0"/>
              </a:rPr>
              <a:t>Образи-символи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роману «Портрет </a:t>
            </a:r>
            <a:r>
              <a:rPr lang="ru-RU" dirty="0" err="1" smtClean="0">
                <a:solidFill>
                  <a:srgbClr val="0070C0"/>
                </a:solidFill>
                <a:latin typeface="Bookman Old Style" pitchFamily="18" charset="0"/>
              </a:rPr>
              <a:t>Доріана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Грея» 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05293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Доріан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Грея —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це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втілення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вічної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молодості</a:t>
            </a:r>
            <a:endParaRPr lang="ru-RU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Безіл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— символ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служіння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мистецтву</a:t>
            </a:r>
            <a:endParaRPr lang="ru-RU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лорд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Генрі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—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виразник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ідей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гедонізму</a:t>
            </a:r>
            <a:endParaRPr lang="ru-RU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актриса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Сибіл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—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уособлює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театральність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життя</a:t>
            </a:r>
            <a:endParaRPr lang="ru-RU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911238_1585822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437112"/>
            <a:ext cx="3652912" cy="20404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0" y="0"/>
            <a:ext cx="3528392" cy="1556792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Головні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герої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твору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–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Доріан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Грей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і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Лорд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Генрі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187624" y="1628800"/>
            <a:ext cx="6264696" cy="2808312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Також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важливу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роль в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реалізації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проблематики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відіграють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образи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художника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Безіла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Сібіл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і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Джеймса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Вейн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. На початку роману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читач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знайомиться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Доріаном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Греєм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Це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молодий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дуже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красивий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юнак,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якого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художник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Безіл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змалював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портрет. У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майстерні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Безіла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юнак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познайомився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лордом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Генрі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. Тут же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він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зізнався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що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дуже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хотів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би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щоб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старів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портрет, а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він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завжди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залишався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красивим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572000" y="4653136"/>
            <a:ext cx="4572000" cy="2204864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Бажання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Доріана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Грея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виповнилося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Йшли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роки, а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він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залишався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молодим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красенем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. При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цьому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герой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вмів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цінувати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тільки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зовнішню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красу.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Це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вбило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його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любов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до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Сібіл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Вейн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924800" y="274638"/>
            <a:ext cx="391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4608512" cy="5649491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Самолюбство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головного героя стало причиною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смерті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Сібіл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.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Ця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трагедія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була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тільки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початком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хибного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шляху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Доріана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Грея.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Після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цього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він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убив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ще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не одну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людину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. З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кожним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його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вчинком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портрет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змінювався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.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Незабаром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зображений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на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ньому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юнак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перетворився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на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потворного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старого.</a:t>
            </a:r>
          </a:p>
          <a:p>
            <a:pPr fontAlgn="base"/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Доріан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Грей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розумів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що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портрет –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відображення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його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душі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, тому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приховував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його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від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усіх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. Коли ж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Безіл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побачив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нове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зображення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,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колишній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натурник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вбив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його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Портрет Дориана Гре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980728"/>
            <a:ext cx="3982413" cy="47788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</TotalTime>
  <Words>420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Система образів. Еволюція головного героя. Роль фантастики у творі. Символіка.</vt:lpstr>
      <vt:lpstr>Пригадайте!</vt:lpstr>
      <vt:lpstr>Композиція «Портрет Доріана Грея»</vt:lpstr>
      <vt:lpstr>Розвиток подій</vt:lpstr>
      <vt:lpstr>Слайд 5</vt:lpstr>
      <vt:lpstr>Риси символізму у романі</vt:lpstr>
      <vt:lpstr>Образи-символи роману «Портрет Доріана Грея» 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образів. Еволюція головного героя. Роль фантастики у творі. Символіка.</dc:title>
  <dc:creator>ASUS</dc:creator>
  <cp:lastModifiedBy>ASUS</cp:lastModifiedBy>
  <cp:revision>4</cp:revision>
  <dcterms:created xsi:type="dcterms:W3CDTF">2022-10-27T20:49:59Z</dcterms:created>
  <dcterms:modified xsi:type="dcterms:W3CDTF">2022-11-07T22:45:45Z</dcterms:modified>
</cp:coreProperties>
</file>