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04664"/>
            <a:ext cx="5184576" cy="3179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764704"/>
            <a:ext cx="4404324" cy="2636864"/>
          </a:xfrm>
        </p:spPr>
        <p:txBody>
          <a:bodyPr/>
          <a:lstStyle/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3588879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3573016"/>
            <a:ext cx="5580112" cy="3284984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</a:rPr>
              <a:t>Епічний театр </a:t>
            </a:r>
            <a:r>
              <a:rPr lang="uk-UA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Бертольта</a:t>
            </a:r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</a:rPr>
              <a:t> Брехта: теоретичні засади й художня практика. Б. Брехт – драматург-новатор. Зображення війни як засобу збагачення в драмі «Матінка Кураж та її діти». Ідеї попередження та риси «епічного театру» в п’єсі.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0"/>
            <a:ext cx="6624736" cy="3024336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Прагнення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митця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здійснити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революцію</a:t>
            </a:r>
            <a:r>
              <a:rPr lang="ru-RU" b="1" i="1" dirty="0" smtClean="0"/>
              <a:t> у театральному </a:t>
            </a:r>
            <a:r>
              <a:rPr lang="ru-RU" b="1" i="1" dirty="0" err="1" smtClean="0"/>
              <a:t>житті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сповна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виявило</a:t>
            </a:r>
            <a:r>
              <a:rPr lang="ru-RU" b="1" i="1" dirty="0" smtClean="0"/>
              <a:t> себе </a:t>
            </a:r>
            <a:r>
              <a:rPr lang="ru-RU" b="1" i="1" dirty="0" err="1" smtClean="0"/>
              <a:t>ще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ранніх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п'єсах</a:t>
            </a:r>
            <a:r>
              <a:rPr lang="ru-RU" b="1" i="1" dirty="0" smtClean="0"/>
              <a:t> ("Ваал", "</a:t>
            </a:r>
            <a:r>
              <a:rPr lang="ru-RU" b="1" i="1" dirty="0" err="1" smtClean="0"/>
              <a:t>Барабани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вночі</a:t>
            </a:r>
            <a:r>
              <a:rPr lang="ru-RU" b="1" i="1" dirty="0" smtClean="0"/>
              <a:t>" та </a:t>
            </a:r>
            <a:r>
              <a:rPr lang="ru-RU" b="1" i="1" dirty="0" err="1" smtClean="0"/>
              <a:t>ін</a:t>
            </a:r>
            <a:r>
              <a:rPr lang="ru-RU" b="1" i="1" dirty="0" smtClean="0"/>
              <a:t>.). </a:t>
            </a:r>
            <a:r>
              <a:rPr lang="ru-RU" b="1" i="1" dirty="0" err="1" smtClean="0"/>
              <a:t>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п'єси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навмисне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писалися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всупереч</a:t>
            </a:r>
            <a:r>
              <a:rPr lang="ru-RU" b="1" i="1" dirty="0" smtClean="0"/>
              <a:t> тому, до </a:t>
            </a:r>
            <a:r>
              <a:rPr lang="ru-RU" b="1" i="1" dirty="0" err="1" smtClean="0"/>
              <a:t>чого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звикла</a:t>
            </a:r>
            <a:r>
              <a:rPr lang="ru-RU" b="1" i="1" dirty="0" smtClean="0"/>
              <a:t> респектабельна </a:t>
            </a:r>
            <a:r>
              <a:rPr lang="ru-RU" b="1" i="1" dirty="0" err="1" smtClean="0"/>
              <a:t>публіка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західних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театрів</a:t>
            </a:r>
            <a:r>
              <a:rPr lang="ru-RU" b="1" i="1" dirty="0" smtClean="0"/>
              <a:t>. У них </a:t>
            </a:r>
            <a:r>
              <a:rPr lang="ru-RU" b="1" i="1" dirty="0" err="1" smtClean="0"/>
              <a:t>давалася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взнаки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бунтівна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естетика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авангардистських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віршів</a:t>
            </a:r>
            <a:r>
              <a:rPr lang="ru-RU" b="1" i="1" dirty="0" smtClean="0"/>
              <a:t> молодого Брехта,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ярмаркової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клоунади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продовжував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своїх</a:t>
            </a:r>
            <a:r>
              <a:rPr lang="ru-RU" b="1" i="1" dirty="0" smtClean="0"/>
              <a:t> перших </a:t>
            </a:r>
            <a:r>
              <a:rPr lang="ru-RU" b="1" i="1" dirty="0" err="1" smtClean="0"/>
              <a:t>драматичних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спробах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55776" y="3789040"/>
            <a:ext cx="6588224" cy="306896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</a:rPr>
              <a:t>Молодий</a:t>
            </a:r>
            <a:r>
              <a:rPr lang="ru-RU" b="1" i="1" dirty="0" smtClean="0">
                <a:solidFill>
                  <a:srgbClr val="002060"/>
                </a:solidFill>
              </a:rPr>
              <a:t> драматург </a:t>
            </a:r>
            <a:r>
              <a:rPr lang="ru-RU" b="1" i="1" dirty="0" err="1" smtClean="0">
                <a:solidFill>
                  <a:srgbClr val="002060"/>
                </a:solidFill>
              </a:rPr>
              <a:t>вважав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також</a:t>
            </a:r>
            <a:r>
              <a:rPr lang="ru-RU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</a:rPr>
              <a:t>що</a:t>
            </a:r>
            <a:r>
              <a:rPr lang="ru-RU" b="1" i="1" dirty="0" smtClean="0">
                <a:solidFill>
                  <a:srgbClr val="002060"/>
                </a:solidFill>
              </a:rPr>
              <a:t> театру не </a:t>
            </a:r>
            <a:r>
              <a:rPr lang="ru-RU" b="1" i="1" dirty="0" err="1" smtClean="0">
                <a:solidFill>
                  <a:srgbClr val="002060"/>
                </a:solidFill>
              </a:rPr>
              <a:t>завадило</a:t>
            </a:r>
            <a:r>
              <a:rPr lang="ru-RU" b="1" i="1" dirty="0" smtClean="0">
                <a:solidFill>
                  <a:srgbClr val="002060"/>
                </a:solidFill>
              </a:rPr>
              <a:t> б </a:t>
            </a:r>
            <a:r>
              <a:rPr lang="ru-RU" b="1" i="1" dirty="0" err="1" smtClean="0">
                <a:solidFill>
                  <a:srgbClr val="002060"/>
                </a:solidFill>
              </a:rPr>
              <a:t>дещо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запозичити</a:t>
            </a:r>
            <a:r>
              <a:rPr lang="ru-RU" b="1" i="1" dirty="0" smtClean="0">
                <a:solidFill>
                  <a:srgbClr val="002060"/>
                </a:solidFill>
              </a:rPr>
              <a:t> у спорту: </a:t>
            </a:r>
            <a:r>
              <a:rPr lang="ru-RU" b="1" i="1" dirty="0" err="1" smtClean="0">
                <a:solidFill>
                  <a:srgbClr val="002060"/>
                </a:solidFill>
              </a:rPr>
              <a:t>публіка</a:t>
            </a:r>
            <a:r>
              <a:rPr lang="ru-RU" b="1" i="1" dirty="0" smtClean="0">
                <a:solidFill>
                  <a:srgbClr val="002060"/>
                </a:solidFill>
              </a:rPr>
              <a:t> в </a:t>
            </a:r>
            <a:r>
              <a:rPr lang="ru-RU" b="1" i="1" dirty="0" err="1" smtClean="0">
                <a:solidFill>
                  <a:srgbClr val="002060"/>
                </a:solidFill>
              </a:rPr>
              <a:t>залі</a:t>
            </a:r>
            <a:r>
              <a:rPr lang="ru-RU" b="1" i="1" dirty="0" smtClean="0">
                <a:solidFill>
                  <a:srgbClr val="002060"/>
                </a:solidFill>
              </a:rPr>
              <a:t>, на </a:t>
            </a:r>
            <a:r>
              <a:rPr lang="ru-RU" b="1" i="1" dirty="0" err="1" smtClean="0">
                <a:solidFill>
                  <a:srgbClr val="002060"/>
                </a:solidFill>
              </a:rPr>
              <a:t>його</a:t>
            </a:r>
            <a:r>
              <a:rPr lang="ru-RU" b="1" i="1" dirty="0" smtClean="0">
                <a:solidFill>
                  <a:srgbClr val="002060"/>
                </a:solidFill>
              </a:rPr>
              <a:t> думку, мала б </a:t>
            </a:r>
            <a:r>
              <a:rPr lang="ru-RU" b="1" i="1" dirty="0" err="1" smtClean="0">
                <a:solidFill>
                  <a:srgbClr val="002060"/>
                </a:solidFill>
              </a:rPr>
              <a:t>слідкувати</a:t>
            </a:r>
            <a:r>
              <a:rPr lang="ru-RU" b="1" i="1" dirty="0" smtClean="0">
                <a:solidFill>
                  <a:srgbClr val="002060"/>
                </a:solidFill>
              </a:rPr>
              <a:t> за </a:t>
            </a:r>
            <a:r>
              <a:rPr lang="ru-RU" b="1" i="1" dirty="0" err="1" smtClean="0">
                <a:solidFill>
                  <a:srgbClr val="002060"/>
                </a:solidFill>
              </a:rPr>
              <a:t>боротьбою</a:t>
            </a:r>
            <a:r>
              <a:rPr lang="ru-RU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</a:rPr>
              <a:t>що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відбувається</a:t>
            </a:r>
            <a:r>
              <a:rPr lang="ru-RU" b="1" i="1" dirty="0" smtClean="0">
                <a:solidFill>
                  <a:srgbClr val="002060"/>
                </a:solidFill>
              </a:rPr>
              <a:t> на кону, </a:t>
            </a:r>
            <a:r>
              <a:rPr lang="ru-RU" b="1" i="1" dirty="0" err="1" smtClean="0">
                <a:solidFill>
                  <a:srgbClr val="002060"/>
                </a:solidFill>
              </a:rPr>
              <a:t>з</a:t>
            </a:r>
            <a:r>
              <a:rPr lang="ru-RU" b="1" i="1" dirty="0" smtClean="0">
                <a:solidFill>
                  <a:srgbClr val="002060"/>
                </a:solidFill>
              </a:rPr>
              <a:t> азартом, </a:t>
            </a:r>
            <a:r>
              <a:rPr lang="ru-RU" b="1" i="1" dirty="0" err="1" smtClean="0">
                <a:solidFill>
                  <a:srgbClr val="002060"/>
                </a:solidFill>
              </a:rPr>
              <a:t>який</a:t>
            </a:r>
            <a:r>
              <a:rPr lang="ru-RU" b="1" i="1" dirty="0" smtClean="0">
                <a:solidFill>
                  <a:srgbClr val="002060"/>
                </a:solidFill>
              </a:rPr>
              <a:t> не </a:t>
            </a:r>
            <a:r>
              <a:rPr lang="ru-RU" b="1" i="1" dirty="0" err="1" smtClean="0">
                <a:solidFill>
                  <a:srgbClr val="002060"/>
                </a:solidFill>
              </a:rPr>
              <a:t>поступався</a:t>
            </a:r>
            <a:r>
              <a:rPr lang="ru-RU" b="1" i="1" dirty="0" smtClean="0">
                <a:solidFill>
                  <a:srgbClr val="002060"/>
                </a:solidFill>
              </a:rPr>
              <a:t> б </a:t>
            </a:r>
            <a:r>
              <a:rPr lang="ru-RU" b="1" i="1" dirty="0" err="1" smtClean="0">
                <a:solidFill>
                  <a:srgbClr val="002060"/>
                </a:solidFill>
              </a:rPr>
              <a:t>реакції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спортивних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уболівальників</a:t>
            </a:r>
            <a:r>
              <a:rPr lang="ru-RU" b="1" i="1" dirty="0" smtClean="0">
                <a:solidFill>
                  <a:srgbClr val="002060"/>
                </a:solidFill>
              </a:rPr>
              <a:t>. З </a:t>
            </a:r>
            <a:r>
              <a:rPr lang="ru-RU" b="1" i="1" dirty="0" err="1" smtClean="0">
                <a:solidFill>
                  <a:srgbClr val="002060"/>
                </a:solidFill>
              </a:rPr>
              <a:t>іншого</a:t>
            </a:r>
            <a:r>
              <a:rPr lang="ru-RU" b="1" i="1" dirty="0" smtClean="0">
                <a:solidFill>
                  <a:srgbClr val="002060"/>
                </a:solidFill>
              </a:rPr>
              <a:t> боку, на думку Брехта, драма мала </a:t>
            </a:r>
            <a:r>
              <a:rPr lang="ru-RU" b="1" i="1" dirty="0" err="1" smtClean="0">
                <a:solidFill>
                  <a:srgbClr val="002060"/>
                </a:solidFill>
              </a:rPr>
              <a:t>збагатитися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художнім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досвідом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кіномистецтва</a:t>
            </a:r>
            <a:r>
              <a:rPr lang="ru-RU" b="1" i="1" dirty="0" smtClean="0">
                <a:solidFill>
                  <a:srgbClr val="002060"/>
                </a:solidFill>
              </a:rPr>
              <a:t>. Вона повинна </a:t>
            </a:r>
            <a:r>
              <a:rPr lang="ru-RU" b="1" i="1" dirty="0" err="1" smtClean="0">
                <a:solidFill>
                  <a:srgbClr val="002060"/>
                </a:solidFill>
              </a:rPr>
              <a:t>була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перерости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межі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розважального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мистецтва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й</a:t>
            </a:r>
            <a:r>
              <a:rPr lang="ru-RU" b="1" i="1" dirty="0" smtClean="0">
                <a:solidFill>
                  <a:srgbClr val="002060"/>
                </a:solidFill>
              </a:rPr>
              <a:t> стати </a:t>
            </a:r>
            <a:r>
              <a:rPr lang="ru-RU" b="1" i="1" dirty="0" err="1" smtClean="0">
                <a:solidFill>
                  <a:srgbClr val="002060"/>
                </a:solidFill>
              </a:rPr>
              <a:t>засобом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революційних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перетворень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суспільного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життя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68960"/>
            <a:ext cx="7956376" cy="338677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Заперечуючи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усталені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театральні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традиції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, Б. Брехт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піддавав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нищівній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критиці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театральні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школи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спиралися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на практику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створення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ілюзії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сцені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". Так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формувалася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теорія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нового театру,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визначався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драматургом як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епічний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",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неарістотелівський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",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повчальний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",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раціональний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", "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інтелектуальний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".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280px-Augsburg_Brechthaus_200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76672"/>
            <a:ext cx="3960440" cy="2538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0480" y="320040"/>
            <a:ext cx="45719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234234234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3573016"/>
            <a:ext cx="4194760" cy="2811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3 20-х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років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ХХ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століття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німецький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письменник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Бертольт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Брехт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працював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над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розробкою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теорії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свого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театру,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визначивши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епічний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 Цей театр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протиставляв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традиційному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— драматичному,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який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ще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називав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аристотелевським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— за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ім'ям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давньогрецького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мислителя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Ар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стотеля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, автора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славнозвісного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трактату «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Поетика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». 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2492896"/>
            <a:ext cx="4176464" cy="41764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У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цій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праці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йшлося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про силу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емоційного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впливу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театру на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глядацьку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публіку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Завдання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драматичного театру —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підкоривши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почуття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глядача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створити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ілюзію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справжнього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життя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щоб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разом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акторами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він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сміявся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плакав,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обурювався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дивувався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переживав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сумніви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прозріння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Забувши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про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театральні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умовності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глядач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сприймає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все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побачене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як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реальні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події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настільки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емоційно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захоплюється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ними,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переживає</a:t>
            </a:r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катарсис.</a:t>
            </a:r>
            <a:endParaRPr lang="ru-RU" sz="16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476672"/>
            <a:ext cx="4186014" cy="2760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0" y="0"/>
            <a:ext cx="3779912" cy="587727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Зовсім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завдання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епічного</a:t>
            </a:r>
            <a:r>
              <a:rPr lang="ru-RU" b="1" i="1" dirty="0" smtClean="0"/>
              <a:t> театру. За Брехтом, </a:t>
            </a:r>
            <a:r>
              <a:rPr lang="ru-RU" b="1" i="1" dirty="0" err="1" smtClean="0"/>
              <a:t>він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покликаний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насамперед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діяти</a:t>
            </a:r>
            <a:r>
              <a:rPr lang="ru-RU" b="1" i="1" dirty="0" smtClean="0"/>
              <a:t> не на </a:t>
            </a:r>
            <a:r>
              <a:rPr lang="ru-RU" b="1" i="1" dirty="0" err="1" smtClean="0"/>
              <a:t>почуття</a:t>
            </a:r>
            <a:r>
              <a:rPr lang="ru-RU" b="1" i="1" dirty="0" smtClean="0"/>
              <a:t>, а на </a:t>
            </a:r>
            <a:r>
              <a:rPr lang="ru-RU" b="1" i="1" dirty="0" err="1" smtClean="0"/>
              <a:t>розум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глядача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використовуючи</a:t>
            </a:r>
            <a:r>
              <a:rPr lang="ru-RU" b="1" i="1" dirty="0" smtClean="0"/>
              <a:t> до того ж </a:t>
            </a:r>
            <a:r>
              <a:rPr lang="ru-RU" b="1" i="1" dirty="0" err="1" smtClean="0"/>
              <a:t>основну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особливість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епосу</a:t>
            </a:r>
            <a:r>
              <a:rPr lang="ru-RU" b="1" i="1" dirty="0" smtClean="0"/>
              <a:t> як роду </a:t>
            </a:r>
            <a:r>
              <a:rPr lang="ru-RU" b="1" i="1" dirty="0" err="1" smtClean="0"/>
              <a:t>літератури</a:t>
            </a:r>
            <a:r>
              <a:rPr lang="ru-RU" b="1" i="1" dirty="0" smtClean="0"/>
              <a:t> — </a:t>
            </a:r>
            <a:r>
              <a:rPr lang="ru-RU" b="1" i="1" dirty="0" err="1" smtClean="0"/>
              <a:t>оповідь</a:t>
            </a:r>
            <a:r>
              <a:rPr lang="ru-RU" b="1" i="1" dirty="0" smtClean="0"/>
              <a:t> про </a:t>
            </a:r>
            <a:r>
              <a:rPr lang="ru-RU" b="1" i="1" dirty="0" err="1" smtClean="0"/>
              <a:t>певні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життєві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ситуації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немов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збоку</a:t>
            </a:r>
            <a:r>
              <a:rPr lang="ru-RU" b="1" i="1" dirty="0" smtClean="0"/>
              <a:t>. Як </a:t>
            </a:r>
            <a:r>
              <a:rPr lang="ru-RU" b="1" i="1" dirty="0" err="1" smtClean="0"/>
              <a:t>відзначають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дослідники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епічним</a:t>
            </a:r>
            <a:r>
              <a:rPr lang="ru-RU" b="1" i="1" dirty="0" smtClean="0"/>
              <a:t> Брехт </a:t>
            </a:r>
            <a:r>
              <a:rPr lang="ru-RU" b="1" i="1" dirty="0" err="1" smtClean="0"/>
              <a:t>називав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свій</a:t>
            </a:r>
            <a:r>
              <a:rPr lang="ru-RU" b="1" i="1" dirty="0" smtClean="0"/>
              <a:t> театр </a:t>
            </a:r>
            <a:r>
              <a:rPr lang="ru-RU" b="1" i="1" dirty="0" err="1" smtClean="0"/>
              <a:t>ще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тому,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саме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зображення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подій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багатомірністю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масштабністю</a:t>
            </a:r>
            <a:r>
              <a:rPr lang="ru-RU" b="1" i="1" dirty="0" smtClean="0"/>
              <a:t>, за </a:t>
            </a:r>
            <a:r>
              <a:rPr lang="ru-RU" b="1" i="1" dirty="0" err="1" smtClean="0"/>
              <a:t>настановою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виявлення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всезагального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зв'язку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явищ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близьке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епічного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зображення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620688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Епічний театр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9512" y="548680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Драматичний театр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3528" y="2132856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почуття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3717032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Глядач співпереживає 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1560" y="5301208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катарсис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99992" y="2132856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розум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27984" y="3645024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Спостерігач</a:t>
            </a:r>
          </a:p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обмірковує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44008" y="5301208"/>
            <a:ext cx="3888432" cy="12961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здивування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752528" cy="33946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843808" y="3284984"/>
            <a:ext cx="6012160" cy="335699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Дивувало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те,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актори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епічного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театру не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прагнуть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щоб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глядач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їх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повністю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ототожнював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театральними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персонажами. «Брехт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рекомендує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акторові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грати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водночас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залишатися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самим собою —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людиною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грає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чужу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роль,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ні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мить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забуває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про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це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дає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забути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глядачеві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. Брехт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порівнює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актора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свого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театру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перехожим,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який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переповідає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юрбі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цікавих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вуличну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пригоду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свідком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якої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щойно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був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розігруючи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сценку в особах, перехожий все-таки не стане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видавати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себе за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її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учасника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...»</a:t>
            </a:r>
            <a:r>
              <a:rPr lang="ru-RU" b="1" i="1" baseline="30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199" y="320040"/>
            <a:ext cx="45719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Кураж та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» (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нім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. 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Mutter Courage und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ihre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 Kinder) —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німецького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поета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драматурга 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Бертольта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Брехта.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Твір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підзаголовок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Хроніка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часів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Тридцятилітньої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».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практичним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втіленням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теоретичних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принципів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епічного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театру».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438524_1579966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5760640" cy="29856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627784" y="548680"/>
            <a:ext cx="5760640" cy="58326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Тридцятилітня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війна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або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Тридцятирічна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війна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перша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загальноєвропейська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війна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 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1618—1648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роках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між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союзом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католицьких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коаліцією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протестантських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держав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До союзу входили Священна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Римська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імперія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та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Іспанія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очолювані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імператорською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династією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Габсбургів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а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також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німецькі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князівства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Католицької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Ліги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(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переважно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західні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південні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Баварія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Кельн),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італійські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міста-держави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Португалія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В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антигабсбурзькій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коаліції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перебували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протестантські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німецькі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князівства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переважно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східні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північні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Саксонія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Бранденбург-Пруссія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Пфальц,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Брауншвейг-Люнебург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),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Нідерланди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Данія-Норвегія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Англія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Шотландія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Швеція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до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яких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1635 року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приєдналася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католицька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Франція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 </a:t>
            </a:r>
            <a:endParaRPr lang="ru-RU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320040"/>
            <a:ext cx="1756048" cy="1236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13312123-150x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3717032"/>
            <a:ext cx="2702619" cy="2702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55446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написана у 1938—1939 роках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задумана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антивоєнна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Працюючи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над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Бертольт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 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уявляв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сцен великих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міст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пролунає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попередження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загрози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принесе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лежить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повість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письменника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XVII 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ст. 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Ґріммельсгаузена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Головна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героїня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Гріммельсгаузена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так само,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Брехта, вела солодке,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розгульне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витрачаючи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гроші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залицяльників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лише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себе,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багатіла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кожним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разом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більше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  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зостарівшись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залишилась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статки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давно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збідніли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нічого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залишалося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більше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заробляти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гроші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прогодувати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лише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себе, 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трьох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І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вирішує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стати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маркітанткою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Брехта,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повісті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Гріммельсгаузена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відбувається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яка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переживає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жахливі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часи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Всю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країну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охоплює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Тридцятилітня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(1618−1648),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полум’я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якої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здіймається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над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всією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територію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тогочасної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320040"/>
            <a:ext cx="1035968" cy="1020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6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836712"/>
            <a:ext cx="3845227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908720"/>
            <a:ext cx="39604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Жанр –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історико-алегорична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драма (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драма-пересторога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Основною темою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твору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тема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яка не щадить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кого,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робить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людей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злими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жадібними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вона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змінює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долі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людей,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долі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цілих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країн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континентів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Ідея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несумісність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материнства,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щастя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війною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насильством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0480" y="320040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3284984"/>
            <a:ext cx="4675783" cy="3151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54868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–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головна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героїня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Брехта. Вона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навчилась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отримувати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зиск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Разом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дітьми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вона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їздила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фургончику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слідом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військами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І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хоча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дуже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ризиковано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неї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важливішою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можливість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збагатитися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Осліпнувши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прагнення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багатства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змогла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зупинитися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тоді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коли почала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втрачати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власних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: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трохи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погорювала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знову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вирушила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налагоджувати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торгівлю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320040"/>
            <a:ext cx="154002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0px-Brecht_19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0648"/>
            <a:ext cx="2286000" cy="314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БЕРТОЛЬТ БРЕХТ  —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драматург, поет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прозаїк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кіносценарист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автор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теоретичних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присвячених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проблемам театру,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режисер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історії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літератури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увійшов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митець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відкрив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нову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епоху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західній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драматургії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uk-UA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Бертольт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 (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повне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ім'я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Ойґен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Бертольд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Фрідріх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Брехт)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народився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10 лютого 1898 р.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місті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Ауґсбурґ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родині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заможного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торгового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службовця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Чотири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роки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навчався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народній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школі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вступив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гімназії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91680" y="4221088"/>
            <a:ext cx="5616624" cy="24482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Батьки могли б </a:t>
            </a:r>
            <a:r>
              <a:rPr lang="ru-RU" b="1" i="1" dirty="0" err="1" smtClean="0"/>
              <a:t>забезпечити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синові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матеріальний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добробут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надійне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майбутнє</a:t>
            </a:r>
            <a:r>
              <a:rPr lang="ru-RU" b="1" i="1" dirty="0" smtClean="0"/>
              <a:t>. </a:t>
            </a:r>
            <a:r>
              <a:rPr lang="ru-RU" b="1" i="1" dirty="0" err="1" smtClean="0"/>
              <a:t>Проте</a:t>
            </a:r>
            <a:r>
              <a:rPr lang="ru-RU" b="1" i="1" dirty="0" smtClean="0"/>
              <a:t> юного </a:t>
            </a:r>
            <a:r>
              <a:rPr lang="ru-RU" b="1" i="1" dirty="0" err="1" smtClean="0"/>
              <a:t>бунтівника</a:t>
            </a:r>
            <a:r>
              <a:rPr lang="ru-RU" b="1" i="1" dirty="0" smtClean="0"/>
              <a:t> не </a:t>
            </a:r>
            <a:r>
              <a:rPr lang="ru-RU" b="1" i="1" dirty="0" err="1" smtClean="0"/>
              <a:t>приваблювала</a:t>
            </a:r>
            <a:r>
              <a:rPr lang="ru-RU" b="1" i="1" dirty="0" smtClean="0"/>
              <a:t> роль </a:t>
            </a:r>
            <a:r>
              <a:rPr lang="ru-RU" b="1" i="1" dirty="0" err="1" smtClean="0"/>
              <a:t>спадкоємця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батьківської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справи</a:t>
            </a:r>
            <a:r>
              <a:rPr lang="ru-RU" b="1" i="1" dirty="0" smtClean="0"/>
              <a:t> та перспектива затишного </a:t>
            </a:r>
            <a:r>
              <a:rPr lang="ru-RU" b="1" i="1" dirty="0" err="1" smtClean="0"/>
              <a:t>бюргерського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життя</a:t>
            </a:r>
            <a:r>
              <a:rPr lang="ru-RU" b="1" i="1" dirty="0" smtClean="0"/>
              <a:t>. </a:t>
            </a:r>
            <a:r>
              <a:rPr lang="ru-RU" b="1" i="1" dirty="0" err="1" smtClean="0"/>
              <a:t>Він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обрав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своєю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професією</a:t>
            </a:r>
            <a:r>
              <a:rPr lang="ru-RU" b="1" i="1" dirty="0" smtClean="0"/>
              <a:t> медицину, яку </a:t>
            </a:r>
            <a:r>
              <a:rPr lang="ru-RU" b="1" i="1" dirty="0" err="1" smtClean="0"/>
              <a:t>студіював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Мюнхенському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університеті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err="1" smtClean="0"/>
              <a:t>Ознаки</a:t>
            </a:r>
            <a:r>
              <a:rPr lang="ru-RU" dirty="0" smtClean="0"/>
              <a:t> «</a:t>
            </a:r>
            <a:r>
              <a:rPr lang="ru-RU" dirty="0" err="1" smtClean="0"/>
              <a:t>епічного</a:t>
            </a:r>
            <a:r>
              <a:rPr lang="ru-RU" dirty="0" smtClean="0"/>
              <a:t> театру» у </a:t>
            </a:r>
            <a:r>
              <a:rPr lang="ru-RU" dirty="0" err="1" smtClean="0"/>
              <a:t>п’єсі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стисле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викладення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змісту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початку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кожної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картини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пісні-зонґи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коментують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дію;широке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використання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розповіді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монтаж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—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поєднання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частин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епізодів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без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їхнього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логічного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зв’язку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викликає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глядача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потік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асоціацій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використання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параболи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ефект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відчуження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200" y="320040"/>
            <a:ext cx="116160" cy="37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Bundesarchiv_Bild_183-T0927-019,_Berliner_Ensemble,_Probe_Mutter_Cour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56176" y="3933056"/>
            <a:ext cx="266700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e8e525e2df2dfd1_320x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077072"/>
            <a:ext cx="4064000" cy="25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Змальовуючи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події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XVII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ст.,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звертав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увагу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співвітчизників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небезпеку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егоїзму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байдужості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писав: «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Завдання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автора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не в тому,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примусити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прозріти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наприкінці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…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Авторові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потрібно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глядач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прозрів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Прозріння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суперечило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характеру, 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перебігу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подій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30-х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XX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ст.». На думку Брехта,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глядачі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дійти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висновку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: фашизм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загрожує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всьому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людству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Образ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слугувати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метафоричним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образом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1930-х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розпочинаючи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німці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вірили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змогу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розбагатіти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утрачаючи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боях,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вважали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загинули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велику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ідею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Ця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країна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здолала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страшні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випробування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відміну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матінки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Кураж,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народ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зрештою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зробив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правильні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висновки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109046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81785_2_w_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016224" cy="2775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71800" y="260648"/>
            <a:ext cx="5184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Влітку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1918 р.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мобілізований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армії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Втім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через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серйозне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захворювання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нирок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комісія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лікарів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відмовилася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послати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фронт. Так студент-медик Брехт став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санітаром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військового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шпиталю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Ауґсбурзі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тодішній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досвід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пізнання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Першої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світової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узагальнив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вірші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"Легенда про мертвого солдата". Цей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твір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став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популярним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далеко за межами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рідного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міста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автора.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56166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Наприкінці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10-х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з'являються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перші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драматичні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спроби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Брехта: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драми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"Ваал", "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Барабани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вночі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".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Невдовзі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молодий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митець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нагороджений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престижною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Кляйстівською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премією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Незабаром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перебрався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затісного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нього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Мюнхена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Берліна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де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розпочав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плідно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працювати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як драматург,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режисер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постановник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1924 р. Б.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познайомився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талановитою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актрисою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Геленою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Вайґель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яка стала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дружиною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найближчим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помічником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717032"/>
            <a:ext cx="2813427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028384" y="320040"/>
            <a:ext cx="1440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316416" cy="612308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Бунтівна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вдача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молодого Брехта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давалася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взнаки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дрібницях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творчого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. Як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дехто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німецьких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авангардистів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початку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XX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ст.,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відмовився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великих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літер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письмі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(у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німецькій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мові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всі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іменники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пишуться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великої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літери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скасував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знаки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пунктуації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залишивши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лише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знак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питання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та —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хіба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заради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жарту — знак оклику. У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своєму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імені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останню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літеру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"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змінив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на "т".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89040"/>
            <a:ext cx="4104456" cy="2721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200" y="320040"/>
            <a:ext cx="11616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4834880" cy="597666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1933 р.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змусив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митця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покинути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"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коричневу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батьківщину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Розпочався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період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еміграції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тривав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довгих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п'ятнадцять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Талант Брехта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знаходить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 кордоном.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Зростає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кількість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прихильників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п'єси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успішно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ставлять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сценах Парижа, Амстердама, Копенгагена.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затишній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Данії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відчуває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психологічний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тиск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Адже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датські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нацисти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час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часу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публікують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списки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іменами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найвідоміших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емігрантів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датська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поліція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постійно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інформує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про них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нацистську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службу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безпеки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закордонний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відділ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гестапо. 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836712"/>
            <a:ext cx="3163420" cy="5370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200" y="320040"/>
            <a:ext cx="11616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7372672" cy="59790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Одне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слово,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передвоєнній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Європі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аж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ніяк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почував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себе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захищеним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вільним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Місцем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подальшого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перебування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обрав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США. Тут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продовжує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інтенсивно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працювати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як драматург,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кіносценарист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як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режисер-постановник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Проте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умов для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повноцінної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творчої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реалізації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Америці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адже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тут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маловідомим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драматургом, до того ж —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підозрілим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через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симпатії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комуністичного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руху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Деякий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час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працював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Голлівуда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так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вписався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тодішню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американську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кіноіндустрію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намагаючись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задовольнити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потреби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масової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аудиторії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орієнтувалася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насамперед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виробництво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сенсаційних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бойовиків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200" y="320040"/>
            <a:ext cx="9082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859216" cy="59070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завершенні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переїхав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Берліна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сподіваючись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соціалістичній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матиме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найкращі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можливості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творчості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справді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зрештою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дружина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вперше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житті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отримали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власний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театр — "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Берлінер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ансамбль",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швидко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завоював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славу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новаторського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717032"/>
            <a:ext cx="3960440" cy="2635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200" y="320040"/>
            <a:ext cx="2601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404664"/>
            <a:ext cx="4392488" cy="645333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останній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період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творчості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стрімко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зростає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стає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лауреатом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національних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міжнародних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премій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обирають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членом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Академії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мистецтв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колишньої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соціалістичної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Німеччини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президентом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німецького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ПЕН-центру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книжки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виходять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великими накладами;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драми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набувають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дедалі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більшої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популярності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тлі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інтенсивної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режисерської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різко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погіршується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здоров'я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письменника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Лікарі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засвідчують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хворе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серце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може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зупинитися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будь-якої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хвилини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 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213312123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273630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312312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573016"/>
            <a:ext cx="2664296" cy="27523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7032"/>
            <a:ext cx="8316416" cy="2738704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Попри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патологічну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слабкість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думки про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близьку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смерть, Брехт до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останніх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днів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працює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10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серпня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1956 р.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відвідує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репетицію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Берлінському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ансамблі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Втім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погане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самопочуття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змушує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залишити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залу.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кілька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днів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проводить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удома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переглядаючи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свої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рукописи. 14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серпня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Брехт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пішов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264696" cy="3260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1429</Words>
  <Application>Microsoft Office PowerPoint</Application>
  <PresentationFormat>Экран (4:3)</PresentationFormat>
  <Paragraphs>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 Ознаки «епічного театру» у п’єсі: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7</cp:revision>
  <dcterms:created xsi:type="dcterms:W3CDTF">2022-12-01T23:15:08Z</dcterms:created>
  <dcterms:modified xsi:type="dcterms:W3CDTF">2022-12-06T21:39:20Z</dcterms:modified>
</cp:coreProperties>
</file>