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0"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ru-RU"/>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ru-RU"/>
          </a:p>
        </p:txBody>
      </p:sp>
      <p:sp>
        <p:nvSpPr>
          <p:cNvPr id="4" name="Місце для дати 3"/>
          <p:cNvSpPr>
            <a:spLocks noGrp="1"/>
          </p:cNvSpPr>
          <p:nvPr>
            <p:ph type="dt" sz="half" idx="10"/>
          </p:nvPr>
        </p:nvSpPr>
        <p:spPr/>
        <p:txBody>
          <a:bodyPr/>
          <a:lstStyle/>
          <a:p>
            <a:fld id="{0FF69863-071D-473D-97B3-CDB39EBD1A2F}" type="datetimeFigureOut">
              <a:rPr lang="ru-RU" smtClean="0"/>
              <a:t>05.02.2023</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3820236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0FF69863-071D-473D-97B3-CDB39EBD1A2F}" type="datetimeFigureOut">
              <a:rPr lang="ru-RU" smtClean="0"/>
              <a:t>05.02.2023</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243728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0FF69863-071D-473D-97B3-CDB39EBD1A2F}" type="datetimeFigureOut">
              <a:rPr lang="ru-RU" smtClean="0"/>
              <a:t>05.02.2023</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170033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0FF69863-071D-473D-97B3-CDB39EBD1A2F}" type="datetimeFigureOut">
              <a:rPr lang="ru-RU" smtClean="0"/>
              <a:t>05.02.2023</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178447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ru-RU"/>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0FF69863-071D-473D-97B3-CDB39EBD1A2F}" type="datetimeFigureOut">
              <a:rPr lang="ru-RU" smtClean="0"/>
              <a:t>05.02.2023</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425049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дати 4"/>
          <p:cNvSpPr>
            <a:spLocks noGrp="1"/>
          </p:cNvSpPr>
          <p:nvPr>
            <p:ph type="dt" sz="half" idx="10"/>
          </p:nvPr>
        </p:nvSpPr>
        <p:spPr/>
        <p:txBody>
          <a:bodyPr/>
          <a:lstStyle/>
          <a:p>
            <a:fld id="{0FF69863-071D-473D-97B3-CDB39EBD1A2F}" type="datetimeFigureOut">
              <a:rPr lang="ru-RU" smtClean="0"/>
              <a:t>05.02.2023</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3667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ru-RU"/>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7" name="Місце для дати 6"/>
          <p:cNvSpPr>
            <a:spLocks noGrp="1"/>
          </p:cNvSpPr>
          <p:nvPr>
            <p:ph type="dt" sz="half" idx="10"/>
          </p:nvPr>
        </p:nvSpPr>
        <p:spPr/>
        <p:txBody>
          <a:bodyPr/>
          <a:lstStyle/>
          <a:p>
            <a:fld id="{0FF69863-071D-473D-97B3-CDB39EBD1A2F}" type="datetimeFigureOut">
              <a:rPr lang="ru-RU" smtClean="0"/>
              <a:t>05.02.2023</a:t>
            </a:fld>
            <a:endParaRPr lang="ru-RU"/>
          </a:p>
        </p:txBody>
      </p:sp>
      <p:sp>
        <p:nvSpPr>
          <p:cNvPr id="8" name="Місце для нижнього колонтитула 7"/>
          <p:cNvSpPr>
            <a:spLocks noGrp="1"/>
          </p:cNvSpPr>
          <p:nvPr>
            <p:ph type="ftr" sz="quarter" idx="11"/>
          </p:nvPr>
        </p:nvSpPr>
        <p:spPr/>
        <p:txBody>
          <a:bodyPr/>
          <a:lstStyle/>
          <a:p>
            <a:endParaRPr lang="ru-RU"/>
          </a:p>
        </p:txBody>
      </p:sp>
      <p:sp>
        <p:nvSpPr>
          <p:cNvPr id="9" name="Місце для номера слайда 8"/>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2699631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дати 2"/>
          <p:cNvSpPr>
            <a:spLocks noGrp="1"/>
          </p:cNvSpPr>
          <p:nvPr>
            <p:ph type="dt" sz="half" idx="10"/>
          </p:nvPr>
        </p:nvSpPr>
        <p:spPr/>
        <p:txBody>
          <a:bodyPr/>
          <a:lstStyle/>
          <a:p>
            <a:fld id="{0FF69863-071D-473D-97B3-CDB39EBD1A2F}" type="datetimeFigureOut">
              <a:rPr lang="ru-RU" smtClean="0"/>
              <a:t>05.02.2023</a:t>
            </a:fld>
            <a:endParaRPr lang="ru-RU"/>
          </a:p>
        </p:txBody>
      </p:sp>
      <p:sp>
        <p:nvSpPr>
          <p:cNvPr id="4" name="Місце для нижнього колонтитула 3"/>
          <p:cNvSpPr>
            <a:spLocks noGrp="1"/>
          </p:cNvSpPr>
          <p:nvPr>
            <p:ph type="ftr" sz="quarter" idx="11"/>
          </p:nvPr>
        </p:nvSpPr>
        <p:spPr/>
        <p:txBody>
          <a:bodyPr/>
          <a:lstStyle/>
          <a:p>
            <a:endParaRPr lang="ru-RU"/>
          </a:p>
        </p:txBody>
      </p:sp>
      <p:sp>
        <p:nvSpPr>
          <p:cNvPr id="5" name="Місце для номера слайда 4"/>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232064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0FF69863-071D-473D-97B3-CDB39EBD1A2F}" type="datetimeFigureOut">
              <a:rPr lang="ru-RU" smtClean="0"/>
              <a:t>05.02.2023</a:t>
            </a:fld>
            <a:endParaRPr lang="ru-RU"/>
          </a:p>
        </p:txBody>
      </p:sp>
      <p:sp>
        <p:nvSpPr>
          <p:cNvPr id="3" name="Місце для нижнього колонтитула 2"/>
          <p:cNvSpPr>
            <a:spLocks noGrp="1"/>
          </p:cNvSpPr>
          <p:nvPr>
            <p:ph type="ftr" sz="quarter" idx="11"/>
          </p:nvPr>
        </p:nvSpPr>
        <p:spPr/>
        <p:txBody>
          <a:bodyPr/>
          <a:lstStyle/>
          <a:p>
            <a:endParaRPr lang="ru-RU"/>
          </a:p>
        </p:txBody>
      </p:sp>
      <p:sp>
        <p:nvSpPr>
          <p:cNvPr id="4" name="Місце для номера слайда 3"/>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33210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ru-RU"/>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0FF69863-071D-473D-97B3-CDB39EBD1A2F}" type="datetimeFigureOut">
              <a:rPr lang="ru-RU" smtClean="0"/>
              <a:t>05.02.2023</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331838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ru-RU"/>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0FF69863-071D-473D-97B3-CDB39EBD1A2F}" type="datetimeFigureOut">
              <a:rPr lang="ru-RU" smtClean="0"/>
              <a:t>05.02.2023</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20D44E13-7B4B-459F-90BB-A3E12008D4C2}" type="slidenum">
              <a:rPr lang="ru-RU" smtClean="0"/>
              <a:t>‹№›</a:t>
            </a:fld>
            <a:endParaRPr lang="ru-RU"/>
          </a:p>
        </p:txBody>
      </p:sp>
    </p:spTree>
    <p:extLst>
      <p:ext uri="{BB962C8B-B14F-4D97-AF65-F5344CB8AC3E}">
        <p14:creationId xmlns:p14="http://schemas.microsoft.com/office/powerpoint/2010/main" val="333345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ru-RU"/>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69863-071D-473D-97B3-CDB39EBD1A2F}" type="datetimeFigureOut">
              <a:rPr lang="ru-RU" smtClean="0"/>
              <a:t>05.02.2023</a:t>
            </a:fld>
            <a:endParaRPr lang="ru-RU"/>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44E13-7B4B-459F-90BB-A3E12008D4C2}" type="slidenum">
              <a:rPr lang="ru-RU" smtClean="0"/>
              <a:t>‹№›</a:t>
            </a:fld>
            <a:endParaRPr lang="ru-RU"/>
          </a:p>
        </p:txBody>
      </p:sp>
    </p:spTree>
    <p:extLst>
      <p:ext uri="{BB962C8B-B14F-4D97-AF65-F5344CB8AC3E}">
        <p14:creationId xmlns:p14="http://schemas.microsoft.com/office/powerpoint/2010/main" val="1899936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lifehack.org/739440/how-to-forgive-and-live-a-happy-life-again-a-step-by-step-guide"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lifehack.org/768258/morning-routine-to-make-your-day"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4248472"/>
          </a:xfrm>
        </p:spPr>
        <p:txBody>
          <a:bodyPr>
            <a:normAutofit fontScale="90000"/>
          </a:bodyPr>
          <a:lstStyle/>
          <a:p>
            <a:r>
              <a:rPr lang="en-US" sz="2700" b="1" dirty="0">
                <a:solidFill>
                  <a:schemeClr val="tx2">
                    <a:lumMod val="60000"/>
                    <a:lumOff val="40000"/>
                  </a:schemeClr>
                </a:solidFill>
              </a:rPr>
              <a:t>1. Successful people compliment; unsuccessful people criticize</a:t>
            </a:r>
            <a:r>
              <a:rPr lang="en-US" sz="2700" b="1" dirty="0" smtClean="0">
                <a:solidFill>
                  <a:schemeClr val="tx2">
                    <a:lumMod val="60000"/>
                    <a:lumOff val="40000"/>
                  </a:schemeClr>
                </a:solidFill>
              </a:rPr>
              <a:t>.</a:t>
            </a:r>
            <a:r>
              <a:rPr lang="en-US" sz="2700" b="1" dirty="0" smtClean="0"/>
              <a:t/>
            </a:r>
            <a:br>
              <a:rPr lang="en-US" sz="2700" b="1" dirty="0" smtClean="0"/>
            </a:br>
            <a:r>
              <a:rPr lang="en-US" sz="2700" b="1" dirty="0"/>
              <a:t/>
            </a:r>
            <a:br>
              <a:rPr lang="en-US" sz="2700" b="1" dirty="0"/>
            </a:br>
            <a:r>
              <a:rPr lang="en-US" sz="2700" dirty="0"/>
              <a:t>Successful people look for positive aspects in others because they understand the importance of cultivating confidence and growth.</a:t>
            </a:r>
            <a:br>
              <a:rPr lang="en-US" sz="2700" dirty="0"/>
            </a:br>
            <a:r>
              <a:rPr lang="en-US" sz="2700" dirty="0"/>
              <a:t>Feeling the need to criticize in a way that isn’t serving another constructively is showing a sense of disunity, disallowing the creative energy to flow and stalling success along the way.</a:t>
            </a:r>
            <a:r>
              <a:rPr lang="en-US" sz="1600" dirty="0"/>
              <a:t/>
            </a:r>
            <a:br>
              <a:rPr lang="en-US" sz="1600" dirty="0"/>
            </a:br>
            <a:endParaRPr lang="ru-RU" sz="1600" dirty="0">
              <a:latin typeface="Arial" pitchFamily="34" charset="0"/>
              <a:cs typeface="Arial" pitchFamily="34" charset="0"/>
            </a:endParaRPr>
          </a:p>
        </p:txBody>
      </p:sp>
    </p:spTree>
    <p:extLst>
      <p:ext uri="{BB962C8B-B14F-4D97-AF65-F5344CB8AC3E}">
        <p14:creationId xmlns:p14="http://schemas.microsoft.com/office/powerpoint/2010/main" val="1668876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78498"/>
          </a:xfrm>
        </p:spPr>
        <p:txBody>
          <a:bodyPr>
            <a:normAutofit fontScale="90000"/>
          </a:bodyPr>
          <a:lstStyle/>
          <a:p>
            <a:r>
              <a:rPr lang="en-US" sz="2700" b="1" dirty="0">
                <a:solidFill>
                  <a:schemeClr val="tx2">
                    <a:lumMod val="60000"/>
                    <a:lumOff val="40000"/>
                  </a:schemeClr>
                </a:solidFill>
              </a:rPr>
              <a:t>2. Successful people learn to forgive; unsuccessful people hold on to grudges</a:t>
            </a:r>
            <a:r>
              <a:rPr lang="en-US" sz="2700" b="1" dirty="0" smtClean="0">
                <a:solidFill>
                  <a:schemeClr val="tx2">
                    <a:lumMod val="60000"/>
                    <a:lumOff val="40000"/>
                  </a:schemeClr>
                </a:solidFill>
              </a:rPr>
              <a:t>.</a:t>
            </a:r>
            <a:r>
              <a:rPr lang="en-US" sz="2700" b="1" dirty="0" smtClean="0"/>
              <a:t/>
            </a:r>
            <a:br>
              <a:rPr lang="en-US" sz="2700" b="1" dirty="0" smtClean="0"/>
            </a:br>
            <a:r>
              <a:rPr lang="en-US" sz="2700" b="1" dirty="0"/>
              <a:t/>
            </a:r>
            <a:br>
              <a:rPr lang="en-US" sz="2700" b="1" dirty="0"/>
            </a:br>
            <a:r>
              <a:rPr lang="en-US" sz="2700" u="sng" dirty="0">
                <a:hlinkClick r:id="rId2"/>
              </a:rPr>
              <a:t>The art of forgiveness</a:t>
            </a:r>
            <a:r>
              <a:rPr lang="en-US" sz="2700" dirty="0"/>
              <a:t> is the art of letting go. Successful people know that to forgive doesn’t mean condoning what someone has done, but rather releasing the negative emotion around it for their own peace of mind. Only then can they move past it and strive harder.</a:t>
            </a:r>
            <a:br>
              <a:rPr lang="en-US" sz="2700" dirty="0"/>
            </a:br>
            <a:r>
              <a:rPr lang="en-US" sz="2700" dirty="0"/>
              <a:t>Unsuccessful people tend to hold on to grudges, causing the negative situation and energy to fester away and inevitably affect their success.</a:t>
            </a:r>
            <a:r>
              <a:rPr lang="en-US" sz="2000" dirty="0"/>
              <a:t/>
            </a:r>
            <a:br>
              <a:rPr lang="en-US" sz="2000" dirty="0"/>
            </a:br>
            <a:endParaRPr lang="ru-RU" sz="2000" dirty="0"/>
          </a:p>
        </p:txBody>
      </p:sp>
    </p:spTree>
    <p:extLst>
      <p:ext uri="{BB962C8B-B14F-4D97-AF65-F5344CB8AC3E}">
        <p14:creationId xmlns:p14="http://schemas.microsoft.com/office/powerpoint/2010/main" val="348267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10546"/>
          </a:xfrm>
        </p:spPr>
        <p:txBody>
          <a:bodyPr>
            <a:normAutofit fontScale="90000"/>
          </a:bodyPr>
          <a:lstStyle/>
          <a:p>
            <a:r>
              <a:rPr lang="en-US" sz="2400" b="1" dirty="0">
                <a:solidFill>
                  <a:schemeClr val="tx2">
                    <a:lumMod val="60000"/>
                    <a:lumOff val="40000"/>
                  </a:schemeClr>
                </a:solidFill>
              </a:rPr>
              <a:t>3. Successful people accept responsibility; unsuccessful people blame others</a:t>
            </a:r>
            <a:r>
              <a:rPr lang="en-US" sz="2400" b="1" dirty="0" smtClean="0">
                <a:solidFill>
                  <a:schemeClr val="tx2">
                    <a:lumMod val="60000"/>
                    <a:lumOff val="40000"/>
                  </a:schemeClr>
                </a:solidFill>
              </a:rPr>
              <a:t>.</a:t>
            </a:r>
            <a:r>
              <a:rPr lang="en-US" sz="2400" b="1" dirty="0" smtClean="0"/>
              <a:t/>
            </a:r>
            <a:br>
              <a:rPr lang="en-US" sz="2400" b="1" dirty="0" smtClean="0"/>
            </a:br>
            <a:r>
              <a:rPr lang="en-US" sz="2400" b="1" dirty="0"/>
              <a:t/>
            </a:r>
            <a:br>
              <a:rPr lang="en-US" sz="2400" b="1" dirty="0"/>
            </a:br>
            <a:r>
              <a:rPr lang="en-US" sz="2400" dirty="0"/>
              <a:t>To be successful, you have to accept that you’re responsible for your actions, your reactions and ultimately your success and failures. This creates a mindset of empowerment and control.</a:t>
            </a:r>
            <a:br>
              <a:rPr lang="en-US" sz="2400" dirty="0"/>
            </a:br>
            <a:r>
              <a:rPr lang="en-US" sz="2400" dirty="0"/>
              <a:t>Good outcomes are easy to take responsibility for, but when you realize the bad outcomes are also down to you, you can swiftly redirect to a better path and grow from the experience.</a:t>
            </a:r>
            <a:br>
              <a:rPr lang="en-US" sz="2400" dirty="0"/>
            </a:br>
            <a:r>
              <a:rPr lang="en-US" sz="2400" dirty="0"/>
              <a:t>Unsuccessful people throw the blame onto others when things don’t go to plan. By doing this, they are not identifying with their own power and fall into victim mode resulting in the inability to see the opportunities for creating personal growth and therefore creating more success.</a:t>
            </a:r>
            <a:r>
              <a:rPr lang="en-US" sz="1600" dirty="0"/>
              <a:t/>
            </a:r>
            <a:br>
              <a:rPr lang="en-US" sz="1600" dirty="0"/>
            </a:br>
            <a:endParaRPr lang="ru-RU" sz="1600" dirty="0"/>
          </a:p>
        </p:txBody>
      </p:sp>
    </p:spTree>
    <p:extLst>
      <p:ext uri="{BB962C8B-B14F-4D97-AF65-F5344CB8AC3E}">
        <p14:creationId xmlns:p14="http://schemas.microsoft.com/office/powerpoint/2010/main" val="2115165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en-US" sz="2800" b="1" dirty="0">
                <a:solidFill>
                  <a:schemeClr val="tx2">
                    <a:lumMod val="60000"/>
                    <a:lumOff val="40000"/>
                  </a:schemeClr>
                </a:solidFill>
              </a:rPr>
              <a:t>4. Successful people follow through with their habits; unsuccessful people say they do but in reality don’t</a:t>
            </a:r>
            <a:r>
              <a:rPr lang="en-US" sz="2800" b="1" dirty="0" smtClean="0">
                <a:solidFill>
                  <a:schemeClr val="tx2">
                    <a:lumMod val="60000"/>
                    <a:lumOff val="40000"/>
                  </a:schemeClr>
                </a:solidFill>
              </a:rPr>
              <a:t>.</a:t>
            </a:r>
            <a:br>
              <a:rPr lang="en-US" sz="2800" b="1" dirty="0" smtClean="0">
                <a:solidFill>
                  <a:schemeClr val="tx2">
                    <a:lumMod val="60000"/>
                    <a:lumOff val="40000"/>
                  </a:schemeClr>
                </a:solidFill>
              </a:rPr>
            </a:br>
            <a:r>
              <a:rPr lang="en-US" sz="2800" b="1" dirty="0"/>
              <a:t/>
            </a:r>
            <a:br>
              <a:rPr lang="en-US" sz="2800" b="1" dirty="0"/>
            </a:br>
            <a:r>
              <a:rPr lang="en-US" sz="2800" dirty="0"/>
              <a:t>Success is down to consistent habits and successful people know this and stick to them. They create a </a:t>
            </a:r>
            <a:r>
              <a:rPr lang="en-US" sz="2800" u="sng" dirty="0">
                <a:hlinkClick r:id="rId2"/>
              </a:rPr>
              <a:t>positive morning routine</a:t>
            </a:r>
            <a:r>
              <a:rPr lang="en-US" sz="2800" dirty="0"/>
              <a:t>, they may meditate, they may take time to journal or plan out goals. They do this every day.</a:t>
            </a:r>
            <a:br>
              <a:rPr lang="en-US" sz="2800" dirty="0"/>
            </a:br>
            <a:r>
              <a:rPr lang="en-US" sz="2800" dirty="0"/>
              <a:t>Unsuccessful people also know the importance of positive habits but they just don’t stick to them in a consistent way. They don’t make them a priority, create a lack of dedication, or just simply believe they’ll be successful without them.</a:t>
            </a:r>
            <a:br>
              <a:rPr lang="en-US" sz="2800" dirty="0"/>
            </a:br>
            <a:endParaRPr lang="ru-RU" sz="2800" dirty="0"/>
          </a:p>
        </p:txBody>
      </p:sp>
    </p:spTree>
    <p:extLst>
      <p:ext uri="{BB962C8B-B14F-4D97-AF65-F5344CB8AC3E}">
        <p14:creationId xmlns:p14="http://schemas.microsoft.com/office/powerpoint/2010/main" val="173158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r>
              <a:rPr lang="en-US" sz="2400" b="1" dirty="0">
                <a:solidFill>
                  <a:schemeClr val="tx2">
                    <a:lumMod val="60000"/>
                    <a:lumOff val="40000"/>
                  </a:schemeClr>
                </a:solidFill>
              </a:rPr>
              <a:t>5. Successful people want others to succeed; unsuccessful people want others to fail</a:t>
            </a:r>
            <a:r>
              <a:rPr lang="en-US" sz="2400" b="1" dirty="0" smtClean="0">
                <a:solidFill>
                  <a:schemeClr val="tx2">
                    <a:lumMod val="60000"/>
                    <a:lumOff val="40000"/>
                  </a:schemeClr>
                </a:solidFill>
              </a:rPr>
              <a:t>.</a:t>
            </a:r>
            <a:r>
              <a:rPr lang="en-US" sz="2400" b="1" dirty="0" smtClean="0"/>
              <a:t/>
            </a:r>
            <a:br>
              <a:rPr lang="en-US" sz="2400" b="1" dirty="0" smtClean="0"/>
            </a:br>
            <a:r>
              <a:rPr lang="en-US" sz="2400" b="1" dirty="0"/>
              <a:t/>
            </a:r>
            <a:br>
              <a:rPr lang="en-US" sz="2400" b="1" dirty="0"/>
            </a:br>
            <a:r>
              <a:rPr lang="en-US" sz="2400" dirty="0"/>
              <a:t>Highly successful people know that other people’s success doesn’t diminish their own. They look at people’s achievements and celebrate them because it’s about focusing on the element of thriving which ultimately benefits everyone.</a:t>
            </a:r>
            <a:br>
              <a:rPr lang="en-US" sz="2400" dirty="0"/>
            </a:br>
            <a:r>
              <a:rPr lang="en-US" sz="2400" dirty="0"/>
              <a:t>Sometimes people don’t outwardly say they want someone to fail and may even seem to celebrate another’s success. But deep-down there is an element of jealousy or hope for failure. This comes from a lack mentality, triggering self-limiting beliefs about their ability to succeed and playing the comparison game.</a:t>
            </a:r>
            <a:br>
              <a:rPr lang="en-US" sz="2400" dirty="0"/>
            </a:br>
            <a:endParaRPr lang="ru-RU" sz="2400" dirty="0"/>
          </a:p>
        </p:txBody>
      </p:sp>
    </p:spTree>
    <p:extLst>
      <p:ext uri="{BB962C8B-B14F-4D97-AF65-F5344CB8AC3E}">
        <p14:creationId xmlns:p14="http://schemas.microsoft.com/office/powerpoint/2010/main" val="185451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r>
              <a:rPr lang="en-US" sz="2400" b="1" dirty="0">
                <a:solidFill>
                  <a:schemeClr val="tx2">
                    <a:lumMod val="60000"/>
                    <a:lumOff val="40000"/>
                  </a:schemeClr>
                </a:solidFill>
              </a:rPr>
              <a:t>6. Successful people keep a ‘to-be’ list; unsuccessful people don’t know what they want to be</a:t>
            </a:r>
            <a:r>
              <a:rPr lang="en-US" sz="2400" b="1" dirty="0" smtClean="0">
                <a:solidFill>
                  <a:schemeClr val="tx2">
                    <a:lumMod val="60000"/>
                    <a:lumOff val="40000"/>
                  </a:schemeClr>
                </a:solidFill>
              </a:rPr>
              <a:t>.</a:t>
            </a:r>
            <a:r>
              <a:rPr lang="en-US" sz="2400" b="1" dirty="0" smtClean="0"/>
              <a:t/>
            </a:r>
            <a:br>
              <a:rPr lang="en-US" sz="2400" b="1" dirty="0" smtClean="0"/>
            </a:br>
            <a:r>
              <a:rPr lang="en-US" sz="2400" b="1" dirty="0"/>
              <a:t/>
            </a:r>
            <a:br>
              <a:rPr lang="en-US" sz="2400" b="1" dirty="0"/>
            </a:br>
            <a:r>
              <a:rPr lang="en-US" sz="2400" dirty="0"/>
              <a:t>Successful people focus, not just on what they want to do, but also how they want to be. This stems from knowing the importance of personal growth within the journey to success and becoming a person capable of achieving that success.</a:t>
            </a:r>
            <a:br>
              <a:rPr lang="en-US" sz="2400" dirty="0"/>
            </a:br>
            <a:r>
              <a:rPr lang="en-US" sz="2400" dirty="0"/>
              <a:t>Unsuccessful people tend to focus on the end goal without giving much thought to the person they want to become to get there. Dismissing this crucial part of success can be one of the major downfalls as working on yourself is paramount to creating a successful life.</a:t>
            </a:r>
            <a:br>
              <a:rPr lang="en-US" sz="2400" dirty="0"/>
            </a:br>
            <a:endParaRPr lang="ru-RU" sz="2400" dirty="0"/>
          </a:p>
        </p:txBody>
      </p:sp>
    </p:spTree>
    <p:extLst>
      <p:ext uri="{BB962C8B-B14F-4D97-AF65-F5344CB8AC3E}">
        <p14:creationId xmlns:p14="http://schemas.microsoft.com/office/powerpoint/2010/main" val="211948430"/>
      </p:ext>
    </p:extLst>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94</Words>
  <Application>Microsoft Office PowerPoint</Application>
  <PresentationFormat>Екран (4:3)</PresentationFormat>
  <Paragraphs>6</Paragraphs>
  <Slides>6</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6</vt:i4>
      </vt:variant>
    </vt:vector>
  </HeadingPairs>
  <TitlesOfParts>
    <vt:vector size="7" baseType="lpstr">
      <vt:lpstr>Тема Office</vt:lpstr>
      <vt:lpstr>1. Successful people compliment; unsuccessful people criticize.  Successful people look for positive aspects in others because they understand the importance of cultivating confidence and growth. Feeling the need to criticize in a way that isn’t serving another constructively is showing a sense of disunity, disallowing the creative energy to flow and stalling success along the way. </vt:lpstr>
      <vt:lpstr>2. Successful people learn to forgive; unsuccessful people hold on to grudges.  The art of forgiveness is the art of letting go. Successful people know that to forgive doesn’t mean condoning what someone has done, but rather releasing the negative emotion around it for their own peace of mind. Only then can they move past it and strive harder. Unsuccessful people tend to hold on to grudges, causing the negative situation and energy to fester away and inevitably affect their success. </vt:lpstr>
      <vt:lpstr>3. Successful people accept responsibility; unsuccessful people blame others.  To be successful, you have to accept that you’re responsible for your actions, your reactions and ultimately your success and failures. This creates a mindset of empowerment and control. Good outcomes are easy to take responsibility for, but when you realize the bad outcomes are also down to you, you can swiftly redirect to a better path and grow from the experience. Unsuccessful people throw the blame onto others when things don’t go to plan. By doing this, they are not identifying with their own power and fall into victim mode resulting in the inability to see the opportunities for creating personal growth and therefore creating more success. </vt:lpstr>
      <vt:lpstr>4. Successful people follow through with their habits; unsuccessful people say they do but in reality don’t.  Success is down to consistent habits and successful people know this and stick to them. They create a positive morning routine, they may meditate, they may take time to journal or plan out goals. They do this every day. Unsuccessful people also know the importance of positive habits but they just don’t stick to them in a consistent way. They don’t make them a priority, create a lack of dedication, or just simply believe they’ll be successful without them. </vt:lpstr>
      <vt:lpstr>5. Successful people want others to succeed; unsuccessful people want others to fail.  Highly successful people know that other people’s success doesn’t diminish their own. They look at people’s achievements and celebrate them because it’s about focusing on the element of thriving which ultimately benefits everyone. Sometimes people don’t outwardly say they want someone to fail and may even seem to celebrate another’s success. But deep-down there is an element of jealousy or hope for failure. This comes from a lack mentality, triggering self-limiting beliefs about their ability to succeed and playing the comparison game. </vt:lpstr>
      <vt:lpstr>6. Successful people keep a ‘to-be’ list; unsuccessful people don’t know what they want to be.  Successful people focus, not just on what they want to do, but also how they want to be. This stems from knowing the importance of personal growth within the journey to success and becoming a person capable of achieving that success. Unsuccessful people tend to focus on the end goal without giving much thought to the person they want to become to get there. Dismissing this crucial part of success can be one of the major downfalls as working on yourself is paramount to creating a successful life. </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влад</dc:creator>
  <cp:lastModifiedBy>влад</cp:lastModifiedBy>
  <cp:revision>3</cp:revision>
  <dcterms:created xsi:type="dcterms:W3CDTF">2023-02-05T11:22:04Z</dcterms:created>
  <dcterms:modified xsi:type="dcterms:W3CDTF">2023-02-05T17:10:08Z</dcterms:modified>
</cp:coreProperties>
</file>