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307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ie3egG516Tx4lP/iR5zT0/yMDq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-90" y="-222"/>
      </p:cViewPr>
      <p:guideLst>
        <p:guide orient="horz" pos="2183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3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‹№›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91733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uk-UA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Клацніть піктограму, щоб додати зображення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2/5/2023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‹№›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Google Shape;127;p11"/>
          <p:cNvCxnSpPr/>
          <p:nvPr/>
        </p:nvCxnSpPr>
        <p:spPr>
          <a:xfrm rot="10800000">
            <a:off x="6163095" y="2164577"/>
            <a:ext cx="1456800" cy="0"/>
          </a:xfrm>
          <a:prstGeom prst="straightConnector1">
            <a:avLst/>
          </a:prstGeom>
          <a:noFill/>
          <a:ln w="28575" cap="flat" cmpd="sng">
            <a:solidFill>
              <a:srgbClr val="BE1C6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" name="Google Shape;128;p11"/>
          <p:cNvCxnSpPr/>
          <p:nvPr/>
        </p:nvCxnSpPr>
        <p:spPr>
          <a:xfrm>
            <a:off x="5852270" y="1691764"/>
            <a:ext cx="0" cy="18720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p11"/>
          <p:cNvCxnSpPr/>
          <p:nvPr/>
        </p:nvCxnSpPr>
        <p:spPr>
          <a:xfrm>
            <a:off x="1217270" y="1704314"/>
            <a:ext cx="0" cy="18720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" name="Google Shape;130;p11"/>
          <p:cNvCxnSpPr/>
          <p:nvPr/>
        </p:nvCxnSpPr>
        <p:spPr>
          <a:xfrm>
            <a:off x="2831445" y="1691764"/>
            <a:ext cx="0" cy="18720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11"/>
          <p:cNvCxnSpPr/>
          <p:nvPr/>
        </p:nvCxnSpPr>
        <p:spPr>
          <a:xfrm>
            <a:off x="4298795" y="1691764"/>
            <a:ext cx="0" cy="18720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" name="Google Shape;132;p11"/>
          <p:cNvCxnSpPr/>
          <p:nvPr/>
        </p:nvCxnSpPr>
        <p:spPr>
          <a:xfrm>
            <a:off x="1217275" y="1704325"/>
            <a:ext cx="4635000" cy="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3" name="Google Shape;133;p11"/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 Royal Family</a:t>
            </a:r>
            <a:endParaRPr/>
          </a:p>
        </p:txBody>
      </p:sp>
      <p:sp>
        <p:nvSpPr>
          <p:cNvPr id="134" name="Google Shape;134;p11"/>
          <p:cNvSpPr/>
          <p:nvPr/>
        </p:nvSpPr>
        <p:spPr>
          <a:xfrm>
            <a:off x="6689858" y="3191202"/>
            <a:ext cx="1692275" cy="536575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FF6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Meghan, Duchess </a:t>
            </a:r>
            <a:b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of Sussex</a:t>
            </a:r>
            <a:endParaRPr sz="1100" b="0" i="0" u="none" strike="noStrike" cap="none">
              <a:solidFill>
                <a:srgbClr val="1C1C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p11"/>
          <p:cNvCxnSpPr/>
          <p:nvPr/>
        </p:nvCxnSpPr>
        <p:spPr>
          <a:xfrm>
            <a:off x="5746389" y="2431796"/>
            <a:ext cx="0" cy="57630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136;p11"/>
          <p:cNvCxnSpPr/>
          <p:nvPr/>
        </p:nvCxnSpPr>
        <p:spPr>
          <a:xfrm>
            <a:off x="2925770" y="3021339"/>
            <a:ext cx="0" cy="18720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" name="Google Shape;137;p11"/>
          <p:cNvCxnSpPr/>
          <p:nvPr/>
        </p:nvCxnSpPr>
        <p:spPr>
          <a:xfrm>
            <a:off x="3151320" y="4277932"/>
            <a:ext cx="0" cy="257175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11"/>
          <p:cNvCxnSpPr/>
          <p:nvPr/>
        </p:nvCxnSpPr>
        <p:spPr>
          <a:xfrm>
            <a:off x="1376495" y="4263645"/>
            <a:ext cx="0" cy="261937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11"/>
          <p:cNvCxnSpPr/>
          <p:nvPr/>
        </p:nvCxnSpPr>
        <p:spPr>
          <a:xfrm>
            <a:off x="4788033" y="4265232"/>
            <a:ext cx="0" cy="257175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" name="Google Shape;140;p11"/>
          <p:cNvCxnSpPr/>
          <p:nvPr/>
        </p:nvCxnSpPr>
        <p:spPr>
          <a:xfrm>
            <a:off x="1365383" y="4277932"/>
            <a:ext cx="3422650" cy="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11"/>
          <p:cNvCxnSpPr/>
          <p:nvPr/>
        </p:nvCxnSpPr>
        <p:spPr>
          <a:xfrm>
            <a:off x="2932975" y="3021350"/>
            <a:ext cx="3115200" cy="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11"/>
          <p:cNvCxnSpPr>
            <a:stCxn id="143" idx="3"/>
            <a:endCxn id="144" idx="1"/>
          </p:cNvCxnSpPr>
          <p:nvPr/>
        </p:nvCxnSpPr>
        <p:spPr>
          <a:xfrm rot="10800000">
            <a:off x="539645" y="3469077"/>
            <a:ext cx="3649800" cy="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5" name="Google Shape;145;p11"/>
          <p:cNvCxnSpPr/>
          <p:nvPr/>
        </p:nvCxnSpPr>
        <p:spPr>
          <a:xfrm>
            <a:off x="2484570" y="3469014"/>
            <a:ext cx="1" cy="808918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" name="Google Shape;146;p11"/>
          <p:cNvCxnSpPr/>
          <p:nvPr/>
        </p:nvCxnSpPr>
        <p:spPr>
          <a:xfrm>
            <a:off x="6038458" y="3011814"/>
            <a:ext cx="0" cy="18900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11"/>
          <p:cNvCxnSpPr>
            <a:stCxn id="148" idx="3"/>
            <a:endCxn id="134" idx="1"/>
          </p:cNvCxnSpPr>
          <p:nvPr/>
        </p:nvCxnSpPr>
        <p:spPr>
          <a:xfrm rot="10800000" flipH="1">
            <a:off x="6423158" y="3459471"/>
            <a:ext cx="266700" cy="240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9" name="Google Shape;149;p11"/>
          <p:cNvCxnSpPr/>
          <p:nvPr/>
        </p:nvCxnSpPr>
        <p:spPr>
          <a:xfrm>
            <a:off x="6556507" y="3459489"/>
            <a:ext cx="2" cy="808616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0" name="Google Shape;150;p11"/>
          <p:cNvCxnSpPr/>
          <p:nvPr/>
        </p:nvCxnSpPr>
        <p:spPr>
          <a:xfrm>
            <a:off x="6315208" y="4264552"/>
            <a:ext cx="0" cy="369895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1" name="Google Shape;151;p11"/>
          <p:cNvCxnSpPr/>
          <p:nvPr/>
        </p:nvCxnSpPr>
        <p:spPr>
          <a:xfrm>
            <a:off x="7743958" y="4265232"/>
            <a:ext cx="0" cy="257175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" name="Google Shape;152;p11"/>
          <p:cNvCxnSpPr/>
          <p:nvPr/>
        </p:nvCxnSpPr>
        <p:spPr>
          <a:xfrm>
            <a:off x="6315208" y="4277932"/>
            <a:ext cx="1428750" cy="0"/>
          </a:xfrm>
          <a:prstGeom prst="straightConnector1">
            <a:avLst/>
          </a:prstGeom>
          <a:noFill/>
          <a:ln w="28575" cap="flat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" name="Google Shape;153;p11"/>
          <p:cNvSpPr/>
          <p:nvPr/>
        </p:nvSpPr>
        <p:spPr>
          <a:xfrm>
            <a:off x="5249776" y="1874300"/>
            <a:ext cx="1397700" cy="551400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BE1C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King Charles</a:t>
            </a:r>
            <a:endParaRPr/>
          </a:p>
        </p:txBody>
      </p:sp>
      <p:sp>
        <p:nvSpPr>
          <p:cNvPr id="154" name="Google Shape;154;p11"/>
          <p:cNvSpPr/>
          <p:nvPr/>
        </p:nvSpPr>
        <p:spPr>
          <a:xfrm>
            <a:off x="6758225" y="1874300"/>
            <a:ext cx="1623900" cy="550800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BE1C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The Queen Consort</a:t>
            </a:r>
            <a:endParaRPr/>
          </a:p>
        </p:txBody>
      </p:sp>
      <p:sp>
        <p:nvSpPr>
          <p:cNvPr id="155" name="Google Shape;155;p11"/>
          <p:cNvSpPr/>
          <p:nvPr/>
        </p:nvSpPr>
        <p:spPr>
          <a:xfrm>
            <a:off x="623701" y="1855050"/>
            <a:ext cx="1397700" cy="557400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E500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Princess Anne</a:t>
            </a:r>
            <a:endParaRPr/>
          </a:p>
        </p:txBody>
      </p:sp>
      <p:sp>
        <p:nvSpPr>
          <p:cNvPr id="156" name="Google Shape;156;p11"/>
          <p:cNvSpPr/>
          <p:nvPr/>
        </p:nvSpPr>
        <p:spPr>
          <a:xfrm>
            <a:off x="2175051" y="1855040"/>
            <a:ext cx="1312800" cy="550800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E500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Prince Andrew</a:t>
            </a:r>
            <a:endParaRPr/>
          </a:p>
        </p:txBody>
      </p:sp>
      <p:sp>
        <p:nvSpPr>
          <p:cNvPr id="157" name="Google Shape;157;p11"/>
          <p:cNvSpPr/>
          <p:nvPr/>
        </p:nvSpPr>
        <p:spPr>
          <a:xfrm>
            <a:off x="3641499" y="1856627"/>
            <a:ext cx="1314600" cy="552600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E500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Prince Edward</a:t>
            </a:r>
            <a:endParaRPr/>
          </a:p>
        </p:txBody>
      </p:sp>
      <p:sp>
        <p:nvSpPr>
          <p:cNvPr id="158" name="Google Shape;158;p11"/>
          <p:cNvSpPr/>
          <p:nvPr/>
        </p:nvSpPr>
        <p:spPr>
          <a:xfrm>
            <a:off x="5616708" y="4522407"/>
            <a:ext cx="1314450" cy="1081088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F3B2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Archie </a:t>
            </a:r>
            <a:b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Mountbatten-Windsor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(7</a:t>
            </a:r>
            <a:r>
              <a:rPr lang="en-US" sz="1100" b="0" i="0" u="none" strike="noStrike" cap="none" baseline="300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 in line to </a:t>
            </a:r>
            <a:b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the throne)</a:t>
            </a:r>
            <a:endParaRPr/>
          </a:p>
        </p:txBody>
      </p:sp>
      <p:sp>
        <p:nvSpPr>
          <p:cNvPr id="159" name="Google Shape;159;p11"/>
          <p:cNvSpPr/>
          <p:nvPr/>
        </p:nvSpPr>
        <p:spPr>
          <a:xfrm>
            <a:off x="7086733" y="4530345"/>
            <a:ext cx="1314450" cy="1079500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F3B2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Lilibet</a:t>
            </a:r>
            <a:b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Mountbatten-Windsor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(8</a:t>
            </a:r>
            <a:r>
              <a:rPr lang="en-US" sz="1100" b="0" i="0" u="none" strike="noStrike" cap="none" baseline="300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 in line to </a:t>
            </a:r>
            <a:b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the throne)</a:t>
            </a:r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4761045" y="3189614"/>
            <a:ext cx="1662113" cy="544513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FF6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Prince Harry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(6</a:t>
            </a:r>
            <a:r>
              <a:rPr lang="en-US" sz="1100" b="0" i="0" u="none" strike="noStrike" cap="none" baseline="300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 in line to the throne)</a:t>
            </a:r>
            <a:endParaRPr/>
          </a:p>
        </p:txBody>
      </p:sp>
      <p:sp>
        <p:nvSpPr>
          <p:cNvPr id="160" name="Google Shape;160;p11"/>
          <p:cNvSpPr/>
          <p:nvPr/>
        </p:nvSpPr>
        <p:spPr>
          <a:xfrm>
            <a:off x="2602045" y="4525582"/>
            <a:ext cx="1066800" cy="844550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F3B2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Princess Charlotte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(4</a:t>
            </a:r>
            <a:r>
              <a:rPr lang="en-US" sz="1100" b="0" i="0" u="none" strike="noStrike" cap="none" baseline="300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 in line to the throne)</a:t>
            </a:r>
            <a:endParaRPr/>
          </a:p>
        </p:txBody>
      </p:sp>
      <p:sp>
        <p:nvSpPr>
          <p:cNvPr id="161" name="Google Shape;161;p11"/>
          <p:cNvSpPr/>
          <p:nvPr/>
        </p:nvSpPr>
        <p:spPr>
          <a:xfrm>
            <a:off x="722445" y="4522407"/>
            <a:ext cx="1271588" cy="844550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F3B2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Prince George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(3</a:t>
            </a:r>
            <a:r>
              <a:rPr lang="en-US" sz="1100" b="0" i="0" u="none" strike="noStrike" cap="none" baseline="300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 in line to </a:t>
            </a:r>
            <a:b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the throne)</a:t>
            </a:r>
            <a:endParaRPr/>
          </a:p>
        </p:txBody>
      </p:sp>
      <p:sp>
        <p:nvSpPr>
          <p:cNvPr id="162" name="Google Shape;162;p11"/>
          <p:cNvSpPr/>
          <p:nvPr/>
        </p:nvSpPr>
        <p:spPr>
          <a:xfrm>
            <a:off x="4221295" y="4528757"/>
            <a:ext cx="1173163" cy="844550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F3B2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Prince Louis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(5</a:t>
            </a:r>
            <a:r>
              <a:rPr lang="en-US" sz="1100" b="0" i="0" u="none" strike="noStrike" cap="none" baseline="300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 in line to </a:t>
            </a:r>
            <a:b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the throne)</a:t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2565545" y="3200727"/>
            <a:ext cx="1623900" cy="536700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FF6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Prince William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(2</a:t>
            </a:r>
            <a:r>
              <a:rPr lang="en-US" sz="1100" b="0" i="0" u="none" strike="noStrike" cap="none" baseline="300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11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 in line to the throne)</a:t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539750" y="3200725"/>
            <a:ext cx="1863900" cy="536700"/>
          </a:xfrm>
          <a:prstGeom prst="roundRect">
            <a:avLst>
              <a:gd name="adj" fmla="val 9639"/>
            </a:avLst>
          </a:prstGeom>
          <a:solidFill>
            <a:schemeClr val="lt1"/>
          </a:solidFill>
          <a:ln w="25400" cap="flat" cmpd="sng">
            <a:solidFill>
              <a:srgbClr val="FF6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Catherine, Duchess of Cambridge</a:t>
            </a:r>
            <a:endParaRPr sz="1100" b="0" i="0" u="none" strike="noStrike" cap="none">
              <a:solidFill>
                <a:srgbClr val="1C1C1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4262438" y="2480944"/>
            <a:ext cx="4125912" cy="214526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King’s full name is Charles Philip Arthur George.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King Charles has 2 sons: Prince William and Prince Harry.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1976, he started the charity ‘The Prince’s Trust’. The charity helps support young people.</a:t>
            </a:r>
            <a:endParaRPr/>
          </a:p>
        </p:txBody>
      </p:sp>
      <p:pic>
        <p:nvPicPr>
          <p:cNvPr id="45" name="Google Shape;4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688" y="1479550"/>
            <a:ext cx="3365500" cy="44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3"/>
          <p:cNvSpPr/>
          <p:nvPr/>
        </p:nvSpPr>
        <p:spPr>
          <a:xfrm>
            <a:off x="0" y="-3175"/>
            <a:ext cx="9144000" cy="1095375"/>
          </a:xfrm>
          <a:custGeom>
            <a:avLst/>
            <a:gdLst/>
            <a:ahLst/>
            <a:cxnLst/>
            <a:rect l="l" t="t" r="r" b="b"/>
            <a:pathLst>
              <a:path w="9144000" h="977386" extrusionOk="0">
                <a:moveTo>
                  <a:pt x="0" y="0"/>
                </a:moveTo>
                <a:lnTo>
                  <a:pt x="9144000" y="0"/>
                </a:lnTo>
                <a:lnTo>
                  <a:pt x="9144000" y="755709"/>
                </a:lnTo>
                <a:cubicBezTo>
                  <a:pt x="9144000" y="878138"/>
                  <a:pt x="9044752" y="977386"/>
                  <a:pt x="8922323" y="977386"/>
                </a:cubicBezTo>
                <a:lnTo>
                  <a:pt x="221677" y="977386"/>
                </a:lnTo>
                <a:cubicBezTo>
                  <a:pt x="99248" y="977386"/>
                  <a:pt x="0" y="878138"/>
                  <a:pt x="0" y="755709"/>
                </a:cubicBezTo>
                <a:close/>
              </a:path>
            </a:pathLst>
          </a:custGeom>
          <a:solidFill>
            <a:srgbClr val="DD2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290513" y="98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King Charles</a:t>
            </a: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 rotWithShape="1">
          <a:blip r:embed="rId4">
            <a:alphaModFix/>
          </a:blip>
          <a:srcRect l="17030" r="9995" b="8770"/>
          <a:stretch/>
        </p:blipFill>
        <p:spPr>
          <a:xfrm>
            <a:off x="1057275" y="2073275"/>
            <a:ext cx="2630488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/>
          <p:nvPr/>
        </p:nvSpPr>
        <p:spPr>
          <a:xfrm>
            <a:off x="4400550" y="2364093"/>
            <a:ext cx="4013608" cy="245173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Queen Consort is married to King Charles.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 full name is Camilla Rosemary Shand.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Queen Consort has 2 children of her own and is step-mother to King Charles’ sons, Prince William and Prince Harry.</a:t>
            </a:r>
            <a:endParaRPr/>
          </a:p>
        </p:txBody>
      </p:sp>
      <p:pic>
        <p:nvPicPr>
          <p:cNvPr id="54" name="Google Shape;5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688" y="1479550"/>
            <a:ext cx="3365500" cy="44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"/>
          <p:cNvSpPr/>
          <p:nvPr/>
        </p:nvSpPr>
        <p:spPr>
          <a:xfrm>
            <a:off x="0" y="-3175"/>
            <a:ext cx="9144000" cy="1095375"/>
          </a:xfrm>
          <a:custGeom>
            <a:avLst/>
            <a:gdLst/>
            <a:ahLst/>
            <a:cxnLst/>
            <a:rect l="l" t="t" r="r" b="b"/>
            <a:pathLst>
              <a:path w="9144000" h="977386" extrusionOk="0">
                <a:moveTo>
                  <a:pt x="0" y="0"/>
                </a:moveTo>
                <a:lnTo>
                  <a:pt x="9144000" y="0"/>
                </a:lnTo>
                <a:lnTo>
                  <a:pt x="9144000" y="755709"/>
                </a:lnTo>
                <a:cubicBezTo>
                  <a:pt x="9144000" y="878138"/>
                  <a:pt x="9044752" y="977386"/>
                  <a:pt x="8922323" y="977386"/>
                </a:cubicBezTo>
                <a:lnTo>
                  <a:pt x="221677" y="977386"/>
                </a:lnTo>
                <a:cubicBezTo>
                  <a:pt x="99248" y="977386"/>
                  <a:pt x="0" y="878138"/>
                  <a:pt x="0" y="755709"/>
                </a:cubicBezTo>
                <a:close/>
              </a:path>
            </a:pathLst>
          </a:custGeom>
          <a:solidFill>
            <a:srgbClr val="DD2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290513" y="98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Queen Consort</a:t>
            </a:r>
            <a:endParaRPr/>
          </a:p>
        </p:txBody>
      </p:sp>
      <p:pic>
        <p:nvPicPr>
          <p:cNvPr id="57" name="Google Shape;57;p4"/>
          <p:cNvPicPr preferRelativeResize="0"/>
          <p:nvPr/>
        </p:nvPicPr>
        <p:blipFill rotWithShape="1">
          <a:blip r:embed="rId4">
            <a:alphaModFix/>
          </a:blip>
          <a:srcRect l="6999" r="15809" b="5933"/>
          <a:stretch/>
        </p:blipFill>
        <p:spPr>
          <a:xfrm>
            <a:off x="1065213" y="2039938"/>
            <a:ext cx="2622550" cy="3468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/>
          <p:nvPr/>
        </p:nvSpPr>
        <p:spPr>
          <a:xfrm>
            <a:off x="4400550" y="1319213"/>
            <a:ext cx="3944938" cy="477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Prince William’s full name is William Arthur Philip Louis.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 royal title is Duke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Cambridge.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is second in line to the throne after his father, Prince Charles.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 mother was Diana,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Princess of Wales.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is married to Catherine, Duchess of Cambridge.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Prince William has 3 children: Prince George, Princess Charlotte and Prince Louis.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used to be an air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ambulance pilot.</a:t>
            </a:r>
            <a:endParaRPr/>
          </a:p>
        </p:txBody>
      </p:sp>
      <p:pic>
        <p:nvPicPr>
          <p:cNvPr id="63" name="Google Shape;6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688" y="1479550"/>
            <a:ext cx="3365500" cy="44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"/>
          <p:cNvSpPr/>
          <p:nvPr/>
        </p:nvSpPr>
        <p:spPr>
          <a:xfrm>
            <a:off x="0" y="-3175"/>
            <a:ext cx="9144000" cy="1095375"/>
          </a:xfrm>
          <a:custGeom>
            <a:avLst/>
            <a:gdLst/>
            <a:ahLst/>
            <a:cxnLst/>
            <a:rect l="l" t="t" r="r" b="b"/>
            <a:pathLst>
              <a:path w="9144000" h="977386" extrusionOk="0">
                <a:moveTo>
                  <a:pt x="0" y="0"/>
                </a:moveTo>
                <a:lnTo>
                  <a:pt x="9144000" y="0"/>
                </a:lnTo>
                <a:lnTo>
                  <a:pt x="9144000" y="755709"/>
                </a:lnTo>
                <a:cubicBezTo>
                  <a:pt x="9144000" y="878138"/>
                  <a:pt x="9044752" y="977386"/>
                  <a:pt x="8922323" y="977386"/>
                </a:cubicBezTo>
                <a:lnTo>
                  <a:pt x="221677" y="977386"/>
                </a:lnTo>
                <a:cubicBezTo>
                  <a:pt x="99248" y="977386"/>
                  <a:pt x="0" y="878138"/>
                  <a:pt x="0" y="755709"/>
                </a:cubicBezTo>
                <a:close/>
              </a:path>
            </a:pathLst>
          </a:custGeom>
          <a:solidFill>
            <a:srgbClr val="DD2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290513" y="98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Prince William</a:t>
            </a:r>
            <a:endParaRPr/>
          </a:p>
        </p:txBody>
      </p:sp>
      <p:pic>
        <p:nvPicPr>
          <p:cNvPr id="66" name="Google Shape;66;p5"/>
          <p:cNvPicPr preferRelativeResize="0"/>
          <p:nvPr/>
        </p:nvPicPr>
        <p:blipFill rotWithShape="1">
          <a:blip r:embed="rId4">
            <a:alphaModFix/>
          </a:blip>
          <a:srcRect l="6261" r="5725"/>
          <a:stretch/>
        </p:blipFill>
        <p:spPr>
          <a:xfrm>
            <a:off x="1057275" y="2070100"/>
            <a:ext cx="2630488" cy="3430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/>
          <p:nvPr/>
        </p:nvSpPr>
        <p:spPr>
          <a:xfrm>
            <a:off x="4314825" y="1581150"/>
            <a:ext cx="3967163" cy="425291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Catherine’s full name is Catherine Elizabeth Middleton.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Catherine is sometimes known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Kate.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 royal title is Duchess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Cambridge.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 is married to Prince William.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 is the mother of Prince George, Princess Charlotte and Prince Louis.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Prince William becomes king, Kate will become queen consort. </a:t>
            </a: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0" y="-3175"/>
            <a:ext cx="9144000" cy="1095375"/>
          </a:xfrm>
          <a:custGeom>
            <a:avLst/>
            <a:gdLst/>
            <a:ahLst/>
            <a:cxnLst/>
            <a:rect l="l" t="t" r="r" b="b"/>
            <a:pathLst>
              <a:path w="9144000" h="977386" extrusionOk="0">
                <a:moveTo>
                  <a:pt x="0" y="0"/>
                </a:moveTo>
                <a:lnTo>
                  <a:pt x="9144000" y="0"/>
                </a:lnTo>
                <a:lnTo>
                  <a:pt x="9144000" y="755709"/>
                </a:lnTo>
                <a:cubicBezTo>
                  <a:pt x="9144000" y="878138"/>
                  <a:pt x="9044752" y="977386"/>
                  <a:pt x="8922323" y="977386"/>
                </a:cubicBezTo>
                <a:lnTo>
                  <a:pt x="221677" y="977386"/>
                </a:lnTo>
                <a:cubicBezTo>
                  <a:pt x="99248" y="977386"/>
                  <a:pt x="0" y="878138"/>
                  <a:pt x="0" y="755709"/>
                </a:cubicBezTo>
                <a:close/>
              </a:path>
            </a:pathLst>
          </a:custGeom>
          <a:solidFill>
            <a:srgbClr val="DD2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290513" y="98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Catherine, Duchess of Cambridge</a:t>
            </a:r>
            <a:endParaRPr/>
          </a:p>
        </p:txBody>
      </p:sp>
      <p:pic>
        <p:nvPicPr>
          <p:cNvPr id="74" name="Google Shape;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688" y="1479550"/>
            <a:ext cx="3365500" cy="445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6"/>
          <p:cNvPicPr preferRelativeResize="0"/>
          <p:nvPr/>
        </p:nvPicPr>
        <p:blipFill rotWithShape="1">
          <a:blip r:embed="rId4">
            <a:alphaModFix/>
          </a:blip>
          <a:srcRect l="2081" r="1678"/>
          <a:stretch/>
        </p:blipFill>
        <p:spPr>
          <a:xfrm>
            <a:off x="1055688" y="2100263"/>
            <a:ext cx="2632075" cy="3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>
            <a:spLocks noGrp="1"/>
          </p:cNvSpPr>
          <p:nvPr>
            <p:ph type="title"/>
          </p:nvPr>
        </p:nvSpPr>
        <p:spPr>
          <a:xfrm>
            <a:off x="539750" y="460375"/>
            <a:ext cx="2884488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Prince George</a:t>
            </a: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755650" y="4186238"/>
            <a:ext cx="2427288" cy="19065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his father, Prince William, Prince George is next in line to 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throne.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 makes him 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6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line.</a:t>
            </a:r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3182938" y="465138"/>
            <a:ext cx="2884487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Princess Charlotte</a:t>
            </a:r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5719763" y="469900"/>
            <a:ext cx="2884487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Prince Louis</a:t>
            </a:r>
            <a:endParaRPr/>
          </a:p>
        </p:txBody>
      </p:sp>
      <p:sp>
        <p:nvSpPr>
          <p:cNvPr id="84" name="Google Shape;84;p7"/>
          <p:cNvSpPr/>
          <p:nvPr/>
        </p:nvSpPr>
        <p:spPr>
          <a:xfrm>
            <a:off x="3243263" y="4186238"/>
            <a:ext cx="2763837" cy="19065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Princess Charlotte is currently 4</a:t>
            </a:r>
            <a:r>
              <a:rPr lang="en-US" sz="16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line for the throne after Prince George.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Prince George has children, they will take her place in the line and push her further down.</a:t>
            </a:r>
            <a:endParaRPr/>
          </a:p>
        </p:txBody>
      </p:sp>
      <p:sp>
        <p:nvSpPr>
          <p:cNvPr id="85" name="Google Shape;85;p7"/>
          <p:cNvSpPr/>
          <p:nvPr/>
        </p:nvSpPr>
        <p:spPr>
          <a:xfrm>
            <a:off x="6067425" y="4186238"/>
            <a:ext cx="2320925" cy="19065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Prince Louis is 5</a:t>
            </a:r>
            <a:r>
              <a:rPr lang="en-US" sz="16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line to the throne.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Like Princess Charlotte, if Prince George has children they will 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push him further 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down the line. </a:t>
            </a:r>
            <a:endParaRPr/>
          </a:p>
        </p:txBody>
      </p:sp>
      <p:pic>
        <p:nvPicPr>
          <p:cNvPr id="86" name="Google Shape;8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425" y="1522413"/>
            <a:ext cx="1735138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3638" y="1522413"/>
            <a:ext cx="1736725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0950" y="1522413"/>
            <a:ext cx="1736725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7"/>
          <p:cNvPicPr preferRelativeResize="0"/>
          <p:nvPr/>
        </p:nvPicPr>
        <p:blipFill rotWithShape="1">
          <a:blip r:embed="rId4">
            <a:alphaModFix/>
          </a:blip>
          <a:srcRect l="3380" r="14612"/>
          <a:stretch/>
        </p:blipFill>
        <p:spPr>
          <a:xfrm>
            <a:off x="6537325" y="1884363"/>
            <a:ext cx="1352550" cy="171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7"/>
          <p:cNvPicPr preferRelativeResize="0"/>
          <p:nvPr/>
        </p:nvPicPr>
        <p:blipFill rotWithShape="1">
          <a:blip r:embed="rId5">
            <a:alphaModFix/>
          </a:blip>
          <a:srcRect l="8615" r="13872"/>
          <a:stretch/>
        </p:blipFill>
        <p:spPr>
          <a:xfrm>
            <a:off x="3906838" y="1962150"/>
            <a:ext cx="1352550" cy="16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7"/>
          <p:cNvPicPr preferRelativeResize="0"/>
          <p:nvPr/>
        </p:nvPicPr>
        <p:blipFill rotWithShape="1">
          <a:blip r:embed="rId6">
            <a:alphaModFix/>
          </a:blip>
          <a:srcRect l="4256" r="9829"/>
          <a:stretch/>
        </p:blipFill>
        <p:spPr>
          <a:xfrm>
            <a:off x="1314450" y="1844675"/>
            <a:ext cx="1360488" cy="1773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/>
          <p:nvPr/>
        </p:nvSpPr>
        <p:spPr>
          <a:xfrm>
            <a:off x="4262438" y="1473200"/>
            <a:ext cx="4248150" cy="45910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Prince Harry’s full name is Henry Charles Albert David. 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 royal title is Duke of Sussex.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is married to Meghan, 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Duchess of Sussex.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is currently 6</a:t>
            </a:r>
            <a:r>
              <a:rPr lang="en-US" sz="16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line to the throne after his father, brother, nephews and niece.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 mother was Diana, Princess of Wales. 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used to be a helicopter 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pilot in the army.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In 2020, Prince Harry decided not to work as a senior member of the Royal family. This means he will no longer be called 'His Royal Highness' even though he is still a prince.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8"/>
          <p:cNvSpPr/>
          <p:nvPr/>
        </p:nvSpPr>
        <p:spPr>
          <a:xfrm>
            <a:off x="0" y="-3175"/>
            <a:ext cx="9144000" cy="1095375"/>
          </a:xfrm>
          <a:custGeom>
            <a:avLst/>
            <a:gdLst/>
            <a:ahLst/>
            <a:cxnLst/>
            <a:rect l="l" t="t" r="r" b="b"/>
            <a:pathLst>
              <a:path w="9144000" h="977386" extrusionOk="0">
                <a:moveTo>
                  <a:pt x="0" y="0"/>
                </a:moveTo>
                <a:lnTo>
                  <a:pt x="9144000" y="0"/>
                </a:lnTo>
                <a:lnTo>
                  <a:pt x="9144000" y="755709"/>
                </a:lnTo>
                <a:cubicBezTo>
                  <a:pt x="9144000" y="878138"/>
                  <a:pt x="9044752" y="977386"/>
                  <a:pt x="8922323" y="977386"/>
                </a:cubicBezTo>
                <a:lnTo>
                  <a:pt x="221677" y="977386"/>
                </a:lnTo>
                <a:cubicBezTo>
                  <a:pt x="99248" y="977386"/>
                  <a:pt x="0" y="878138"/>
                  <a:pt x="0" y="755709"/>
                </a:cubicBezTo>
                <a:close/>
              </a:path>
            </a:pathLst>
          </a:custGeom>
          <a:solidFill>
            <a:srgbClr val="DD2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290513" y="98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Prince Harry, Duke of Sussex</a:t>
            </a:r>
            <a:endParaRPr/>
          </a:p>
        </p:txBody>
      </p:sp>
      <p:pic>
        <p:nvPicPr>
          <p:cNvPr id="99" name="Google Shape;9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688" y="1479550"/>
            <a:ext cx="3365500" cy="445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 rotWithShape="1">
          <a:blip r:embed="rId4">
            <a:alphaModFix/>
          </a:blip>
          <a:srcRect l="14664" r="14664"/>
          <a:stretch/>
        </p:blipFill>
        <p:spPr>
          <a:xfrm>
            <a:off x="1065213" y="1995488"/>
            <a:ext cx="2633662" cy="349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"/>
          <p:cNvSpPr/>
          <p:nvPr/>
        </p:nvSpPr>
        <p:spPr>
          <a:xfrm>
            <a:off x="4360863" y="1473200"/>
            <a:ext cx="4027487" cy="4516438"/>
          </a:xfrm>
          <a:prstGeom prst="roundRect">
            <a:avLst>
              <a:gd name="adj" fmla="val 16931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Meghan’s full name is Rachel Meghan Markle.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 royal title is Duchess of Sussex.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 is married to Prince Harry.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Meghan was born in America but is now a British citizen.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Before becoming part of the royal family she worked as an actress.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Along with Prince Harry, Meghan decided not to work as a member of the Royal family, and to live some of the time in Canada.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9"/>
          <p:cNvSpPr/>
          <p:nvPr/>
        </p:nvSpPr>
        <p:spPr>
          <a:xfrm>
            <a:off x="0" y="-3175"/>
            <a:ext cx="9144000" cy="1095375"/>
          </a:xfrm>
          <a:custGeom>
            <a:avLst/>
            <a:gdLst/>
            <a:ahLst/>
            <a:cxnLst/>
            <a:rect l="l" t="t" r="r" b="b"/>
            <a:pathLst>
              <a:path w="9144000" h="977386" extrusionOk="0">
                <a:moveTo>
                  <a:pt x="0" y="0"/>
                </a:moveTo>
                <a:lnTo>
                  <a:pt x="9144000" y="0"/>
                </a:lnTo>
                <a:lnTo>
                  <a:pt x="9144000" y="755709"/>
                </a:lnTo>
                <a:cubicBezTo>
                  <a:pt x="9144000" y="878138"/>
                  <a:pt x="9044752" y="977386"/>
                  <a:pt x="8922323" y="977386"/>
                </a:cubicBezTo>
                <a:lnTo>
                  <a:pt x="221677" y="977386"/>
                </a:lnTo>
                <a:cubicBezTo>
                  <a:pt x="99248" y="977386"/>
                  <a:pt x="0" y="878138"/>
                  <a:pt x="0" y="755709"/>
                </a:cubicBezTo>
                <a:close/>
              </a:path>
            </a:pathLst>
          </a:custGeom>
          <a:solidFill>
            <a:srgbClr val="DD2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9"/>
          <p:cNvSpPr/>
          <p:nvPr/>
        </p:nvSpPr>
        <p:spPr>
          <a:xfrm>
            <a:off x="290513" y="98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Meghan, Duchess of Sussex</a:t>
            </a:r>
            <a:endParaRPr/>
          </a:p>
        </p:txBody>
      </p:sp>
      <p:pic>
        <p:nvPicPr>
          <p:cNvPr id="108" name="Google Shape;10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50" y="1473200"/>
            <a:ext cx="3363913" cy="445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9"/>
          <p:cNvPicPr preferRelativeResize="0"/>
          <p:nvPr/>
        </p:nvPicPr>
        <p:blipFill rotWithShape="1">
          <a:blip r:embed="rId4">
            <a:alphaModFix/>
          </a:blip>
          <a:srcRect l="8003" r="7300"/>
          <a:stretch/>
        </p:blipFill>
        <p:spPr>
          <a:xfrm>
            <a:off x="1149350" y="2159000"/>
            <a:ext cx="2636838" cy="3338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>
            <a:spLocks noGrp="1"/>
          </p:cNvSpPr>
          <p:nvPr>
            <p:ph type="title"/>
          </p:nvPr>
        </p:nvSpPr>
        <p:spPr>
          <a:xfrm>
            <a:off x="457200" y="350838"/>
            <a:ext cx="3598863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Archie Harrison Mountbatten-Windsor</a:t>
            </a:r>
            <a:endParaRPr/>
          </a:p>
        </p:txBody>
      </p:sp>
      <p:sp>
        <p:nvSpPr>
          <p:cNvPr id="115" name="Google Shape;115;p10"/>
          <p:cNvSpPr/>
          <p:nvPr/>
        </p:nvSpPr>
        <p:spPr>
          <a:xfrm>
            <a:off x="674688" y="1262063"/>
            <a:ext cx="3381375" cy="3732212"/>
          </a:xfrm>
          <a:prstGeom prst="roundRect">
            <a:avLst>
              <a:gd name="adj" fmla="val 8296"/>
            </a:avLst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Archie is the son of Prince Harry, Duke of Sussex and Meghan, Duchess of Sussex.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was born on 6</a:t>
            </a:r>
            <a:r>
              <a:rPr lang="en-US" sz="16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May 2019.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Archie is 7</a:t>
            </a:r>
            <a:r>
              <a:rPr lang="en-US" sz="16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line to the throne after his grandfather, uncle, cousins and father.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Archie does not have a title, such as ‘Prince’, ‘Duke’ or ‘Earl’ and is known as Master Archie Mountbatten-Windsor. This is because his parents want him to grow up as a private citizen.</a:t>
            </a:r>
            <a:endParaRPr/>
          </a:p>
        </p:txBody>
      </p:sp>
      <p:sp>
        <p:nvSpPr>
          <p:cNvPr id="116" name="Google Shape;116;p10"/>
          <p:cNvSpPr/>
          <p:nvPr/>
        </p:nvSpPr>
        <p:spPr>
          <a:xfrm>
            <a:off x="4554538" y="347663"/>
            <a:ext cx="35988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Lilibet Diana</a:t>
            </a:r>
            <a:br>
              <a:rPr lang="en-US" sz="2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Mountbatten-Windsor</a:t>
            </a:r>
            <a:endParaRPr/>
          </a:p>
        </p:txBody>
      </p:sp>
      <p:sp>
        <p:nvSpPr>
          <p:cNvPr id="117" name="Google Shape;117;p10"/>
          <p:cNvSpPr/>
          <p:nvPr/>
        </p:nvSpPr>
        <p:spPr>
          <a:xfrm>
            <a:off x="4132263" y="1341438"/>
            <a:ext cx="4429125" cy="2430462"/>
          </a:xfrm>
          <a:prstGeom prst="roundRect">
            <a:avLst>
              <a:gd name="adj" fmla="val 6394"/>
            </a:avLst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Lilibet is the daughter of Prince Harry, Duke of Sussex and Meghan, Duchess 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Sussex.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 was born on 4</a:t>
            </a:r>
            <a:r>
              <a:rPr lang="en-US" sz="16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June 2021.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Lilibet is 8</a:t>
            </a:r>
            <a:r>
              <a:rPr lang="en-US" sz="16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line to the throne after her grandfather, uncle, cousins and father.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Lilibet is named after Queen Elizabeth II (whose nickname is ‘Lilibet’) and her grandmother, Princess Diana.</a:t>
            </a:r>
            <a:endParaRPr/>
          </a:p>
        </p:txBody>
      </p:sp>
      <p:sp>
        <p:nvSpPr>
          <p:cNvPr id="118" name="Google Shape;118;p10"/>
          <p:cNvSpPr/>
          <p:nvPr/>
        </p:nvSpPr>
        <p:spPr>
          <a:xfrm>
            <a:off x="817563" y="4994275"/>
            <a:ext cx="3865562" cy="1314450"/>
          </a:xfrm>
          <a:prstGeom prst="roundRect">
            <a:avLst>
              <a:gd name="adj" fmla="val 8296"/>
            </a:avLst>
          </a:prstGeom>
          <a:noFill/>
          <a:ln w="28575" cap="flat" cmpd="sng">
            <a:solidFill>
              <a:srgbClr val="E500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Archie and Lilibet do not have titles, such as ‘Prince’, ‘Princess’, ‘Duke’ or ‘Duchess’. This is because their parents want them to grow up as private citizens.</a:t>
            </a:r>
            <a:endParaRPr/>
          </a:p>
        </p:txBody>
      </p:sp>
      <p:pic>
        <p:nvPicPr>
          <p:cNvPr id="119" name="Google Shape;11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2988" y="3933825"/>
            <a:ext cx="1735137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7988" y="3956050"/>
            <a:ext cx="1735137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0"/>
          <p:cNvPicPr preferRelativeResize="0"/>
          <p:nvPr/>
        </p:nvPicPr>
        <p:blipFill rotWithShape="1">
          <a:blip r:embed="rId4">
            <a:alphaModFix/>
          </a:blip>
          <a:srcRect l="12869" r="12081"/>
          <a:stretch/>
        </p:blipFill>
        <p:spPr>
          <a:xfrm>
            <a:off x="5056188" y="4398963"/>
            <a:ext cx="1336675" cy="161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0"/>
          <p:cNvPicPr preferRelativeResize="0"/>
          <p:nvPr/>
        </p:nvPicPr>
        <p:blipFill rotWithShape="1">
          <a:blip r:embed="rId5">
            <a:alphaModFix/>
          </a:blip>
          <a:srcRect l="19577" r="17541"/>
          <a:stretch/>
        </p:blipFill>
        <p:spPr>
          <a:xfrm>
            <a:off x="6953250" y="4375150"/>
            <a:ext cx="1373188" cy="16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518</Words>
  <Application>Microsoft Office PowerPoint</Application>
  <PresentationFormat>Екран (4:3)</PresentationFormat>
  <Paragraphs>80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1" baseType="lpstr">
      <vt:lpstr>Апекс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Prince George</vt:lpstr>
      <vt:lpstr>Презентація PowerPoint</vt:lpstr>
      <vt:lpstr>Презентація PowerPoint</vt:lpstr>
      <vt:lpstr>Archie Harrison Mountbatten-Windsor</vt:lpstr>
      <vt:lpstr>The Royal Family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Chloe Thomas</dc:creator>
  <cp:lastModifiedBy>влад</cp:lastModifiedBy>
  <cp:revision>1</cp:revision>
  <dcterms:created xsi:type="dcterms:W3CDTF">2018-09-20T08:57:13Z</dcterms:created>
  <dcterms:modified xsi:type="dcterms:W3CDTF">2023-02-05T15:58:15Z</dcterms:modified>
</cp:coreProperties>
</file>