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0"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28" name="Місце для дати 27"/>
          <p:cNvSpPr>
            <a:spLocks noGrp="1"/>
          </p:cNvSpPr>
          <p:nvPr>
            <p:ph type="dt" sz="half" idx="10"/>
          </p:nvPr>
        </p:nvSpPr>
        <p:spPr bwMode="auto">
          <a:xfrm rot="5400000">
            <a:off x="7764621" y="1174097"/>
            <a:ext cx="2286000" cy="381000"/>
          </a:xfrm>
        </p:spPr>
        <p:txBody>
          <a:bodyPr/>
          <a:lstStyle/>
          <a:p>
            <a:fld id="{52DB5B68-6936-4FEF-BAE0-3CAB0B621831}" type="datetimeFigureOut">
              <a:rPr lang="ru-RU" smtClean="0"/>
              <a:t>05.02.2023</a:t>
            </a:fld>
            <a:endParaRPr lang="ru-RU"/>
          </a:p>
        </p:txBody>
      </p:sp>
      <p:sp>
        <p:nvSpPr>
          <p:cNvPr id="17" name="Місце для нижнього колонтитула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кут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кут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кут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кут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 сполучна ліні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 сполучна ліні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 сполучна ліні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 сполучна ліні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 сполучна ліні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 сполучна ліні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кут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Місце для номера слайда 28"/>
          <p:cNvSpPr>
            <a:spLocks noGrp="1"/>
          </p:cNvSpPr>
          <p:nvPr>
            <p:ph type="sldNum" sz="quarter" idx="12"/>
          </p:nvPr>
        </p:nvSpPr>
        <p:spPr bwMode="auto">
          <a:xfrm>
            <a:off x="1325544" y="4928702"/>
            <a:ext cx="609600" cy="517524"/>
          </a:xfrm>
        </p:spPr>
        <p:txBody>
          <a:bodyPr/>
          <a:lstStyle/>
          <a:p>
            <a:fld id="{E9A82659-EC87-4DE7-A793-DCB0001D113B}"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52DB5B68-6936-4FEF-BAE0-3CAB0B621831}" type="datetimeFigureOut">
              <a:rPr lang="ru-RU" smtClean="0"/>
              <a:t>05.02.2023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E9A82659-EC87-4DE7-A793-DCB0001D113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9"/>
            <a:ext cx="16764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52DB5B68-6936-4FEF-BAE0-3CAB0B621831}" type="datetimeFigureOut">
              <a:rPr lang="ru-RU" smtClean="0"/>
              <a:t>05.02.2023</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E9A82659-EC87-4DE7-A793-DCB0001D113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8" name="Місце для вмісту 7"/>
          <p:cNvSpPr>
            <a:spLocks noGrp="1"/>
          </p:cNvSpPr>
          <p:nvPr>
            <p:ph sz="quarter" idx="1"/>
          </p:nvPr>
        </p:nvSpPr>
        <p:spPr>
          <a:xfrm>
            <a:off x="457200" y="1600200"/>
            <a:ext cx="7467600" cy="4873752"/>
          </a:xfrm>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4"/>
          </p:nvPr>
        </p:nvSpPr>
        <p:spPr/>
        <p:txBody>
          <a:bodyPr rtlCol="0"/>
          <a:lstStyle/>
          <a:p>
            <a:fld id="{52DB5B68-6936-4FEF-BAE0-3CAB0B621831}" type="datetimeFigureOut">
              <a:rPr lang="ru-RU" smtClean="0"/>
              <a:t>05.02.2023</a:t>
            </a:fld>
            <a:endParaRPr lang="ru-RU"/>
          </a:p>
        </p:txBody>
      </p:sp>
      <p:sp>
        <p:nvSpPr>
          <p:cNvPr id="9" name="Місце для номера слайда 8"/>
          <p:cNvSpPr>
            <a:spLocks noGrp="1"/>
          </p:cNvSpPr>
          <p:nvPr>
            <p:ph type="sldNum" sz="quarter" idx="15"/>
          </p:nvPr>
        </p:nvSpPr>
        <p:spPr/>
        <p:txBody>
          <a:bodyPr rtlCol="0"/>
          <a:lstStyle/>
          <a:p>
            <a:fld id="{E9A82659-EC87-4DE7-A793-DCB0001D113B}" type="slidenum">
              <a:rPr lang="ru-RU" smtClean="0"/>
              <a:t>‹№›</a:t>
            </a:fld>
            <a:endParaRPr lang="ru-RU"/>
          </a:p>
        </p:txBody>
      </p:sp>
      <p:sp>
        <p:nvSpPr>
          <p:cNvPr id="10" name="Місце для нижнього колонтитула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bwMode="auto">
          <a:xfrm rot="5400000">
            <a:off x="7763256" y="1170432"/>
            <a:ext cx="2286000" cy="381000"/>
          </a:xfrm>
        </p:spPr>
        <p:txBody>
          <a:bodyPr/>
          <a:lstStyle/>
          <a:p>
            <a:fld id="{52DB5B68-6936-4FEF-BAE0-3CAB0B621831}" type="datetimeFigureOut">
              <a:rPr lang="ru-RU" smtClean="0"/>
              <a:t>05.02.2023</a:t>
            </a:fld>
            <a:endParaRPr lang="ru-RU"/>
          </a:p>
        </p:txBody>
      </p:sp>
      <p:sp>
        <p:nvSpPr>
          <p:cNvPr id="5" name="Місце для нижнього колонтитула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кут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кут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кут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кут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 сполучна ліні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 сполучна ліні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 сполучна ліні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 сполучна ліні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 сполучна ліні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кут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 сполучна ліні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Місце для номера слайда 5"/>
          <p:cNvSpPr>
            <a:spLocks noGrp="1"/>
          </p:cNvSpPr>
          <p:nvPr>
            <p:ph type="sldNum" sz="quarter" idx="12"/>
          </p:nvPr>
        </p:nvSpPr>
        <p:spPr bwMode="auto">
          <a:xfrm>
            <a:off x="1340616" y="4928702"/>
            <a:ext cx="609600" cy="517524"/>
          </a:xfrm>
        </p:spPr>
        <p:txBody>
          <a:bodyPr/>
          <a:lstStyle/>
          <a:p>
            <a:fld id="{E9A82659-EC87-4DE7-A793-DCB0001D113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5" name="Місце для дати 4"/>
          <p:cNvSpPr>
            <a:spLocks noGrp="1"/>
          </p:cNvSpPr>
          <p:nvPr>
            <p:ph type="dt" sz="half" idx="10"/>
          </p:nvPr>
        </p:nvSpPr>
        <p:spPr/>
        <p:txBody>
          <a:bodyPr/>
          <a:lstStyle/>
          <a:p>
            <a:fld id="{52DB5B68-6936-4FEF-BAE0-3CAB0B621831}" type="datetimeFigureOut">
              <a:rPr lang="ru-RU" smtClean="0"/>
              <a:t>05.02.2023</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E9A82659-EC87-4DE7-A793-DCB0001D113B}" type="slidenum">
              <a:rPr lang="ru-RU" smtClean="0"/>
              <a:t>‹№›</a:t>
            </a:fld>
            <a:endParaRPr lang="ru-RU"/>
          </a:p>
        </p:txBody>
      </p:sp>
      <p:sp>
        <p:nvSpPr>
          <p:cNvPr id="9" name="Місце для вмісту 8"/>
          <p:cNvSpPr>
            <a:spLocks noGrp="1"/>
          </p:cNvSpPr>
          <p:nvPr>
            <p:ph sz="quarter" idx="1"/>
          </p:nvPr>
        </p:nvSpPr>
        <p:spPr>
          <a:xfrm>
            <a:off x="457200" y="1600200"/>
            <a:ext cx="3657600" cy="4572000"/>
          </a:xfrm>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1" name="Місце для вмісту 10"/>
          <p:cNvSpPr>
            <a:spLocks noGrp="1"/>
          </p:cNvSpPr>
          <p:nvPr>
            <p:ph sz="quarter" idx="2"/>
          </p:nvPr>
        </p:nvSpPr>
        <p:spPr>
          <a:xfrm>
            <a:off x="4270248" y="1600200"/>
            <a:ext cx="3657600" cy="4572000"/>
          </a:xfrm>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uk-UA" smtClean="0"/>
              <a:t>Зразок заголовка</a:t>
            </a:r>
            <a:endParaRPr kumimoji="0" lang="en-US"/>
          </a:p>
        </p:txBody>
      </p:sp>
      <p:sp>
        <p:nvSpPr>
          <p:cNvPr id="7" name="Місце для дати 6"/>
          <p:cNvSpPr>
            <a:spLocks noGrp="1"/>
          </p:cNvSpPr>
          <p:nvPr>
            <p:ph type="dt" sz="half" idx="10"/>
          </p:nvPr>
        </p:nvSpPr>
        <p:spPr/>
        <p:txBody>
          <a:bodyPr/>
          <a:lstStyle/>
          <a:p>
            <a:fld id="{52DB5B68-6936-4FEF-BAE0-3CAB0B621831}" type="datetimeFigureOut">
              <a:rPr lang="ru-RU" smtClean="0"/>
              <a:t>05.02.2023</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E9A82659-EC87-4DE7-A793-DCB0001D113B}" type="slidenum">
              <a:rPr lang="ru-RU" smtClean="0"/>
              <a:t>‹№›</a:t>
            </a:fld>
            <a:endParaRPr lang="ru-RU"/>
          </a:p>
        </p:txBody>
      </p:sp>
      <p:sp>
        <p:nvSpPr>
          <p:cNvPr id="11" name="Місце для вмісту 10"/>
          <p:cNvSpPr>
            <a:spLocks noGrp="1"/>
          </p:cNvSpPr>
          <p:nvPr>
            <p:ph sz="quarter" idx="2"/>
          </p:nvPr>
        </p:nvSpPr>
        <p:spPr>
          <a:xfrm>
            <a:off x="457200" y="2362200"/>
            <a:ext cx="3657600" cy="3886200"/>
          </a:xfrm>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3" name="Місце для вмісту 12"/>
          <p:cNvSpPr>
            <a:spLocks noGrp="1"/>
          </p:cNvSpPr>
          <p:nvPr>
            <p:ph sz="quarter" idx="4"/>
          </p:nvPr>
        </p:nvSpPr>
        <p:spPr>
          <a:xfrm>
            <a:off x="4371975" y="2362200"/>
            <a:ext cx="3657600" cy="3886200"/>
          </a:xfrm>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2" name="Місце для тексту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uk-UA" smtClean="0"/>
              <a:t>Зразок тексту</a:t>
            </a:r>
          </a:p>
        </p:txBody>
      </p:sp>
      <p:sp>
        <p:nvSpPr>
          <p:cNvPr id="14" name="Місце для тексту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uk-UA" smtClean="0"/>
              <a:t>Зразок тексту</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6" name="Місце для дати 5"/>
          <p:cNvSpPr>
            <a:spLocks noGrp="1"/>
          </p:cNvSpPr>
          <p:nvPr>
            <p:ph type="dt" sz="half" idx="10"/>
          </p:nvPr>
        </p:nvSpPr>
        <p:spPr/>
        <p:txBody>
          <a:bodyPr rtlCol="0"/>
          <a:lstStyle/>
          <a:p>
            <a:fld id="{52DB5B68-6936-4FEF-BAE0-3CAB0B621831}" type="datetimeFigureOut">
              <a:rPr lang="ru-RU" smtClean="0"/>
              <a:t>05.02.2023</a:t>
            </a:fld>
            <a:endParaRPr lang="ru-RU"/>
          </a:p>
        </p:txBody>
      </p:sp>
      <p:sp>
        <p:nvSpPr>
          <p:cNvPr id="7" name="Місце для номера слайда 6"/>
          <p:cNvSpPr>
            <a:spLocks noGrp="1"/>
          </p:cNvSpPr>
          <p:nvPr>
            <p:ph type="sldNum" sz="quarter" idx="11"/>
          </p:nvPr>
        </p:nvSpPr>
        <p:spPr/>
        <p:txBody>
          <a:bodyPr rtlCol="0"/>
          <a:lstStyle/>
          <a:p>
            <a:fld id="{E9A82659-EC87-4DE7-A793-DCB0001D113B}" type="slidenum">
              <a:rPr lang="ru-RU" smtClean="0"/>
              <a:t>‹№›</a:t>
            </a:fld>
            <a:endParaRPr lang="ru-RU"/>
          </a:p>
        </p:txBody>
      </p:sp>
      <p:sp>
        <p:nvSpPr>
          <p:cNvPr id="8" name="Місце для нижнього колонтитула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52DB5B68-6936-4FEF-BAE0-3CAB0B621831}" type="datetimeFigureOut">
              <a:rPr lang="ru-RU" smtClean="0"/>
              <a:t>05.02.2023</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E9A82659-EC87-4DE7-A793-DCB0001D113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bg>
      <p:bgRef idx="1001">
        <a:schemeClr val="bg1"/>
      </p:bgRef>
    </p:bg>
    <p:spTree>
      <p:nvGrpSpPr>
        <p:cNvPr id="1" name=""/>
        <p:cNvGrpSpPr/>
        <p:nvPr/>
      </p:nvGrpSpPr>
      <p:grpSpPr>
        <a:xfrm>
          <a:off x="0" y="0"/>
          <a:ext cx="0" cy="0"/>
          <a:chOff x="0" y="0"/>
          <a:chExt cx="0" cy="0"/>
        </a:xfrm>
      </p:grpSpPr>
      <p:sp>
        <p:nvSpPr>
          <p:cNvPr id="10" name="Пряма сполучна ліні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8" name="Пряма сполучна ліні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 сполучна ліні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 сполучна ліні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кут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 сполучна ліні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Місце для вмісту 17"/>
          <p:cNvSpPr>
            <a:spLocks noGrp="1"/>
          </p:cNvSpPr>
          <p:nvPr>
            <p:ph sz="quarter" idx="1"/>
          </p:nvPr>
        </p:nvSpPr>
        <p:spPr>
          <a:xfrm>
            <a:off x="304800" y="274320"/>
            <a:ext cx="5638800" cy="6327648"/>
          </a:xfrm>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1" name="Місце для дати 20"/>
          <p:cNvSpPr>
            <a:spLocks noGrp="1"/>
          </p:cNvSpPr>
          <p:nvPr>
            <p:ph type="dt" sz="half" idx="14"/>
          </p:nvPr>
        </p:nvSpPr>
        <p:spPr/>
        <p:txBody>
          <a:bodyPr rtlCol="0"/>
          <a:lstStyle/>
          <a:p>
            <a:fld id="{52DB5B68-6936-4FEF-BAE0-3CAB0B621831}" type="datetimeFigureOut">
              <a:rPr lang="ru-RU" smtClean="0"/>
              <a:t>05.02.2023</a:t>
            </a:fld>
            <a:endParaRPr lang="ru-RU"/>
          </a:p>
        </p:txBody>
      </p:sp>
      <p:sp>
        <p:nvSpPr>
          <p:cNvPr id="22" name="Місце для номера слайда 21"/>
          <p:cNvSpPr>
            <a:spLocks noGrp="1"/>
          </p:cNvSpPr>
          <p:nvPr>
            <p:ph type="sldNum" sz="quarter" idx="15"/>
          </p:nvPr>
        </p:nvSpPr>
        <p:spPr/>
        <p:txBody>
          <a:bodyPr rtlCol="0"/>
          <a:lstStyle/>
          <a:p>
            <a:fld id="{E9A82659-EC87-4DE7-A793-DCB0001D113B}" type="slidenum">
              <a:rPr lang="ru-RU" smtClean="0"/>
              <a:t>‹№›</a:t>
            </a:fld>
            <a:endParaRPr lang="ru-RU"/>
          </a:p>
        </p:txBody>
      </p:sp>
      <p:sp>
        <p:nvSpPr>
          <p:cNvPr id="23" name="Місце для нижнього колонтитула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9" name="Пряма сполучна ліні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uk-UA" smtClean="0"/>
              <a:t>Клацніть піктограму, щоб додати зображення</a:t>
            </a:r>
            <a:endParaRPr kumimoji="0" lang="en-US" dirty="0"/>
          </a:p>
        </p:txBody>
      </p:sp>
      <p:sp>
        <p:nvSpPr>
          <p:cNvPr id="4" name="Місце для тексту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10" name="Пряма сполучна ліні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кут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 сполучна ліні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 сполучна ліні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 сполучна ліні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Місце для дати 16"/>
          <p:cNvSpPr>
            <a:spLocks noGrp="1"/>
          </p:cNvSpPr>
          <p:nvPr>
            <p:ph type="dt" sz="half" idx="10"/>
          </p:nvPr>
        </p:nvSpPr>
        <p:spPr/>
        <p:txBody>
          <a:bodyPr rtlCol="0"/>
          <a:lstStyle/>
          <a:p>
            <a:fld id="{52DB5B68-6936-4FEF-BAE0-3CAB0B621831}" type="datetimeFigureOut">
              <a:rPr lang="ru-RU" smtClean="0"/>
              <a:t>05.02.2023</a:t>
            </a:fld>
            <a:endParaRPr lang="ru-RU"/>
          </a:p>
        </p:txBody>
      </p:sp>
      <p:sp>
        <p:nvSpPr>
          <p:cNvPr id="18" name="Місце для номера слайда 17"/>
          <p:cNvSpPr>
            <a:spLocks noGrp="1"/>
          </p:cNvSpPr>
          <p:nvPr>
            <p:ph type="sldNum" sz="quarter" idx="11"/>
          </p:nvPr>
        </p:nvSpPr>
        <p:spPr/>
        <p:txBody>
          <a:bodyPr rtlCol="0"/>
          <a:lstStyle/>
          <a:p>
            <a:fld id="{E9A82659-EC87-4DE7-A793-DCB0001D113B}" type="slidenum">
              <a:rPr lang="ru-RU" smtClean="0"/>
              <a:t>‹№›</a:t>
            </a:fld>
            <a:endParaRPr lang="ru-RU"/>
          </a:p>
        </p:txBody>
      </p:sp>
      <p:sp>
        <p:nvSpPr>
          <p:cNvPr id="21" name="Місце для нижнього колонтитула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 сполучна ліні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Місце для заголовка 21"/>
          <p:cNvSpPr>
            <a:spLocks noGrp="1"/>
          </p:cNvSpPr>
          <p:nvPr>
            <p:ph type="title"/>
          </p:nvPr>
        </p:nvSpPr>
        <p:spPr>
          <a:xfrm>
            <a:off x="457200" y="274638"/>
            <a:ext cx="7467600" cy="1143000"/>
          </a:xfrm>
          <a:prstGeom prst="rect">
            <a:avLst/>
          </a:prstGeom>
        </p:spPr>
        <p:txBody>
          <a:bodyPr vert="horz" anchor="b">
            <a:normAutofit/>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2DB5B68-6936-4FEF-BAE0-3CAB0B621831}" type="datetimeFigureOut">
              <a:rPr lang="ru-RU" smtClean="0"/>
              <a:t>05.02.2023</a:t>
            </a:fld>
            <a:endParaRPr lang="ru-RU"/>
          </a:p>
        </p:txBody>
      </p:sp>
      <p:sp>
        <p:nvSpPr>
          <p:cNvPr id="3" name="Місце для нижнього колонтитула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 сполучна ліні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 сполучна ліні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кут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 сполучна ліні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Місце для номера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9A82659-EC87-4DE7-A793-DCB0001D113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edp24.co.uk/lifestyle/most-common-uk-superstitions-to-avoid-bad-luck-6400672"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bridgetdavisevents.com/single-post/the-tradition-of-not-seeing-the-bride-before-the-ceremony-wedding-history"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holmewood-hall.co.uk/blog/outfit-inspiration-same-sex/"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holmewood-hall.co.uk/blog/pastels-pave-bridesmaids-2021/"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188640"/>
            <a:ext cx="6172200" cy="1894362"/>
          </a:xfrm>
        </p:spPr>
        <p:txBody>
          <a:bodyPr/>
          <a:lstStyle/>
          <a:p>
            <a:r>
              <a:rPr lang="en-US" b="0" dirty="0"/>
              <a:t>Top UK wedding superstitions and where they come from</a:t>
            </a:r>
            <a:r>
              <a:rPr lang="ru-RU" dirty="0"/>
              <a:t/>
            </a:r>
            <a:br>
              <a:rPr lang="ru-RU" dirty="0"/>
            </a:br>
            <a:endParaRPr lang="ru-RU" dirty="0"/>
          </a:p>
        </p:txBody>
      </p:sp>
      <p:sp>
        <p:nvSpPr>
          <p:cNvPr id="3" name="Підзаголовок 2"/>
          <p:cNvSpPr>
            <a:spLocks noGrp="1"/>
          </p:cNvSpPr>
          <p:nvPr>
            <p:ph type="subTitle" idx="1"/>
          </p:nvPr>
        </p:nvSpPr>
        <p:spPr>
          <a:xfrm>
            <a:off x="2286000" y="1700808"/>
            <a:ext cx="6172200" cy="4674114"/>
          </a:xfrm>
        </p:spPr>
        <p:txBody>
          <a:bodyPr>
            <a:normAutofit/>
          </a:bodyPr>
          <a:lstStyle/>
          <a:p>
            <a:r>
              <a:rPr lang="en-US" dirty="0"/>
              <a:t>Superstitions are part of every culture. Even here in the UK, they influence the simplest of everyday tasks. Despite our advancing knowledge, these curiosities haven’t been relegated to the past.</a:t>
            </a:r>
            <a:endParaRPr lang="ru-RU" dirty="0"/>
          </a:p>
          <a:p>
            <a:r>
              <a:rPr lang="en-US" dirty="0"/>
              <a:t>In fact, a </a:t>
            </a:r>
            <a:r>
              <a:rPr lang="en-US" u="sng" dirty="0">
                <a:hlinkClick r:id="rId2"/>
              </a:rPr>
              <a:t>recent study</a:t>
            </a:r>
            <a:r>
              <a:rPr lang="en-US" dirty="0"/>
              <a:t> found that over 70% of us are superstitious, with touching wood for luck, not walking under ladders, and avoiding putting new shoes on the table among the most common British superstitions.</a:t>
            </a:r>
            <a:endParaRPr lang="ru-RU" dirty="0"/>
          </a:p>
          <a:p>
            <a:r>
              <a:rPr lang="en-US" dirty="0"/>
              <a:t>One day that no one wants bad luck is their wedding day, so it’s safe to say that weddings go hand-in-hand with a host of superstitions. But what are the top (and also least known) UK wedding superstitions and where do they come from?</a:t>
            </a:r>
            <a:endParaRPr lang="ru-RU" dirty="0"/>
          </a:p>
          <a:p>
            <a:endParaRPr lang="ru-RU" dirty="0"/>
          </a:p>
        </p:txBody>
      </p:sp>
    </p:spTree>
    <p:extLst>
      <p:ext uri="{BB962C8B-B14F-4D97-AF65-F5344CB8AC3E}">
        <p14:creationId xmlns:p14="http://schemas.microsoft.com/office/powerpoint/2010/main" val="99863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7467600" cy="5904656"/>
          </a:xfrm>
        </p:spPr>
        <p:txBody>
          <a:bodyPr>
            <a:normAutofit fontScale="90000"/>
          </a:bodyPr>
          <a:lstStyle/>
          <a:p>
            <a:pPr algn="ctr"/>
            <a:r>
              <a:rPr lang="en-US" sz="2000" b="1" dirty="0">
                <a:solidFill>
                  <a:srgbClr val="7030A0"/>
                </a:solidFill>
              </a:rPr>
              <a:t>The bride and groom can’t see each other before the </a:t>
            </a:r>
            <a:r>
              <a:rPr lang="en-US" sz="2000" b="1" dirty="0" smtClean="0">
                <a:solidFill>
                  <a:srgbClr val="7030A0"/>
                </a:solidFill>
              </a:rPr>
              <a:t>wedding</a:t>
            </a:r>
            <a:r>
              <a:rPr lang="en-US" sz="2000" dirty="0" smtClean="0"/>
              <a:t/>
            </a:r>
            <a:br>
              <a:rPr lang="en-US" sz="2000" dirty="0" smtClean="0"/>
            </a:br>
            <a:r>
              <a:rPr lang="ru-RU" sz="2000" b="1" dirty="0"/>
              <a:t/>
            </a:r>
            <a:br>
              <a:rPr lang="ru-RU" sz="2000" b="1" dirty="0"/>
            </a:br>
            <a:r>
              <a:rPr lang="en-US" sz="2000" dirty="0"/>
              <a:t>Not seeing your bride or groom the night before the wedding is a long-standing tradition that remains popular. But historically, this superstition went one step further, with the happy couple not allowed to lay eyes on each other for at least 24 hours before tying the knot.</a:t>
            </a:r>
            <a:r>
              <a:rPr lang="ru-RU" sz="2000" dirty="0"/>
              <a:t/>
            </a:r>
            <a:br>
              <a:rPr lang="ru-RU" sz="2000" dirty="0"/>
            </a:br>
            <a:r>
              <a:rPr lang="en-US" sz="2000" dirty="0"/>
              <a:t>Whilst in the modern-day, spending the night before apart is all about adding to the excitement and romance of the wedding day. Historically, not seeing the bride for 24 hours before or even not meeting her at all had less romantic connotations as </a:t>
            </a:r>
            <a:r>
              <a:rPr lang="en-US" sz="2000" u="sng" dirty="0">
                <a:hlinkClick r:id="rId2"/>
              </a:rPr>
              <a:t>event planner Bridget Davis</a:t>
            </a:r>
            <a:r>
              <a:rPr lang="en-US" sz="2000" dirty="0"/>
              <a:t> explains:</a:t>
            </a:r>
            <a:r>
              <a:rPr lang="ru-RU" sz="2000" dirty="0"/>
              <a:t/>
            </a:r>
            <a:br>
              <a:rPr lang="ru-RU" sz="2000" dirty="0"/>
            </a:br>
            <a:r>
              <a:rPr lang="en-US" sz="2000" dirty="0"/>
              <a:t>“This practice emerges from pre-18th century time, when it was commonplace for pre-arranged marriages. It was deemed ‘unlucky’ for a bride and groom to see one another. This was an attempt to keep the groom from backing out of the wedding upon seeing his unidentified bride to be prior to the ceremony.”</a:t>
            </a:r>
            <a:r>
              <a:rPr lang="ru-RU" dirty="0"/>
              <a:t/>
            </a:r>
            <a:br>
              <a:rPr lang="ru-RU" dirty="0"/>
            </a:br>
            <a:endParaRPr lang="ru-RU" dirty="0"/>
          </a:p>
        </p:txBody>
      </p:sp>
    </p:spTree>
    <p:extLst>
      <p:ext uri="{BB962C8B-B14F-4D97-AF65-F5344CB8AC3E}">
        <p14:creationId xmlns:p14="http://schemas.microsoft.com/office/powerpoint/2010/main" val="281160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573016"/>
            <a:ext cx="7467600" cy="3087216"/>
          </a:xfrm>
        </p:spPr>
        <p:txBody>
          <a:bodyPr>
            <a:noAutofit/>
          </a:bodyPr>
          <a:lstStyle/>
          <a:p>
            <a:pPr algn="ctr"/>
            <a:r>
              <a:rPr lang="en-US" sz="1600" b="1" dirty="0">
                <a:solidFill>
                  <a:srgbClr val="7030A0"/>
                </a:solidFill>
              </a:rPr>
              <a:t>The bride must not try on all her outfit in one </a:t>
            </a:r>
            <a:r>
              <a:rPr lang="en-US" sz="1600" b="1" dirty="0" smtClean="0">
                <a:solidFill>
                  <a:srgbClr val="7030A0"/>
                </a:solidFill>
              </a:rPr>
              <a:t>go</a:t>
            </a:r>
            <a:r>
              <a:rPr lang="en-US" sz="1600" dirty="0" smtClean="0"/>
              <a:t/>
            </a:r>
            <a:br>
              <a:rPr lang="en-US" sz="1600" dirty="0" smtClean="0"/>
            </a:br>
            <a:r>
              <a:rPr lang="ru-RU" sz="1600" b="1" dirty="0"/>
              <a:t/>
            </a:r>
            <a:br>
              <a:rPr lang="ru-RU" sz="1600" b="1" dirty="0"/>
            </a:br>
            <a:r>
              <a:rPr lang="en-US" sz="1600" dirty="0"/>
              <a:t>Another superstition that dominated many brides’ preparations is also one of the oldest. According to this superstition, a bride should never try on all </a:t>
            </a:r>
            <a:r>
              <a:rPr lang="en-US" sz="1600" u="sng" dirty="0">
                <a:hlinkClick r:id="rId2"/>
              </a:rPr>
              <a:t>her wedding outfit</a:t>
            </a:r>
            <a:r>
              <a:rPr lang="en-US" sz="1600" dirty="0"/>
              <a:t> in one go before the big day. Instead, she should leave at least one item of clothing or an accessory to one side or risk lots of bad luck. During try-ons, brides were also warned not to look at themselves in full-length mirrors.</a:t>
            </a:r>
            <a:r>
              <a:rPr lang="ru-RU" sz="1600" dirty="0"/>
              <a:t/>
            </a:r>
            <a:br>
              <a:rPr lang="ru-RU" sz="1600" dirty="0"/>
            </a:br>
            <a:r>
              <a:rPr lang="en-US" sz="1600" dirty="0"/>
              <a:t>No one’s certain where these very specific wedding dress superstitions come from, but many brides would sew ribbons or even hair into their wedding dress to counter bad luck.</a:t>
            </a:r>
            <a:r>
              <a:rPr lang="ru-RU" sz="1600" dirty="0"/>
              <a:t/>
            </a:r>
            <a:br>
              <a:rPr lang="ru-RU" sz="1600" dirty="0"/>
            </a:br>
            <a:endParaRPr lang="ru-RU" sz="1600" dirty="0"/>
          </a:p>
        </p:txBody>
      </p:sp>
      <p:sp>
        <p:nvSpPr>
          <p:cNvPr id="3" name="AutoShape 2" descr="What to Wear to Try on Wedding Dresses | Glamo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Charleston Bridal Stylists Offers Tips For Finding Your Dream 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63" y="160338"/>
            <a:ext cx="2232248" cy="3366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asons Why Your Bridal Stylist Loves Their Job - Revelle Brid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680741"/>
            <a:ext cx="4085973" cy="232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09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467600" cy="1791072"/>
          </a:xfrm>
        </p:spPr>
        <p:txBody>
          <a:bodyPr>
            <a:normAutofit fontScale="90000"/>
          </a:bodyPr>
          <a:lstStyle/>
          <a:p>
            <a:pPr algn="ctr"/>
            <a:r>
              <a:rPr lang="en-US" sz="1800" b="1" dirty="0">
                <a:solidFill>
                  <a:srgbClr val="7030A0"/>
                </a:solidFill>
              </a:rPr>
              <a:t>The bride must have something borrowed, blue, old, new</a:t>
            </a:r>
            <a:r>
              <a:rPr lang="en-US" sz="1800" b="1" dirty="0" smtClean="0">
                <a:solidFill>
                  <a:srgbClr val="7030A0"/>
                </a:solidFill>
              </a:rPr>
              <a:t>…</a:t>
            </a:r>
            <a:r>
              <a:rPr lang="en-US" sz="1600" dirty="0" smtClean="0"/>
              <a:t/>
            </a:r>
            <a:br>
              <a:rPr lang="en-US" sz="1600" dirty="0" smtClean="0"/>
            </a:br>
            <a:r>
              <a:rPr lang="ru-RU" sz="1600" b="1" dirty="0"/>
              <a:t/>
            </a:r>
            <a:br>
              <a:rPr lang="ru-RU" sz="1600" b="1" dirty="0"/>
            </a:br>
            <a:r>
              <a:rPr lang="en-US" sz="1600" dirty="0"/>
              <a:t>This well-known wedding rhyme may originate from the Victorian era, but the tradition of marrying with something blue is much older. The ‘something blue’ part of the rhyme hails from ancient Israel, where it was common for brides to wear a blue ribbon in their hair to promise fidelity and devotion to their new husbands.</a:t>
            </a:r>
            <a:r>
              <a:rPr lang="ru-RU" sz="1600" dirty="0"/>
              <a:t/>
            </a:r>
            <a:br>
              <a:rPr lang="ru-RU" sz="1600" dirty="0"/>
            </a:br>
            <a:endParaRPr lang="ru-RU" sz="1600" dirty="0"/>
          </a:p>
        </p:txBody>
      </p:sp>
      <p:sp>
        <p:nvSpPr>
          <p:cNvPr id="3" name="AutoShape 2" descr="Something old, New, borrowed and Blue.. - Brides of Limer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descr="Something old, New, borrowed and Blue.. - Brides of Limer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59436"/>
            <a:ext cx="4210613" cy="42106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Best Something Blue Ideas for Your Wedding Day | Junebug Wedd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474374"/>
            <a:ext cx="3301008" cy="495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2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68960"/>
            <a:ext cx="7467600" cy="3586410"/>
          </a:xfrm>
        </p:spPr>
        <p:txBody>
          <a:bodyPr>
            <a:normAutofit/>
          </a:bodyPr>
          <a:lstStyle/>
          <a:p>
            <a:pPr algn="ctr"/>
            <a:r>
              <a:rPr lang="en-US" sz="1600" b="1" dirty="0">
                <a:solidFill>
                  <a:srgbClr val="7030A0"/>
                </a:solidFill>
              </a:rPr>
              <a:t>The bride must wear white – but never </a:t>
            </a:r>
            <a:r>
              <a:rPr lang="en-US" sz="1600" b="1" dirty="0" smtClean="0">
                <a:solidFill>
                  <a:srgbClr val="7030A0"/>
                </a:solidFill>
              </a:rPr>
              <a:t>red</a:t>
            </a:r>
            <a:br>
              <a:rPr lang="en-US" sz="1600" b="1" dirty="0" smtClean="0">
                <a:solidFill>
                  <a:srgbClr val="7030A0"/>
                </a:solidFill>
              </a:rPr>
            </a:br>
            <a:r>
              <a:rPr lang="ru-RU" sz="1600" b="1" dirty="0"/>
              <a:t/>
            </a:r>
            <a:br>
              <a:rPr lang="ru-RU" sz="1600" b="1" dirty="0"/>
            </a:br>
            <a:r>
              <a:rPr lang="en-US" sz="1600" dirty="0"/>
              <a:t>This is a very British wedding superstition that has caught on in many parts of the world. But it may surprise you that brides only started wearing white after the marriage of Queen Victoria and Prince Albert in 1840. White was seen as more than just a symbol of purity, with the bride’s ability to keep her white wedding dress clean a sign of wealth.</a:t>
            </a:r>
            <a:r>
              <a:rPr lang="ru-RU" sz="1600" dirty="0"/>
              <a:t/>
            </a:r>
            <a:br>
              <a:rPr lang="ru-RU" sz="1600" dirty="0"/>
            </a:br>
            <a:r>
              <a:rPr lang="en-US" sz="1600" dirty="0"/>
              <a:t>Whilst </a:t>
            </a:r>
            <a:r>
              <a:rPr lang="en-US" sz="1600" dirty="0" err="1"/>
              <a:t>coloured</a:t>
            </a:r>
            <a:r>
              <a:rPr lang="en-US" sz="1600" dirty="0"/>
              <a:t> wedding dresses, from vibrant shades to </a:t>
            </a:r>
            <a:r>
              <a:rPr lang="en-US" sz="1600" u="sng" dirty="0">
                <a:hlinkClick r:id="rId2"/>
              </a:rPr>
              <a:t>pastel </a:t>
            </a:r>
            <a:r>
              <a:rPr lang="en-US" sz="1600" u="sng" dirty="0" err="1">
                <a:hlinkClick r:id="rId2"/>
              </a:rPr>
              <a:t>colours</a:t>
            </a:r>
            <a:r>
              <a:rPr lang="en-US" sz="1600" dirty="0"/>
              <a:t>, are one trend brides of today experiment with, there’s one </a:t>
            </a:r>
            <a:r>
              <a:rPr lang="en-US" sz="1600" dirty="0" err="1"/>
              <a:t>colour</a:t>
            </a:r>
            <a:r>
              <a:rPr lang="en-US" sz="1600" dirty="0"/>
              <a:t> you should avoid completely according to superstition. An ancient rhyme once stated that brides should never marry in red as it is a very bad omen indeed.</a:t>
            </a:r>
            <a:r>
              <a:rPr lang="ru-RU" sz="1600" dirty="0"/>
              <a:t/>
            </a:r>
            <a:br>
              <a:rPr lang="ru-RU" sz="1600" dirty="0"/>
            </a:br>
            <a:endParaRPr lang="ru-RU" sz="1600" dirty="0"/>
          </a:p>
        </p:txBody>
      </p:sp>
      <p:pic>
        <p:nvPicPr>
          <p:cNvPr id="3074" name="Picture 2" descr="Woman Wears Red Dress To Cousin's Wedding To Show That She Slept With The  Groom First, But The Bride Outsmarts Her | Bored P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3389244" cy="24208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ES Bridal Studio Wedding Bridal Wear in Derbyshire | Guides for Brides |  Guides for Br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74605"/>
            <a:ext cx="283351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2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53544"/>
            <a:ext cx="7467600" cy="4104456"/>
          </a:xfrm>
        </p:spPr>
        <p:txBody>
          <a:bodyPr>
            <a:normAutofit/>
          </a:bodyPr>
          <a:lstStyle/>
          <a:p>
            <a:pPr algn="ctr"/>
            <a:r>
              <a:rPr lang="en-US" sz="1600" b="1" dirty="0">
                <a:solidFill>
                  <a:srgbClr val="7030A0"/>
                </a:solidFill>
              </a:rPr>
              <a:t>The guest who catches the bouquet will marry </a:t>
            </a:r>
            <a:r>
              <a:rPr lang="en-US" sz="1600" b="1" dirty="0" smtClean="0">
                <a:solidFill>
                  <a:srgbClr val="7030A0"/>
                </a:solidFill>
              </a:rPr>
              <a:t>next</a:t>
            </a:r>
            <a:r>
              <a:rPr lang="en-US" sz="1600" dirty="0" smtClean="0"/>
              <a:t/>
            </a:r>
            <a:br>
              <a:rPr lang="en-US" sz="1600" dirty="0" smtClean="0"/>
            </a:br>
            <a:r>
              <a:rPr lang="ru-RU" sz="1600" b="1" dirty="0"/>
              <a:t/>
            </a:r>
            <a:br>
              <a:rPr lang="ru-RU" sz="1600" b="1" dirty="0"/>
            </a:br>
            <a:r>
              <a:rPr lang="en-US" sz="1600" dirty="0"/>
              <a:t>Throwing the bouquet is a big moment, and whilst the best-known superstition is a cheery one – the guest who catches the bouquet will marry next – during medieval times, the process of deciding who would marry next was a tad more chaotic.</a:t>
            </a:r>
            <a:r>
              <a:rPr lang="ru-RU" sz="1600" dirty="0"/>
              <a:t/>
            </a:r>
            <a:br>
              <a:rPr lang="ru-RU" sz="1600" dirty="0"/>
            </a:br>
            <a:r>
              <a:rPr lang="en-US" sz="1600" dirty="0"/>
              <a:t>Guests wanting to increase their chances of bagging a husband or wife would have to grab a bit of the bride’s dress. Hordes of guests would accompany the bride and groom to their bed-chamber to secure their piece. The bouquet tradition arose when brides started throwing their floral arrangements to distract guests as they made their getaway!</a:t>
            </a:r>
            <a:r>
              <a:rPr lang="ru-RU" sz="1600" dirty="0"/>
              <a:t/>
            </a:r>
            <a:br>
              <a:rPr lang="ru-RU" sz="1600" dirty="0"/>
            </a:br>
            <a:r>
              <a:rPr lang="en-US" sz="1600" dirty="0"/>
              <a:t>There are however some accessories you shouldn’t share with your guests. Traditionally, brides avoided letting their friends try on their veils as it could lead to a runaway husband!</a:t>
            </a:r>
            <a:r>
              <a:rPr lang="ru-RU" sz="1600" dirty="0"/>
              <a:t/>
            </a:r>
            <a:br>
              <a:rPr lang="ru-RU" sz="1600" dirty="0"/>
            </a:br>
            <a:endParaRPr lang="ru-RU" sz="1600" dirty="0"/>
          </a:p>
        </p:txBody>
      </p:sp>
      <p:pic>
        <p:nvPicPr>
          <p:cNvPr id="4098" name="Picture 2" descr="November 5th | Wedding photos, Wedding picture poses, Wedding photos p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6632"/>
            <a:ext cx="1776197" cy="26642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atching the Bouquet at a Wedding | POPSUGAR Love &amp; Se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Catching the Bouquet at a Wedding | POPSUGAR Love &amp; Se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Catching the Bouquet at a Wedding | POPSUGAR Love &amp; Se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6" name="Picture 10" descr="The Top 10 Bouquet Toss Songs and 10 Alternative Bouquet Toss Songs | Fun  DM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86377"/>
            <a:ext cx="3982774" cy="241295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istory Behind the Bouquet Toss - Blooms By The 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996" y="343491"/>
            <a:ext cx="2005188" cy="225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51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ишукана">
  <a:themeElements>
    <a:clrScheme name="Вишукана">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Вишукана">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ишукана">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TotalTime>
  <Words>102</Words>
  <Application>Microsoft Office PowerPoint</Application>
  <PresentationFormat>Екран (4:3)</PresentationFormat>
  <Paragraphs>9</Paragraphs>
  <Slides>6</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6</vt:i4>
      </vt:variant>
    </vt:vector>
  </HeadingPairs>
  <TitlesOfParts>
    <vt:vector size="7" baseType="lpstr">
      <vt:lpstr>Вишукана</vt:lpstr>
      <vt:lpstr>Top UK wedding superstitions and where they come from </vt:lpstr>
      <vt:lpstr>The bride and groom can’t see each other before the wedding  Not seeing your bride or groom the night before the wedding is a long-standing tradition that remains popular. But historically, this superstition went one step further, with the happy couple not allowed to lay eyes on each other for at least 24 hours before tying the knot. Whilst in the modern-day, spending the night before apart is all about adding to the excitement and romance of the wedding day. Historically, not seeing the bride for 24 hours before or even not meeting her at all had less romantic connotations as event planner Bridget Davis explains: “This practice emerges from pre-18th century time, when it was commonplace for pre-arranged marriages. It was deemed ‘unlucky’ for a bride and groom to see one another. This was an attempt to keep the groom from backing out of the wedding upon seeing his unidentified bride to be prior to the ceremony.” </vt:lpstr>
      <vt:lpstr>The bride must not try on all her outfit in one go  Another superstition that dominated many brides’ preparations is also one of the oldest. According to this superstition, a bride should never try on all her wedding outfit in one go before the big day. Instead, she should leave at least one item of clothing or an accessory to one side or risk lots of bad luck. During try-ons, brides were also warned not to look at themselves in full-length mirrors. No one’s certain where these very specific wedding dress superstitions come from, but many brides would sew ribbons or even hair into their wedding dress to counter bad luck. </vt:lpstr>
      <vt:lpstr>The bride must have something borrowed, blue, old, new…  This well-known wedding rhyme may originate from the Victorian era, but the tradition of marrying with something blue is much older. The ‘something blue’ part of the rhyme hails from ancient Israel, where it was common for brides to wear a blue ribbon in their hair to promise fidelity and devotion to their new husbands. </vt:lpstr>
      <vt:lpstr>The bride must wear white – but never red  This is a very British wedding superstition that has caught on in many parts of the world. But it may surprise you that brides only started wearing white after the marriage of Queen Victoria and Prince Albert in 1840. White was seen as more than just a symbol of purity, with the bride’s ability to keep her white wedding dress clean a sign of wealth. Whilst coloured wedding dresses, from vibrant shades to pastel colours, are one trend brides of today experiment with, there’s one colour you should avoid completely according to superstition. An ancient rhyme once stated that brides should never marry in red as it is a very bad omen indeed. </vt:lpstr>
      <vt:lpstr>The guest who catches the bouquet will marry next  Throwing the bouquet is a big moment, and whilst the best-known superstition is a cheery one – the guest who catches the bouquet will marry next – during medieval times, the process of deciding who would marry next was a tad more chaotic. Guests wanting to increase their chances of bagging a husband or wife would have to grab a bit of the bride’s dress. Hordes of guests would accompany the bride and groom to their bed-chamber to secure their piece. The bouquet tradition arose when brides started throwing their floral arrangements to distract guests as they made their getaway! There are however some accessories you shouldn’t share with your guests. Traditionally, brides avoided letting their friends try on their veils as it could lead to a runaway husband! </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UK wedding superstitions and where they come from </dc:title>
  <dc:creator>влад</dc:creator>
  <cp:lastModifiedBy>влад</cp:lastModifiedBy>
  <cp:revision>3</cp:revision>
  <dcterms:created xsi:type="dcterms:W3CDTF">2023-02-04T12:49:44Z</dcterms:created>
  <dcterms:modified xsi:type="dcterms:W3CDTF">2023-02-05T11:21:00Z</dcterms:modified>
</cp:coreProperties>
</file>