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  <p:sldMasterId id="2147484054" r:id="rId2"/>
  </p:sldMasterIdLst>
  <p:notesMasterIdLst>
    <p:notesMasterId r:id="rId28"/>
  </p:notesMasterIdLst>
  <p:sldIdLst>
    <p:sldId id="256" r:id="rId3"/>
    <p:sldId id="257" r:id="rId4"/>
    <p:sldId id="258" r:id="rId5"/>
    <p:sldId id="261" r:id="rId6"/>
    <p:sldId id="259" r:id="rId7"/>
    <p:sldId id="265" r:id="rId8"/>
    <p:sldId id="260" r:id="rId9"/>
    <p:sldId id="270" r:id="rId10"/>
    <p:sldId id="271" r:id="rId11"/>
    <p:sldId id="295" r:id="rId12"/>
    <p:sldId id="269" r:id="rId13"/>
    <p:sldId id="272" r:id="rId14"/>
    <p:sldId id="283" r:id="rId15"/>
    <p:sldId id="266" r:id="rId16"/>
    <p:sldId id="285" r:id="rId17"/>
    <p:sldId id="286" r:id="rId18"/>
    <p:sldId id="288" r:id="rId19"/>
    <p:sldId id="289" r:id="rId20"/>
    <p:sldId id="284" r:id="rId21"/>
    <p:sldId id="290" r:id="rId22"/>
    <p:sldId id="291" r:id="rId23"/>
    <p:sldId id="292" r:id="rId24"/>
    <p:sldId id="293" r:id="rId25"/>
    <p:sldId id="294" r:id="rId26"/>
    <p:sldId id="29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28AAE-7781-46BB-8B41-29659997DEAC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A02B2-8C33-4D6F-8EE9-B1EB5E49FAF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06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d918cc7ba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d918cc7ba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d918cc7ba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d918cc7ba_2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d918cc7ba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d918cc7ba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d918cc7ba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d918cc7ba_2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d918cc7ba_2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d918cc7ba_2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ed918cc7ba_2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ed918cc7ba_2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ed918cc7ba_2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ed918cc7ba_2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ed918cc7ba_2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ed918cc7ba_2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716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83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9294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818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975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82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27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2681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7225142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118951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258995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441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60273301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8491543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1238476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7822114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2425480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883273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1719731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23940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1188822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63655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1709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60606308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5141016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5471935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4981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074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91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75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271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4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95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8762-0B1D-4518-A224-D582BEAD63F9}" type="datetimeFigureOut">
              <a:rPr lang="uk-UA" smtClean="0"/>
              <a:t>05.02.2023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5B8065-D2EC-470A-866E-B5F3808ABFF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69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2F46C-A10A-3A3C-5B0C-C8E74DE2D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649" y="1741573"/>
            <a:ext cx="11733351" cy="105918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1. СОЦІОЛОГІЯ ЯК НАУКА ТА НАВЧАЛЬНА ДИСЦИПЛІНА</a:t>
            </a:r>
            <a:br>
              <a:rPr lang="uk-UA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1026" name="Picture 2" descr="Соціологія – це модно й важливо! :: Державний університет телекомунікацій">
            <a:extLst>
              <a:ext uri="{FF2B5EF4-FFF2-40B4-BE49-F238E27FC236}">
                <a16:creationId xmlns:a16="http://schemas.microsoft.com/office/drawing/2014/main" id="{13B3A252-9F9E-FF91-2DA2-289AC884C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02" y="2532496"/>
            <a:ext cx="6050596" cy="34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DBF73-C904-03C8-7B40-F721A3D7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737" y="634384"/>
            <a:ext cx="1006623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i="1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</a:rPr>
              <a:t>Структура соціології </a:t>
            </a:r>
            <a:r>
              <a:rPr lang="uk-UA" sz="3600" dirty="0">
                <a:effectLst/>
                <a:latin typeface="+mn-lt"/>
                <a:ea typeface="Calibri" panose="020F0502020204030204" pitchFamily="34" charset="0"/>
              </a:rPr>
              <a:t>- це певний спосіб упорядкування системи знань про суспільство. </a:t>
            </a:r>
            <a:endParaRPr lang="uk-UA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38C31D-7C6E-3463-1420-D8BE5E05D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70" y="2190500"/>
            <a:ext cx="9199856" cy="34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9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12FEE0B-D0A8-9795-5233-62174711E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1188" y="214314"/>
            <a:ext cx="8229600" cy="928687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/>
              <a:t>Закони соціології.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A1A2A6F-8333-9CA9-B26D-D6958AE0F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2" y="1285875"/>
            <a:ext cx="10048999" cy="51435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uk-UA" sz="2800" u="sng" dirty="0">
                <a:solidFill>
                  <a:srgbClr val="00B050"/>
                </a:solidFill>
                <a:highlight>
                  <a:srgbClr val="FFFF00"/>
                </a:highlight>
              </a:rPr>
              <a:t>Соціальний закон</a:t>
            </a:r>
            <a:r>
              <a:rPr lang="uk-UA" sz="2800" dirty="0">
                <a:solidFill>
                  <a:srgbClr val="00B050"/>
                </a:solidFill>
                <a:highlight>
                  <a:srgbClr val="FFFF00"/>
                </a:highlight>
              </a:rPr>
              <a:t> – </a:t>
            </a:r>
            <a:r>
              <a:rPr lang="uk-UA" sz="2800" dirty="0"/>
              <a:t>об</a:t>
            </a:r>
            <a:r>
              <a:rPr lang="en-US" sz="2800" dirty="0"/>
              <a:t>’</a:t>
            </a:r>
            <a:r>
              <a:rPr lang="uk-UA" sz="2800" dirty="0" err="1"/>
              <a:t>єктивний</a:t>
            </a:r>
            <a:r>
              <a:rPr lang="uk-UA" sz="2800" dirty="0"/>
              <a:t> і повторюваний </a:t>
            </a:r>
            <a:r>
              <a:rPr lang="uk-UA" sz="2800" dirty="0">
                <a:solidFill>
                  <a:srgbClr val="00B050"/>
                </a:solidFill>
                <a:highlight>
                  <a:srgbClr val="FFFF00"/>
                </a:highlight>
              </a:rPr>
              <a:t>причинний зв’язок </a:t>
            </a:r>
            <a:r>
              <a:rPr lang="uk-UA" sz="2800" dirty="0"/>
              <a:t>між соціальними явищами та процесами, які виникають </a:t>
            </a:r>
            <a:r>
              <a:rPr lang="uk-UA" sz="2800" dirty="0">
                <a:solidFill>
                  <a:srgbClr val="00B050"/>
                </a:solidFill>
                <a:highlight>
                  <a:srgbClr val="FFFF00"/>
                </a:highlight>
              </a:rPr>
              <a:t>внаслідок масової діяльності людей </a:t>
            </a:r>
            <a:r>
              <a:rPr lang="uk-UA" sz="2800" dirty="0"/>
              <a:t>або їх дій.</a:t>
            </a:r>
            <a:endParaRPr lang="en-US" sz="2800" dirty="0"/>
          </a:p>
          <a:p>
            <a:pPr algn="just" eaLnBrk="1" hangingPunct="1">
              <a:defRPr/>
            </a:pPr>
            <a:endParaRPr lang="en-US" sz="2800" dirty="0"/>
          </a:p>
          <a:p>
            <a:pPr algn="just" eaLnBrk="1" hangingPunct="1">
              <a:defRPr/>
            </a:pPr>
            <a:r>
              <a:rPr lang="uk-UA" sz="2800" dirty="0"/>
              <a:t>Соціальні закони </a:t>
            </a:r>
            <a:r>
              <a:rPr lang="uk-UA" sz="2800" i="1" dirty="0">
                <a:solidFill>
                  <a:srgbClr val="00B050"/>
                </a:solidFill>
                <a:highlight>
                  <a:srgbClr val="FFFF00"/>
                </a:highlight>
              </a:rPr>
              <a:t>визначають відносини</a:t>
            </a:r>
            <a:r>
              <a:rPr lang="uk-UA" sz="2800" i="1" dirty="0">
                <a:solidFill>
                  <a:srgbClr val="FFFF00"/>
                </a:solidFill>
              </a:rPr>
              <a:t> </a:t>
            </a:r>
            <a:r>
              <a:rPr lang="uk-UA" sz="2800" dirty="0"/>
              <a:t>між різними індивідами та спільнотами, </a:t>
            </a:r>
            <a:r>
              <a:rPr lang="uk-UA" sz="2800" i="1" dirty="0">
                <a:solidFill>
                  <a:srgbClr val="00B050"/>
                </a:solidFill>
                <a:highlight>
                  <a:srgbClr val="FFFF00"/>
                </a:highlight>
              </a:rPr>
              <a:t>виявляючись в їх діяльності</a:t>
            </a:r>
            <a:r>
              <a:rPr lang="uk-UA" sz="2800" dirty="0">
                <a:solidFill>
                  <a:srgbClr val="00B050"/>
                </a:solidFill>
                <a:highlight>
                  <a:srgbClr val="FFFF00"/>
                </a:highlight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C265A2-4919-AF2C-2EA4-1A1D9BC1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0064"/>
            <a:ext cx="8229600" cy="1785937"/>
          </a:xfrm>
        </p:spPr>
        <p:txBody>
          <a:bodyPr/>
          <a:lstStyle/>
          <a:p>
            <a:pPr eaLnBrk="1" hangingPunct="1">
              <a:defRPr/>
            </a:pPr>
            <a:r>
              <a:rPr lang="uk-UA" i="1" dirty="0">
                <a:solidFill>
                  <a:srgbClr val="00B050"/>
                </a:solidFill>
                <a:highlight>
                  <a:srgbClr val="FFFF00"/>
                </a:highlight>
              </a:rPr>
              <a:t>За масштабом реалізації</a:t>
            </a:r>
            <a:r>
              <a:rPr lang="uk-UA" dirty="0">
                <a:solidFill>
                  <a:srgbClr val="00B050"/>
                </a:solidFill>
                <a:highlight>
                  <a:srgbClr val="FFFF00"/>
                </a:highlight>
              </a:rPr>
              <a:t> </a:t>
            </a:r>
            <a:br>
              <a:rPr lang="en-US" dirty="0"/>
            </a:br>
            <a:r>
              <a:rPr lang="uk-UA" dirty="0"/>
              <a:t>соціальні закони поділяються на</a:t>
            </a:r>
            <a:r>
              <a:rPr lang="en-US" dirty="0"/>
              <a:t>:</a:t>
            </a:r>
            <a:br>
              <a:rPr lang="uk-UA" i="1" dirty="0"/>
            </a:br>
            <a:endParaRPr lang="ru-RU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DB15067-0B6D-6788-20F3-4553F454C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217738"/>
            <a:ext cx="4040188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200" u="sng" dirty="0"/>
              <a:t>загальні</a:t>
            </a:r>
            <a:endParaRPr lang="uk-UA" sz="3200" i="1" u="sng" dirty="0"/>
          </a:p>
        </p:txBody>
      </p:sp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A397B879-02C3-4BCA-5961-042FBC2FE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3246439"/>
            <a:ext cx="4040188" cy="2111375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uk-UA" sz="2400" dirty="0"/>
              <a:t>Загальні закони діють в усіх суспільних системах ( напр. закон товарно-грошових відносин)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1F8C5FB-034E-445D-3501-5943A0DD9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14563"/>
            <a:ext cx="4041775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200" u="sng" dirty="0"/>
              <a:t>специфічні</a:t>
            </a:r>
            <a:endParaRPr lang="ru-RU" sz="3200" u="sng" dirty="0"/>
          </a:p>
        </p:txBody>
      </p:sp>
      <p:sp>
        <p:nvSpPr>
          <p:cNvPr id="7" name="Содержимое 6">
            <a:extLst>
              <a:ext uri="{FF2B5EF4-FFF2-40B4-BE49-F238E27FC236}">
                <a16:creationId xmlns:a16="http://schemas.microsoft.com/office/drawing/2014/main" id="{DCBBEEDF-E33C-CFBF-3639-B73243D7C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3214689"/>
            <a:ext cx="4041775" cy="2143125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uk-UA" sz="2400" dirty="0"/>
              <a:t>специфічні – обмежені однією чи кількома суспільними системами (напр. закон первинного нагромадження капіталу).</a:t>
            </a:r>
            <a:endParaRPr lang="ru-RU" sz="2400" dirty="0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5820FF52-C513-F35C-1E00-8E3868B15883}"/>
              </a:ext>
            </a:extLst>
          </p:cNvPr>
          <p:cNvSpPr/>
          <p:nvPr/>
        </p:nvSpPr>
        <p:spPr>
          <a:xfrm rot="8451275">
            <a:off x="4059239" y="1866901"/>
            <a:ext cx="1290637" cy="334963"/>
          </a:xfrm>
          <a:prstGeom prst="rightArrow">
            <a:avLst>
              <a:gd name="adj1" fmla="val 264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64198F58-F30B-8BB4-F5FD-DDDFCE38894D}"/>
              </a:ext>
            </a:extLst>
          </p:cNvPr>
          <p:cNvSpPr/>
          <p:nvPr/>
        </p:nvSpPr>
        <p:spPr>
          <a:xfrm rot="2401485">
            <a:off x="6461125" y="1803400"/>
            <a:ext cx="1290638" cy="336550"/>
          </a:xfrm>
          <a:prstGeom prst="rightArrow">
            <a:avLst>
              <a:gd name="adj1" fmla="val 264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9010689-6B00-D787-E3F3-A1BA40B3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0063"/>
            <a:ext cx="8229600" cy="1071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i="1" dirty="0">
                <a:solidFill>
                  <a:srgbClr val="00B050"/>
                </a:solidFill>
                <a:highlight>
                  <a:srgbClr val="FFFF00"/>
                </a:highlight>
              </a:rPr>
              <a:t>За способом вияву соціальні закони </a:t>
            </a:r>
            <a:r>
              <a:rPr lang="uk-UA" dirty="0"/>
              <a:t>поділяють на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6845DFA-1CE5-8170-D5DE-889AF6C93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217738"/>
            <a:ext cx="4040188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200" u="sng" dirty="0"/>
              <a:t>динамічні</a:t>
            </a:r>
            <a:endParaRPr lang="uk-UA" sz="3200" i="1" u="sng" dirty="0"/>
          </a:p>
        </p:txBody>
      </p:sp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42F519BC-2BCA-62AD-6FC9-79902BC2E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3246438"/>
            <a:ext cx="4040188" cy="282575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uk-UA" sz="2400" dirty="0"/>
              <a:t>Динамічні закони визначають напрям, чинники і форми соціальних змін, фіксують жорсткий, однозначний зв'язок між послідовністю подій у конкретних умовах. </a:t>
            </a:r>
            <a:endParaRPr lang="ru-RU" sz="2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321FCD7-2F22-C53C-BC07-DAC806E5C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14563"/>
            <a:ext cx="4041775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200" u="sng" dirty="0"/>
              <a:t>статичні </a:t>
            </a:r>
            <a:r>
              <a:rPr lang="uk-UA" dirty="0"/>
              <a:t>(стохастичні)</a:t>
            </a:r>
            <a:endParaRPr lang="ru-RU" dirty="0"/>
          </a:p>
        </p:txBody>
      </p:sp>
      <p:sp>
        <p:nvSpPr>
          <p:cNvPr id="7" name="Содержимое 6">
            <a:extLst>
              <a:ext uri="{FF2B5EF4-FFF2-40B4-BE49-F238E27FC236}">
                <a16:creationId xmlns:a16="http://schemas.microsoft.com/office/drawing/2014/main" id="{40839773-8B68-B576-562B-938356ECF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3214688"/>
            <a:ext cx="4041775" cy="285750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uk-UA" sz="2600" dirty="0"/>
              <a:t>Статичні закони – не детермінують соціальні явища, а відображають головні напрями змін, їх тенденцію до збереження стабільності соціального цілого.</a:t>
            </a:r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DDC969BE-8745-B29A-0927-B08EED30453A}"/>
              </a:ext>
            </a:extLst>
          </p:cNvPr>
          <p:cNvSpPr/>
          <p:nvPr/>
        </p:nvSpPr>
        <p:spPr>
          <a:xfrm rot="8451275">
            <a:off x="4059239" y="1866901"/>
            <a:ext cx="1290637" cy="334963"/>
          </a:xfrm>
          <a:prstGeom prst="rightArrow">
            <a:avLst>
              <a:gd name="adj1" fmla="val 264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CDF42522-10B3-4CFD-0256-04E8D116DC21}"/>
              </a:ext>
            </a:extLst>
          </p:cNvPr>
          <p:cNvSpPr/>
          <p:nvPr/>
        </p:nvSpPr>
        <p:spPr>
          <a:xfrm rot="2401485">
            <a:off x="6461125" y="1803400"/>
            <a:ext cx="1290638" cy="336550"/>
          </a:xfrm>
          <a:prstGeom prst="rightArrow">
            <a:avLst>
              <a:gd name="adj1" fmla="val 264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2F1C0-52C6-E30D-5BE6-E4C5EB1C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607" y="328773"/>
            <a:ext cx="9758005" cy="1576227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>
                <a:solidFill>
                  <a:srgbClr val="00B05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Соціологічна практика виділяє дві групи соціологічних категорій:</a:t>
            </a:r>
            <a:br>
              <a:rPr lang="uk-UA" sz="2800" i="1" dirty="0">
                <a:solidFill>
                  <a:srgbClr val="00B05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i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05EBBE-19AB-9511-B343-B12754EC3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203" y="1458930"/>
            <a:ext cx="10191965" cy="5301466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категорії, що пояснюють статику суспільства, його структуру, з виокремленням основних підсистем та елементів. </a:t>
            </a:r>
            <a:r>
              <a:rPr lang="uk-U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Серед них такі категорії, як «особистість», «соціалізація», «соціальна група», «соціальна спільнота», «соціальний клас», «соціальна діяльність», «соціальний контроль» та інші; </a:t>
            </a:r>
            <a:endParaRPr lang="uk-U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категорії, що характеризують динаміку суспільства, його основні зміни, особливості його розвитку.</a:t>
            </a:r>
            <a:r>
              <a:rPr lang="uk-U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Серед них такі категорії, як «соціальний процес», «соціальна зміна», «соціальна трансформація», «соціальний рух», «соціальна мобільність», «соціальний розвиток» та інші. </a:t>
            </a:r>
            <a:endParaRPr lang="uk-U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234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/>
          <p:nvPr/>
        </p:nvSpPr>
        <p:spPr>
          <a:xfrm>
            <a:off x="4157330" y="1878251"/>
            <a:ext cx="7410893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/>
            <a:endParaRPr sz="2800" b="1" dirty="0">
              <a:solidFill>
                <a:srgbClr val="FF0000"/>
              </a:solidFill>
              <a:ea typeface="Georgia"/>
              <a:cs typeface="Georgia"/>
              <a:sym typeface="Georgia"/>
            </a:endParaRPr>
          </a:p>
          <a:p>
            <a:pPr algn="r"/>
            <a:r>
              <a:rPr lang="ru" sz="2800" b="1" i="1" dirty="0">
                <a:solidFill>
                  <a:srgbClr val="00B050"/>
                </a:solidFill>
                <a:highlight>
                  <a:srgbClr val="FFFF00"/>
                </a:highlight>
                <a:ea typeface="Georgia"/>
                <a:cs typeface="Georgia"/>
                <a:sym typeface="Georgia"/>
              </a:rPr>
              <a:t>Теоретико-пізнавальна функція </a:t>
            </a:r>
            <a:r>
              <a:rPr lang="ru" sz="2800" dirty="0">
                <a:ea typeface="Georgia"/>
                <a:cs typeface="Georgia"/>
                <a:sym typeface="Georgia"/>
              </a:rPr>
              <a:t>забезпечує поновлення та збагачення соціологічного знання про різні сфери суспільного життя, розкриває перспективи соціального розвитку, розробляє концепції, теорії, ключові поняття й категорії на основі дослідження соціальної реальності.</a:t>
            </a:r>
            <a:endParaRPr sz="2800" dirty="0">
              <a:ea typeface="Georgia"/>
              <a:cs typeface="Georgia"/>
              <a:sym typeface="Georgia"/>
            </a:endParaRPr>
          </a:p>
          <a:p>
            <a:pPr algn="just"/>
            <a:r>
              <a:rPr lang="ru" sz="2400" b="1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400" dirty="0">
              <a:latin typeface="Georgia"/>
              <a:ea typeface="Georgia"/>
              <a:cs typeface="Georgia"/>
              <a:sym typeface="Georgia"/>
            </a:endParaRPr>
          </a:p>
          <a:p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13959600" y="1986200"/>
            <a:ext cx="9788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p42"/>
          <p:cNvSpPr/>
          <p:nvPr/>
        </p:nvSpPr>
        <p:spPr>
          <a:xfrm>
            <a:off x="1722475" y="171765"/>
            <a:ext cx="10154092" cy="16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</a:pPr>
            <a:r>
              <a:rPr lang="ru" sz="2667" b="1" i="1" dirty="0">
                <a:solidFill>
                  <a:srgbClr val="00B050"/>
                </a:solidFill>
                <a:highlight>
                  <a:srgbClr val="FFFF00"/>
                </a:highlight>
                <a:ea typeface="Georgia"/>
                <a:cs typeface="Georgia"/>
                <a:sym typeface="Georgia"/>
              </a:rPr>
              <a:t>Функції соціології</a:t>
            </a:r>
            <a:r>
              <a:rPr lang="ru" sz="2667" i="1" dirty="0">
                <a:solidFill>
                  <a:srgbClr val="00B050"/>
                </a:solidFill>
                <a:highlight>
                  <a:srgbClr val="FFFF00"/>
                </a:highlight>
                <a:ea typeface="Georgia"/>
                <a:cs typeface="Georgia"/>
                <a:sym typeface="Georgia"/>
              </a:rPr>
              <a:t> </a:t>
            </a:r>
            <a:r>
              <a:rPr lang="ru" sz="2667" dirty="0">
                <a:ea typeface="Georgia"/>
                <a:cs typeface="Georgia"/>
                <a:sym typeface="Georgia"/>
              </a:rPr>
              <a:t>– це напрямки її впливу на організацію суспільства як соціальної системи, з урахуванням інтересів різних соціальних спільнот і груп. </a:t>
            </a:r>
            <a:endParaRPr sz="2667" dirty="0">
              <a:ea typeface="Georgia"/>
              <a:cs typeface="Georgia"/>
              <a:sym typeface="Georgia"/>
            </a:endParaRPr>
          </a:p>
          <a:p>
            <a:pPr algn="ctr"/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4" name="Google Shape;3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367" y="3429000"/>
            <a:ext cx="2836067" cy="1761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"/>
          <p:cNvSpPr txBox="1"/>
          <p:nvPr/>
        </p:nvSpPr>
        <p:spPr>
          <a:xfrm>
            <a:off x="1480267" y="787000"/>
            <a:ext cx="965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0" name="Google Shape;34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433" y="955633"/>
            <a:ext cx="2232667" cy="2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3"/>
          <p:cNvSpPr txBox="1"/>
          <p:nvPr/>
        </p:nvSpPr>
        <p:spPr>
          <a:xfrm>
            <a:off x="3996647" y="787000"/>
            <a:ext cx="7020986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400" i="1" dirty="0">
                <a:solidFill>
                  <a:srgbClr val="00B050"/>
                </a:solidFill>
                <a:highlight>
                  <a:srgbClr val="FFFF00"/>
                </a:highlight>
                <a:ea typeface="Georgia"/>
                <a:cs typeface="Georgia"/>
                <a:sym typeface="Georgia"/>
              </a:rPr>
              <a:t>Описово-інформаційна функція </a:t>
            </a:r>
            <a:r>
              <a:rPr lang="ru" sz="2400" dirty="0">
                <a:ea typeface="Georgia"/>
                <a:cs typeface="Georgia"/>
                <a:sym typeface="Georgia"/>
              </a:rPr>
              <a:t>полягає в систематизації, описі, нагромадженні соціологічної інформації, отриманої в результаті проведення соціологічних досліджень, у вигляді аналітичних записок, різних наукових звітів, статей, книг тощо.</a:t>
            </a:r>
            <a:endParaRPr sz="2400" dirty="0">
              <a:ea typeface="Georgia"/>
              <a:cs typeface="Georgia"/>
              <a:sym typeface="Georgia"/>
            </a:endParaRPr>
          </a:p>
          <a:p>
            <a:pPr algn="just"/>
            <a:endParaRPr sz="24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42" name="Google Shape;34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6434" y="3897151"/>
            <a:ext cx="2459367" cy="22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3"/>
          <p:cNvSpPr txBox="1"/>
          <p:nvPr/>
        </p:nvSpPr>
        <p:spPr>
          <a:xfrm>
            <a:off x="4084833" y="3780785"/>
            <a:ext cx="71764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400" i="1" dirty="0">
                <a:solidFill>
                  <a:srgbClr val="00B050"/>
                </a:solidFill>
                <a:highlight>
                  <a:srgbClr val="FFFF00"/>
                </a:highlight>
                <a:ea typeface="Georgia"/>
                <a:cs typeface="Georgia"/>
                <a:sym typeface="Georgia"/>
              </a:rPr>
              <a:t>Світоглядно-ідеологічна функція</a:t>
            </a:r>
            <a:r>
              <a:rPr lang="ru" sz="2400" dirty="0">
                <a:solidFill>
                  <a:srgbClr val="00B050"/>
                </a:solidFill>
                <a:highlight>
                  <a:srgbClr val="FFFF00"/>
                </a:highlight>
                <a:ea typeface="Georgia"/>
                <a:cs typeface="Georgia"/>
                <a:sym typeface="Georgia"/>
              </a:rPr>
              <a:t> </a:t>
            </a:r>
            <a:r>
              <a:rPr lang="ru" sz="2400" dirty="0">
                <a:ea typeface="Georgia"/>
                <a:cs typeface="Georgia"/>
                <a:sym typeface="Georgia"/>
              </a:rPr>
              <a:t>проявляється в тому, що вона формує погляди на соціальні явища і процеси, дає їм теоретичну основу для практичних дій, спрямованих на розуміння й узгодження інтересів різних соціальних спільнот і груп. </a:t>
            </a:r>
            <a:endParaRPr sz="2400" dirty="0"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100" y="1290000"/>
            <a:ext cx="2707533" cy="1801733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5"/>
          <p:cNvSpPr txBox="1"/>
          <p:nvPr/>
        </p:nvSpPr>
        <p:spPr>
          <a:xfrm>
            <a:off x="4328398" y="435651"/>
            <a:ext cx="7086189" cy="303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1600"/>
              </a:spcBef>
            </a:pPr>
            <a:r>
              <a:rPr lang="ru" sz="2400" i="1" dirty="0">
                <a:solidFill>
                  <a:srgbClr val="00B050"/>
                </a:solidFill>
                <a:highlight>
                  <a:srgbClr val="FFFF00"/>
                </a:highlight>
                <a:ea typeface="Georgia"/>
                <a:cs typeface="Georgia"/>
                <a:sym typeface="Georgia"/>
              </a:rPr>
              <a:t>Критична функція </a:t>
            </a:r>
            <a:r>
              <a:rPr lang="ru" sz="2400" dirty="0">
                <a:ea typeface="Georgia"/>
                <a:cs typeface="Georgia"/>
                <a:sym typeface="Georgia"/>
              </a:rPr>
              <a:t>проявляється в тому, що соціологія, надаючи об‘єктивне знання, покликана попереджувати соціальну політику про відхилення від соціального ідеалу, сигналізувати про можливі негативні соціальні явища і наслідки. </a:t>
            </a:r>
            <a:endParaRPr sz="2400" dirty="0">
              <a:ea typeface="Georgia"/>
              <a:cs typeface="Georgia"/>
              <a:sym typeface="Georgia"/>
            </a:endParaRPr>
          </a:p>
          <a:p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8" name="Google Shape;35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067" y="3829000"/>
            <a:ext cx="2707533" cy="194125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5"/>
          <p:cNvSpPr txBox="1"/>
          <p:nvPr/>
        </p:nvSpPr>
        <p:spPr>
          <a:xfrm>
            <a:off x="4403365" y="3221513"/>
            <a:ext cx="7165335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400" i="1" dirty="0">
                <a:solidFill>
                  <a:srgbClr val="00B050"/>
                </a:solidFill>
                <a:highlight>
                  <a:srgbClr val="FFFF00"/>
                </a:highlight>
                <a:ea typeface="Georgia"/>
                <a:cs typeface="Georgia"/>
                <a:sym typeface="Georgia"/>
              </a:rPr>
              <a:t>Виховна функція </a:t>
            </a:r>
            <a:r>
              <a:rPr lang="ru" sz="2400" dirty="0">
                <a:ea typeface="Georgia"/>
                <a:cs typeface="Georgia"/>
                <a:sym typeface="Georgia"/>
              </a:rPr>
              <a:t>полягає в тому, що соціологічні знання безпосередньо використовуються системою виховання і впливу на свідомість і поведінку людей з метою формування їх соціальних якостей, а також забезпечують передачу новим поколінням соціального досвіду попередніх поколінь. </a:t>
            </a:r>
            <a:endParaRPr sz="2400" dirty="0"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967" y="1308733"/>
            <a:ext cx="2919533" cy="2120267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6"/>
          <p:cNvSpPr txBox="1"/>
          <p:nvPr/>
        </p:nvSpPr>
        <p:spPr>
          <a:xfrm>
            <a:off x="4489985" y="1115739"/>
            <a:ext cx="7438800" cy="336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533" i="1" dirty="0">
                <a:solidFill>
                  <a:srgbClr val="00B050"/>
                </a:solidFill>
                <a:highlight>
                  <a:srgbClr val="FFFF00"/>
                </a:highlight>
                <a:ea typeface="Georgia"/>
                <a:cs typeface="Georgia"/>
                <a:sym typeface="Georgia"/>
              </a:rPr>
              <a:t>Завдання соціології </a:t>
            </a:r>
            <a:r>
              <a:rPr lang="ru" sz="2533" dirty="0">
                <a:ea typeface="Georgia"/>
                <a:cs typeface="Georgia"/>
                <a:sym typeface="Georgia"/>
              </a:rPr>
              <a:t>спрямовані на те, щоб отримати вірогідне знання про суспільство, вивчити його і обґрунтувати основні напрями розвитку суспільства, виявити та науково обґрунтувати механізми переходу від індивідуального до соціального, від соціального менш загального порядку до соціального більшого порядку. </a:t>
            </a:r>
            <a:endParaRPr sz="2533" dirty="0">
              <a:ea typeface="Georgia"/>
              <a:cs typeface="Georgia"/>
              <a:sym typeface="Georgia"/>
            </a:endParaRPr>
          </a:p>
        </p:txBody>
      </p:sp>
      <p:sp>
        <p:nvSpPr>
          <p:cNvPr id="366" name="Google Shape;366;p46"/>
          <p:cNvSpPr txBox="1"/>
          <p:nvPr/>
        </p:nvSpPr>
        <p:spPr>
          <a:xfrm>
            <a:off x="1495600" y="4651753"/>
            <a:ext cx="106964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400" dirty="0">
                <a:ea typeface="Georgia"/>
                <a:cs typeface="Georgia"/>
                <a:sym typeface="Georgia"/>
              </a:rPr>
              <a:t>Важливим завданням соціології є знаходження шляхів, засобів вирішення глобальних проблем людства, осмислення глибоких інтеграційних процесів у світовій співдружності, нових підходів до вирішення сучасних етнічних процесів. </a:t>
            </a:r>
            <a:endParaRPr sz="2400" dirty="0">
              <a:ea typeface="Georgia"/>
              <a:cs typeface="Georgia"/>
              <a:sym typeface="Georgia"/>
            </a:endParaRPr>
          </a:p>
          <a:p>
            <a:endParaRPr sz="24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62A24-4A22-9CDD-8927-8E692010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393" y="356982"/>
            <a:ext cx="8911687" cy="1280890"/>
          </a:xfrm>
        </p:spPr>
        <p:txBody>
          <a:bodyPr>
            <a:normAutofit/>
          </a:bodyPr>
          <a:lstStyle/>
          <a:p>
            <a:r>
              <a:rPr lang="uk-UA" sz="3200" i="1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</a:rPr>
              <a:t>Соціологія в системі суспільних наук</a:t>
            </a:r>
            <a:endParaRPr lang="uk-UA" sz="3200" i="1" dirty="0">
              <a:solidFill>
                <a:srgbClr val="00B050"/>
              </a:solidFill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5122" name="Picture 2" descr="Функції соціології, Соціологія в системі суспільних наук - Соціологія -  Навчальні матеріали онлайн">
            <a:extLst>
              <a:ext uri="{FF2B5EF4-FFF2-40B4-BE49-F238E27FC236}">
                <a16:creationId xmlns:a16="http://schemas.microsoft.com/office/drawing/2014/main" id="{DDA7737B-4FB3-C7F2-365D-82A16E2F15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74" y="1165237"/>
            <a:ext cx="8333128" cy="521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2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EEB66-5053-6F14-930E-60B60F16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3013"/>
            <a:ext cx="3305835" cy="1280890"/>
          </a:xfrm>
        </p:spPr>
        <p:txBody>
          <a:bodyPr>
            <a:normAutofit/>
          </a:bodyPr>
          <a:lstStyle/>
          <a:p>
            <a:pPr algn="r"/>
            <a:r>
              <a:rPr lang="uk-UA" sz="4400" b="1" dirty="0"/>
              <a:t>План: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BBB5CC-4BC9-D18B-B248-619E0CE6C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060" y="1500027"/>
            <a:ext cx="9000162" cy="329800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>
                <a:solidFill>
                  <a:schemeClr val="tx1"/>
                </a:solidFill>
                <a:latin typeface="+mj-lt"/>
              </a:rPr>
              <a:t>1. Сутність соціології як науки.</a:t>
            </a:r>
          </a:p>
          <a:p>
            <a:r>
              <a:rPr lang="uk-UA" sz="3600" dirty="0">
                <a:solidFill>
                  <a:schemeClr val="tx1"/>
                </a:solidFill>
                <a:latin typeface="+mj-lt"/>
              </a:rPr>
              <a:t>2. Соціологічні закони і категорії.</a:t>
            </a:r>
          </a:p>
          <a:p>
            <a:r>
              <a:rPr lang="uk-UA" sz="3600" dirty="0">
                <a:solidFill>
                  <a:schemeClr val="tx1"/>
                </a:solidFill>
                <a:latin typeface="+mj-lt"/>
              </a:rPr>
              <a:t>3. Структура й функції соціології.</a:t>
            </a:r>
          </a:p>
          <a:p>
            <a:r>
              <a:rPr lang="uk-UA" sz="3600" dirty="0">
                <a:solidFill>
                  <a:schemeClr val="tx1"/>
                </a:solidFill>
                <a:latin typeface="+mj-lt"/>
              </a:rPr>
              <a:t>4. Зв’язок соціології з іншими галузями наукового знання. </a:t>
            </a:r>
          </a:p>
        </p:txBody>
      </p:sp>
      <p:pic>
        <p:nvPicPr>
          <p:cNvPr id="2050" name="Picture 2" descr="Презентация пнг - фото и картинки abrakadabra.fun">
            <a:extLst>
              <a:ext uri="{FF2B5EF4-FFF2-40B4-BE49-F238E27FC236}">
                <a16:creationId xmlns:a16="http://schemas.microsoft.com/office/drawing/2014/main" id="{3D4216A8-18BE-F0A9-DBB3-C866D2D8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50" y="3256907"/>
            <a:ext cx="3744931" cy="37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454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892E0-E24A-2B26-7F5A-A74412FF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262" y="387804"/>
            <a:ext cx="8911687" cy="1280890"/>
          </a:xfrm>
        </p:spPr>
        <p:txBody>
          <a:bodyPr>
            <a:normAutofit/>
          </a:bodyPr>
          <a:lstStyle/>
          <a:p>
            <a:r>
              <a:rPr lang="uk-UA" sz="3200" i="1" dirty="0">
                <a:solidFill>
                  <a:srgbClr val="00B050"/>
                </a:solidFill>
                <a:highlight>
                  <a:srgbClr val="FFFF00"/>
                </a:highlight>
              </a:rPr>
              <a:t>Соціологічне дослідження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8E09F1-DD76-3F7D-97ED-5620EFBF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254" y="1216631"/>
            <a:ext cx="10487470" cy="4801502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Підготовку і проведення соціологічних досліджень можна поділити на ряд етапів. </a:t>
            </a:r>
            <a:endParaRPr lang="uk-U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ea typeface="Calibri" panose="020F0502020204030204" pitchFamily="34" charset="0"/>
              </a:rPr>
              <a:t>1. Підготовка дослідження. </a:t>
            </a:r>
          </a:p>
          <a:p>
            <a:r>
              <a:rPr lang="uk-UA" sz="2400" dirty="0">
                <a:effectLst/>
                <a:ea typeface="Calibri" panose="020F0502020204030204" pitchFamily="34" charset="0"/>
              </a:rPr>
              <a:t>2. Збирання первинної соціологічної інформації про об’єкт, що вивчається. </a:t>
            </a:r>
          </a:p>
          <a:p>
            <a:r>
              <a:rPr lang="uk-U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3. Підготовка зібраної інформації до обробки й аналізу та сама обробка й аналіз даних, отриманих у ході дослідження згідно з програмою. </a:t>
            </a:r>
            <a:endParaRPr lang="uk-U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Підготовка звіту за наслідками дослідження, викладення його результатів у наукових публікаціях, практичних рекомендаціях і проектах соціальних змін.</a:t>
            </a:r>
            <a:endParaRPr lang="uk-U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59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D3CAB5-13E2-6D13-BBB7-06A590282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195210"/>
            <a:ext cx="11589250" cy="6328880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/>
              <a:t>У </a:t>
            </a:r>
            <a:r>
              <a:rPr lang="ru-RU" sz="2800" dirty="0" err="1"/>
              <a:t>розпорядженні</a:t>
            </a:r>
            <a:r>
              <a:rPr lang="ru-RU" sz="2800" dirty="0"/>
              <a:t> </a:t>
            </a:r>
            <a:r>
              <a:rPr lang="ru-RU" sz="2800" dirty="0" err="1"/>
              <a:t>соціологів</a:t>
            </a:r>
            <a:r>
              <a:rPr lang="ru-RU" sz="2800" dirty="0"/>
              <a:t> є </a:t>
            </a:r>
            <a:r>
              <a:rPr lang="ru-RU" sz="2800" dirty="0" err="1"/>
              <a:t>чотири</a:t>
            </a:r>
            <a:r>
              <a:rPr lang="ru-RU" sz="2800" dirty="0"/>
              <a:t> </a:t>
            </a:r>
            <a:r>
              <a:rPr lang="ru-RU" sz="2800" dirty="0" err="1"/>
              <a:t>основних</a:t>
            </a:r>
            <a:r>
              <a:rPr lang="ru-RU" sz="2800" dirty="0"/>
              <a:t> </a:t>
            </a:r>
            <a:r>
              <a:rPr lang="ru-RU" sz="2800" dirty="0" err="1"/>
              <a:t>методи</a:t>
            </a:r>
            <a:r>
              <a:rPr lang="ru-RU" sz="2800" dirty="0"/>
              <a:t> </a:t>
            </a:r>
            <a:r>
              <a:rPr lang="ru-RU" sz="2800" dirty="0" err="1"/>
              <a:t>дослідження</a:t>
            </a:r>
            <a:r>
              <a:rPr lang="ru-RU" sz="2800" dirty="0"/>
              <a:t>:</a:t>
            </a:r>
          </a:p>
          <a:p>
            <a:pPr marL="0" indent="0" algn="just">
              <a:buNone/>
            </a:pPr>
            <a:r>
              <a:rPr lang="uk-UA" sz="2800" b="1" i="1" dirty="0">
                <a:solidFill>
                  <a:srgbClr val="00B050"/>
                </a:solidFill>
                <a:highlight>
                  <a:srgbClr val="FFFF00"/>
                </a:highlight>
              </a:rPr>
              <a:t>Спостереження</a:t>
            </a:r>
            <a:r>
              <a:rPr lang="uk-UA" sz="2800" dirty="0">
                <a:highlight>
                  <a:srgbClr val="FFFF00"/>
                </a:highlight>
              </a:rPr>
              <a:t> </a:t>
            </a:r>
            <a:r>
              <a:rPr lang="uk-UA" sz="2800" dirty="0"/>
              <a:t>у соціологічному дослідженні є методом збирання первинної інформації про об’єкт, який вивчається, шляхом прямої реєстрації подій, що стосуються цього об’єкта і відповідають цілям дослідження.</a:t>
            </a:r>
          </a:p>
          <a:p>
            <a:pPr marL="0" indent="0" algn="just">
              <a:buNone/>
            </a:pPr>
            <a:r>
              <a:rPr lang="ru-RU" sz="2800" dirty="0"/>
              <a:t>За </a:t>
            </a:r>
            <a:r>
              <a:rPr lang="ru-RU" sz="2800" i="1" dirty="0" err="1">
                <a:solidFill>
                  <a:srgbClr val="00B050"/>
                </a:solidFill>
              </a:rPr>
              <a:t>ступенем</a:t>
            </a:r>
            <a:r>
              <a:rPr lang="ru-RU" sz="2800" i="1" dirty="0">
                <a:solidFill>
                  <a:srgbClr val="00B050"/>
                </a:solidFill>
              </a:rPr>
              <a:t> </a:t>
            </a:r>
            <a:r>
              <a:rPr lang="ru-RU" sz="2800" i="1" dirty="0" err="1">
                <a:solidFill>
                  <a:srgbClr val="00B050"/>
                </a:solidFill>
              </a:rPr>
              <a:t>формалізації</a:t>
            </a:r>
            <a:r>
              <a:rPr lang="ru-RU" sz="2800" i="1" dirty="0">
                <a:solidFill>
                  <a:srgbClr val="00B050"/>
                </a:solidFill>
              </a:rPr>
              <a:t> </a:t>
            </a:r>
            <a:r>
              <a:rPr lang="ru-RU" sz="2800" dirty="0" err="1"/>
              <a:t>спостереження</a:t>
            </a:r>
            <a:r>
              <a:rPr lang="ru-RU" sz="2800" dirty="0"/>
              <a:t> </a:t>
            </a:r>
            <a:r>
              <a:rPr lang="ru-RU" sz="2800" dirty="0" err="1"/>
              <a:t>поділяють</a:t>
            </a:r>
            <a:r>
              <a:rPr lang="ru-RU" sz="2800" dirty="0"/>
              <a:t> на </a:t>
            </a:r>
            <a:r>
              <a:rPr lang="ru-RU" sz="2800" i="1" dirty="0" err="1"/>
              <a:t>неструктуралізовані</a:t>
            </a:r>
            <a:r>
              <a:rPr lang="ru-RU" sz="2800" i="1" dirty="0"/>
              <a:t> та </a:t>
            </a:r>
            <a:r>
              <a:rPr lang="ru-RU" sz="2800" i="1" dirty="0" err="1"/>
              <a:t>структуралізовані</a:t>
            </a:r>
            <a:r>
              <a:rPr lang="ru-RU" sz="2800" dirty="0"/>
              <a:t>. </a:t>
            </a:r>
          </a:p>
          <a:p>
            <a:pPr marL="0" indent="0" algn="just">
              <a:buNone/>
            </a:pPr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i="1" dirty="0" err="1">
                <a:solidFill>
                  <a:srgbClr val="00B050"/>
                </a:solidFill>
              </a:rPr>
              <a:t>ступеня</a:t>
            </a:r>
            <a:r>
              <a:rPr lang="ru-RU" sz="2800" i="1" dirty="0">
                <a:solidFill>
                  <a:srgbClr val="00B050"/>
                </a:solidFill>
              </a:rPr>
              <a:t> </a:t>
            </a:r>
            <a:r>
              <a:rPr lang="ru-RU" sz="2800" i="1" dirty="0" err="1">
                <a:solidFill>
                  <a:srgbClr val="00B050"/>
                </a:solidFill>
              </a:rPr>
              <a:t>участі</a:t>
            </a:r>
            <a:r>
              <a:rPr lang="ru-RU" sz="2800" i="1" dirty="0">
                <a:solidFill>
                  <a:srgbClr val="00B050"/>
                </a:solidFill>
              </a:rPr>
              <a:t> </a:t>
            </a:r>
            <a:r>
              <a:rPr lang="ru-RU" sz="2800" i="1" dirty="0" err="1">
                <a:solidFill>
                  <a:srgbClr val="00B050"/>
                </a:solidFill>
              </a:rPr>
              <a:t>спостерігача</a:t>
            </a:r>
            <a:r>
              <a:rPr lang="ru-RU" sz="2800" i="1" dirty="0">
                <a:solidFill>
                  <a:srgbClr val="00B050"/>
                </a:solidFill>
              </a:rPr>
              <a:t> </a:t>
            </a:r>
            <a:r>
              <a:rPr lang="ru-RU" sz="2800" dirty="0"/>
              <a:t>у </a:t>
            </a:r>
            <a:r>
              <a:rPr lang="ru-RU" sz="2800" dirty="0" err="1"/>
              <a:t>ситуації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досліджується</a:t>
            </a:r>
            <a:r>
              <a:rPr lang="ru-RU" sz="2800" dirty="0"/>
              <a:t>, </a:t>
            </a:r>
            <a:r>
              <a:rPr lang="ru-RU" sz="2800" dirty="0" err="1"/>
              <a:t>розрізняють</a:t>
            </a:r>
            <a:r>
              <a:rPr lang="ru-RU" sz="2800" dirty="0"/>
              <a:t> </a:t>
            </a:r>
            <a:r>
              <a:rPr lang="ru-RU" sz="2800" i="1" dirty="0" err="1"/>
              <a:t>включне</a:t>
            </a:r>
            <a:r>
              <a:rPr lang="ru-RU" sz="2800" dirty="0"/>
              <a:t> (з </a:t>
            </a:r>
            <a:r>
              <a:rPr lang="ru-RU" sz="2800" dirty="0" err="1"/>
              <a:t>участю</a:t>
            </a:r>
            <a:r>
              <a:rPr lang="ru-RU" sz="2800" dirty="0"/>
              <a:t>) та </a:t>
            </a:r>
            <a:r>
              <a:rPr lang="ru-RU" sz="2800" i="1" dirty="0" err="1"/>
              <a:t>невключне</a:t>
            </a:r>
            <a:r>
              <a:rPr lang="ru-RU" sz="2800" dirty="0"/>
              <a:t> (без </a:t>
            </a:r>
            <a:r>
              <a:rPr lang="ru-RU" sz="2800" dirty="0" err="1"/>
              <a:t>участі</a:t>
            </a:r>
            <a:r>
              <a:rPr lang="ru-RU" sz="2800" dirty="0"/>
              <a:t>) </a:t>
            </a:r>
            <a:r>
              <a:rPr lang="ru-RU" sz="2800" dirty="0" err="1"/>
              <a:t>спостереження</a:t>
            </a:r>
            <a:r>
              <a:rPr lang="ru-RU" sz="2800" dirty="0"/>
              <a:t>.</a:t>
            </a:r>
          </a:p>
          <a:p>
            <a:pPr marL="0" indent="0" algn="just">
              <a:buNone/>
            </a:pPr>
            <a:r>
              <a:rPr lang="ru-RU" sz="2800" dirty="0"/>
              <a:t>За </a:t>
            </a:r>
            <a:r>
              <a:rPr lang="ru-RU" sz="2800" i="1" dirty="0" err="1">
                <a:solidFill>
                  <a:srgbClr val="00B050"/>
                </a:solidFill>
              </a:rPr>
              <a:t>місцем</a:t>
            </a:r>
            <a:r>
              <a:rPr lang="ru-RU" sz="2800" i="1" dirty="0">
                <a:solidFill>
                  <a:srgbClr val="00B050"/>
                </a:solidFill>
              </a:rPr>
              <a:t> </a:t>
            </a:r>
            <a:r>
              <a:rPr lang="ru-RU" sz="2800" i="1" dirty="0" err="1">
                <a:solidFill>
                  <a:srgbClr val="00B050"/>
                </a:solidFill>
              </a:rPr>
              <a:t>впровадження</a:t>
            </a:r>
            <a:r>
              <a:rPr lang="ru-RU" sz="2800" i="1" dirty="0">
                <a:solidFill>
                  <a:srgbClr val="00B050"/>
                </a:solidFill>
              </a:rPr>
              <a:t> </a:t>
            </a:r>
            <a:r>
              <a:rPr lang="ru-RU" sz="2800" dirty="0"/>
              <a:t>та </a:t>
            </a:r>
            <a:r>
              <a:rPr lang="ru-RU" sz="2800" dirty="0" err="1"/>
              <a:t>умовами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спостереження</a:t>
            </a:r>
            <a:r>
              <a:rPr lang="ru-RU" sz="2800" dirty="0"/>
              <a:t> </a:t>
            </a:r>
            <a:r>
              <a:rPr lang="ru-RU" sz="2800" dirty="0" err="1"/>
              <a:t>поділяються</a:t>
            </a:r>
            <a:r>
              <a:rPr lang="ru-RU" sz="2800" dirty="0"/>
              <a:t> на </a:t>
            </a:r>
            <a:r>
              <a:rPr lang="ru-RU" sz="2800" i="1" dirty="0" err="1"/>
              <a:t>польові</a:t>
            </a:r>
            <a:r>
              <a:rPr lang="ru-RU" sz="2800" i="1" dirty="0"/>
              <a:t> та </a:t>
            </a:r>
            <a:r>
              <a:rPr lang="ru-RU" sz="2800" i="1" dirty="0" err="1"/>
              <a:t>лабораторні</a:t>
            </a:r>
            <a:r>
              <a:rPr lang="ru-RU" sz="2800" dirty="0"/>
              <a:t>.</a:t>
            </a:r>
          </a:p>
          <a:p>
            <a:pPr marL="0" indent="0" algn="just">
              <a:buNone/>
            </a:pPr>
            <a:r>
              <a:rPr lang="ru-RU" sz="2800" dirty="0"/>
              <a:t> За </a:t>
            </a:r>
            <a:r>
              <a:rPr lang="ru-RU" sz="2800" i="1" dirty="0" err="1">
                <a:solidFill>
                  <a:srgbClr val="00B050"/>
                </a:solidFill>
              </a:rPr>
              <a:t>регулярністю</a:t>
            </a:r>
            <a:r>
              <a:rPr lang="ru-RU" sz="2800" i="1" dirty="0">
                <a:solidFill>
                  <a:srgbClr val="00B050"/>
                </a:solidFill>
              </a:rPr>
              <a:t> </a:t>
            </a:r>
            <a:r>
              <a:rPr lang="ru-RU" sz="2800" i="1" dirty="0" err="1">
                <a:solidFill>
                  <a:srgbClr val="00B050"/>
                </a:solidFill>
              </a:rPr>
              <a:t>проведення</a:t>
            </a:r>
            <a:r>
              <a:rPr lang="ru-RU" sz="2800" i="1" dirty="0">
                <a:solidFill>
                  <a:srgbClr val="00B050"/>
                </a:solidFill>
              </a:rPr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розрізняти</a:t>
            </a:r>
            <a:r>
              <a:rPr lang="ru-RU" sz="2800" dirty="0"/>
              <a:t> </a:t>
            </a:r>
            <a:r>
              <a:rPr lang="ru-RU" sz="2800" dirty="0" err="1"/>
              <a:t>спостереження</a:t>
            </a:r>
            <a:r>
              <a:rPr lang="ru-RU" sz="2800" dirty="0"/>
              <a:t> </a:t>
            </a:r>
            <a:r>
              <a:rPr lang="ru-RU" sz="2800" i="1" dirty="0" err="1"/>
              <a:t>систематичне</a:t>
            </a:r>
            <a:r>
              <a:rPr lang="ru-RU" sz="2800" i="1" dirty="0"/>
              <a:t> та </a:t>
            </a:r>
            <a:r>
              <a:rPr lang="ru-RU" sz="2800" i="1" dirty="0" err="1"/>
              <a:t>випадкове</a:t>
            </a:r>
            <a:r>
              <a:rPr lang="ru-RU" sz="2800" dirty="0"/>
              <a:t>. </a:t>
            </a:r>
            <a:endParaRPr lang="uk-UA" sz="2800" dirty="0"/>
          </a:p>
          <a:p>
            <a:pPr marL="0" indent="0" algn="just">
              <a:buNone/>
            </a:pPr>
            <a:endParaRPr lang="uk-UA" sz="2800" i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807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A691966-150F-65A7-3CF3-41933B2BF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3" y="729465"/>
            <a:ext cx="10497745" cy="555162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uk-UA" sz="2400" i="1" dirty="0">
                <a:solidFill>
                  <a:srgbClr val="00B050"/>
                </a:solidFill>
                <a:highlight>
                  <a:srgbClr val="FFFF00"/>
                </a:highlight>
              </a:rPr>
              <a:t>Експеримент у соціологічних дослідженнях </a:t>
            </a:r>
            <a:r>
              <a:rPr lang="uk-UA" sz="2400" dirty="0"/>
              <a:t>— це спосіб отримання інформації про кількісну й якісну зміну показників діяльності та поведінки соціального об’єкта внаслідок впливу на нього деяких чинників, що управляються та контролюються (змінних).</a:t>
            </a:r>
          </a:p>
          <a:p>
            <a:pPr algn="just"/>
            <a:r>
              <a:rPr lang="ru-RU" sz="2400" dirty="0">
                <a:solidFill>
                  <a:srgbClr val="00B050"/>
                </a:solidFill>
                <a:highlight>
                  <a:srgbClr val="FFFF00"/>
                </a:highlight>
              </a:rPr>
              <a:t>Структура </a:t>
            </a:r>
            <a:r>
              <a:rPr lang="ru-RU" sz="2400" dirty="0" err="1">
                <a:solidFill>
                  <a:srgbClr val="00B050"/>
                </a:solidFill>
                <a:highlight>
                  <a:srgbClr val="FFFF00"/>
                </a:highlight>
              </a:rPr>
              <a:t>експерименту</a:t>
            </a:r>
            <a:r>
              <a:rPr lang="ru-RU" sz="2400" dirty="0">
                <a:solidFill>
                  <a:srgbClr val="00B050"/>
                </a:solidFill>
                <a:highlight>
                  <a:srgbClr val="FFFF00"/>
                </a:highlight>
              </a:rPr>
              <a:t> </a:t>
            </a:r>
            <a:r>
              <a:rPr lang="ru-RU" sz="2400" dirty="0"/>
              <a:t>як </a:t>
            </a:r>
            <a:r>
              <a:rPr lang="ru-RU" sz="2400" dirty="0" err="1"/>
              <a:t>дослідницької</a:t>
            </a:r>
            <a:r>
              <a:rPr lang="ru-RU" sz="2400" dirty="0"/>
              <a:t> </a:t>
            </a:r>
            <a:r>
              <a:rPr lang="ru-RU" sz="2400" dirty="0" err="1"/>
              <a:t>процедури</a:t>
            </a:r>
            <a:r>
              <a:rPr lang="ru-RU" sz="2400" dirty="0"/>
              <a:t> </a:t>
            </a:r>
            <a:r>
              <a:rPr lang="ru-RU" sz="2400" dirty="0" err="1"/>
              <a:t>утворюється</a:t>
            </a:r>
            <a:r>
              <a:rPr lang="ru-RU" sz="2400" dirty="0"/>
              <a:t> такими </a:t>
            </a:r>
            <a:r>
              <a:rPr lang="ru-RU" sz="2400" dirty="0" err="1"/>
              <a:t>елементами</a:t>
            </a:r>
            <a:r>
              <a:rPr lang="ru-RU" sz="2400" dirty="0"/>
              <a:t>, як </a:t>
            </a:r>
            <a:r>
              <a:rPr lang="ru-RU" sz="2400" dirty="0" err="1"/>
              <a:t>експериментатор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суб’єкт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; </a:t>
            </a:r>
            <a:r>
              <a:rPr lang="ru-RU" sz="2400" dirty="0" err="1"/>
              <a:t>об’єкт</a:t>
            </a:r>
            <a:r>
              <a:rPr lang="ru-RU" sz="2400" dirty="0"/>
              <a:t> </a:t>
            </a:r>
            <a:r>
              <a:rPr lang="ru-RU" sz="2400" dirty="0" err="1"/>
              <a:t>експерименту</a:t>
            </a:r>
            <a:r>
              <a:rPr lang="ru-RU" sz="2400" dirty="0"/>
              <a:t> — </a:t>
            </a:r>
            <a:r>
              <a:rPr lang="ru-RU" sz="2400" dirty="0" err="1"/>
              <a:t>соціальна</a:t>
            </a:r>
            <a:r>
              <a:rPr lang="ru-RU" sz="2400" dirty="0"/>
              <a:t> </a:t>
            </a:r>
            <a:r>
              <a:rPr lang="ru-RU" sz="2400" dirty="0" err="1"/>
              <a:t>спільність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група</a:t>
            </a:r>
            <a:r>
              <a:rPr lang="ru-RU" sz="2400" dirty="0"/>
              <a:t>, поставлена </a:t>
            </a:r>
            <a:r>
              <a:rPr lang="ru-RU" sz="2400" dirty="0" err="1"/>
              <a:t>експериментатором</a:t>
            </a:r>
            <a:r>
              <a:rPr lang="ru-RU" sz="2400" dirty="0"/>
              <a:t> у штучно </a:t>
            </a:r>
            <a:r>
              <a:rPr lang="ru-RU" sz="2400" dirty="0" err="1"/>
              <a:t>створені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; </a:t>
            </a:r>
            <a:r>
              <a:rPr lang="ru-RU" sz="2400" dirty="0" err="1"/>
              <a:t>експериментальний</a:t>
            </a:r>
            <a:r>
              <a:rPr lang="ru-RU" sz="2400" dirty="0"/>
              <a:t> фактор,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незалежна</a:t>
            </a:r>
            <a:r>
              <a:rPr lang="ru-RU" sz="2400" dirty="0"/>
              <a:t> </a:t>
            </a:r>
            <a:r>
              <a:rPr lang="ru-RU" sz="2400" dirty="0" err="1"/>
              <a:t>змінна</a:t>
            </a:r>
            <a:r>
              <a:rPr lang="ru-RU" sz="2400" dirty="0"/>
              <a:t> — </a:t>
            </a:r>
            <a:r>
              <a:rPr lang="ru-RU" sz="2400" dirty="0" err="1"/>
              <a:t>керовані</a:t>
            </a:r>
            <a:r>
              <a:rPr lang="ru-RU" sz="2400" dirty="0"/>
              <a:t> і </a:t>
            </a:r>
            <a:r>
              <a:rPr lang="ru-RU" sz="2400" dirty="0" err="1"/>
              <a:t>контрольовані</a:t>
            </a:r>
            <a:r>
              <a:rPr lang="ru-RU" sz="2400" dirty="0"/>
              <a:t> </a:t>
            </a:r>
            <a:r>
              <a:rPr lang="ru-RU" sz="2400" dirty="0" err="1"/>
              <a:t>дослідником</a:t>
            </a:r>
            <a:r>
              <a:rPr lang="ru-RU" sz="2400" dirty="0"/>
              <a:t> </a:t>
            </a:r>
            <a:r>
              <a:rPr lang="ru-RU" sz="2400" dirty="0" err="1"/>
              <a:t>спеціальні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, </a:t>
            </a:r>
            <a:r>
              <a:rPr lang="ru-RU" sz="2400" dirty="0" err="1"/>
              <a:t>інтенсивність</a:t>
            </a:r>
            <a:r>
              <a:rPr lang="ru-RU" sz="2400" dirty="0"/>
              <a:t> і </a:t>
            </a:r>
            <a:r>
              <a:rPr lang="ru-RU" sz="2400" dirty="0" err="1"/>
              <a:t>спрямованість</a:t>
            </a:r>
            <a:r>
              <a:rPr lang="ru-RU" sz="2400" dirty="0"/>
              <a:t> </a:t>
            </a:r>
            <a:r>
              <a:rPr lang="ru-RU" sz="2400" dirty="0" err="1"/>
              <a:t>впливу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обмежена</a:t>
            </a:r>
            <a:r>
              <a:rPr lang="ru-RU" sz="2400" dirty="0"/>
              <a:t> рамками </a:t>
            </a:r>
            <a:r>
              <a:rPr lang="ru-RU" sz="2400" dirty="0" err="1"/>
              <a:t>експерименту</a:t>
            </a:r>
            <a:r>
              <a:rPr lang="ru-RU" sz="2400" dirty="0"/>
              <a:t>; </a:t>
            </a:r>
            <a:r>
              <a:rPr lang="ru-RU" sz="2400" dirty="0" err="1"/>
              <a:t>експериментальна</a:t>
            </a:r>
            <a:r>
              <a:rPr lang="ru-RU" sz="2400" dirty="0"/>
              <a:t> </a:t>
            </a:r>
            <a:r>
              <a:rPr lang="ru-RU" sz="2400" dirty="0" err="1"/>
              <a:t>ситуація</a:t>
            </a:r>
            <a:r>
              <a:rPr lang="ru-RU" sz="2400" dirty="0"/>
              <a:t> — </a:t>
            </a:r>
            <a:r>
              <a:rPr lang="ru-RU" sz="2400" dirty="0" err="1"/>
              <a:t>ситуація</a:t>
            </a:r>
            <a:r>
              <a:rPr lang="ru-RU" sz="2400" dirty="0"/>
              <a:t>, яка штучно </a:t>
            </a:r>
            <a:r>
              <a:rPr lang="ru-RU" sz="2400" dirty="0" err="1"/>
              <a:t>створюється</a:t>
            </a:r>
            <a:r>
              <a:rPr lang="ru-RU" sz="2400" dirty="0"/>
              <a:t> </a:t>
            </a:r>
            <a:r>
              <a:rPr lang="ru-RU" sz="2400" dirty="0" err="1"/>
              <a:t>дослідником</a:t>
            </a:r>
            <a:r>
              <a:rPr lang="ru-RU" sz="2400" dirty="0"/>
              <a:t> до </a:t>
            </a:r>
            <a:r>
              <a:rPr lang="ru-RU" sz="2400" dirty="0" err="1"/>
              <a:t>введення</a:t>
            </a:r>
            <a:r>
              <a:rPr lang="ru-RU" sz="2400" dirty="0"/>
              <a:t> до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експериментального</a:t>
            </a:r>
            <a:r>
              <a:rPr lang="ru-RU" sz="2400" dirty="0"/>
              <a:t> фактора.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8855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D8AD4C-37C8-6A3A-6508-B5578C01D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700" y="304799"/>
            <a:ext cx="10387048" cy="6260387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>
                <a:solidFill>
                  <a:srgbClr val="00B050"/>
                </a:solidFill>
                <a:highlight>
                  <a:srgbClr val="FFFF00"/>
                </a:highlight>
              </a:rPr>
              <a:t>Метод </a:t>
            </a:r>
            <a:r>
              <a:rPr lang="ru-RU" sz="2800" i="1" dirty="0" err="1">
                <a:solidFill>
                  <a:srgbClr val="00B050"/>
                </a:solidFill>
                <a:highlight>
                  <a:srgbClr val="FFFF00"/>
                </a:highlight>
              </a:rPr>
              <a:t>аналізу</a:t>
            </a:r>
            <a:r>
              <a:rPr lang="ru-RU" sz="2800" i="1" dirty="0">
                <a:solidFill>
                  <a:srgbClr val="00B050"/>
                </a:solidFill>
                <a:highlight>
                  <a:srgbClr val="FFFF00"/>
                </a:highlight>
              </a:rPr>
              <a:t> </a:t>
            </a:r>
            <a:r>
              <a:rPr lang="ru-RU" sz="2800" i="1" dirty="0" err="1">
                <a:solidFill>
                  <a:srgbClr val="00B050"/>
                </a:solidFill>
                <a:highlight>
                  <a:srgbClr val="FFFF00"/>
                </a:highlight>
              </a:rPr>
              <a:t>документів</a:t>
            </a:r>
            <a:r>
              <a:rPr lang="ru-RU" sz="2800" i="1" dirty="0">
                <a:solidFill>
                  <a:srgbClr val="00B050"/>
                </a:solidFill>
                <a:highlight>
                  <a:srgbClr val="FFFF00"/>
                </a:highlight>
              </a:rPr>
              <a:t>. </a:t>
            </a:r>
            <a:r>
              <a:rPr lang="ru-RU" sz="2800" dirty="0"/>
              <a:t>Документом (</a:t>
            </a:r>
            <a:r>
              <a:rPr lang="ru-RU" sz="2800" dirty="0" err="1"/>
              <a:t>від</a:t>
            </a:r>
            <a:r>
              <a:rPr lang="ru-RU" sz="2800" dirty="0"/>
              <a:t> лат. </a:t>
            </a:r>
            <a:r>
              <a:rPr lang="ru-RU" sz="2800" dirty="0" err="1"/>
              <a:t>documentum</a:t>
            </a:r>
            <a:r>
              <a:rPr lang="ru-RU" sz="2800" dirty="0"/>
              <a:t> — </a:t>
            </a:r>
            <a:r>
              <a:rPr lang="ru-RU" sz="2800" dirty="0" err="1"/>
              <a:t>свідоцтво</a:t>
            </a:r>
            <a:r>
              <a:rPr lang="ru-RU" sz="2800" dirty="0"/>
              <a:t>, приклад, </a:t>
            </a:r>
            <a:r>
              <a:rPr lang="ru-RU" sz="2800" dirty="0" err="1"/>
              <a:t>взірець</a:t>
            </a:r>
            <a:r>
              <a:rPr lang="ru-RU" sz="2800" dirty="0"/>
              <a:t>, </a:t>
            </a:r>
            <a:r>
              <a:rPr lang="ru-RU" sz="2800" dirty="0" err="1"/>
              <a:t>доказ</a:t>
            </a:r>
            <a:r>
              <a:rPr lang="ru-RU" sz="2800" dirty="0"/>
              <a:t>) у </a:t>
            </a:r>
            <a:r>
              <a:rPr lang="ru-RU" sz="2800" dirty="0" err="1"/>
              <a:t>соціології</a:t>
            </a:r>
            <a:r>
              <a:rPr lang="ru-RU" sz="2800" dirty="0"/>
              <a:t> </a:t>
            </a:r>
            <a:r>
              <a:rPr lang="ru-RU" sz="2800" dirty="0" err="1"/>
              <a:t>вважається</a:t>
            </a:r>
            <a:r>
              <a:rPr lang="ru-RU" sz="2800" dirty="0"/>
              <a:t> </a:t>
            </a:r>
            <a:r>
              <a:rPr lang="ru-RU" sz="2800" dirty="0" err="1"/>
              <a:t>спеціально</a:t>
            </a:r>
            <a:r>
              <a:rPr lang="ru-RU" sz="2800" dirty="0"/>
              <a:t> </a:t>
            </a:r>
            <a:r>
              <a:rPr lang="ru-RU" sz="2800" dirty="0" err="1"/>
              <a:t>створений</a:t>
            </a:r>
            <a:r>
              <a:rPr lang="ru-RU" sz="2800" dirty="0"/>
              <a:t> </a:t>
            </a:r>
            <a:r>
              <a:rPr lang="ru-RU" sz="2800" dirty="0" err="1"/>
              <a:t>людиною</a:t>
            </a:r>
            <a:r>
              <a:rPr lang="ru-RU" sz="2800" dirty="0"/>
              <a:t> предмет,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призначений</a:t>
            </a:r>
            <a:r>
              <a:rPr lang="ru-RU" sz="2800" dirty="0"/>
              <a:t> для </a:t>
            </a:r>
            <a:r>
              <a:rPr lang="ru-RU" sz="2800" dirty="0" err="1"/>
              <a:t>передавання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зберігання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.</a:t>
            </a:r>
            <a:endParaRPr lang="uk-UA" sz="2800" dirty="0"/>
          </a:p>
          <a:p>
            <a:pPr algn="just"/>
            <a:r>
              <a:rPr lang="uk-UA" sz="2800" i="1" dirty="0">
                <a:solidFill>
                  <a:srgbClr val="00B050"/>
                </a:solidFill>
                <a:highlight>
                  <a:srgbClr val="FFFF00"/>
                </a:highlight>
              </a:rPr>
              <a:t>Метод опитування. </a:t>
            </a:r>
            <a:r>
              <a:rPr lang="uk-UA" sz="2800" dirty="0"/>
              <a:t>Опитування — метод одержання первинної соціологічної інформації, що ґрунтується на усному або письмовому зверненні до сукупності людей з питаннями, зміст яких є проблемою дослідження на емпіричному рівні, та отримання відповідей. </a:t>
            </a:r>
          </a:p>
        </p:txBody>
      </p:sp>
    </p:spTree>
    <p:extLst>
      <p:ext uri="{BB962C8B-B14F-4D97-AF65-F5344CB8AC3E}">
        <p14:creationId xmlns:p14="http://schemas.microsoft.com/office/powerpoint/2010/main" val="928445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CDC14-BFB3-4D72-7239-3AC14CF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236" y="228600"/>
            <a:ext cx="9809376" cy="19050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B050"/>
                </a:solidFill>
                <a:highlight>
                  <a:srgbClr val="FFFF00"/>
                </a:highlight>
              </a:rPr>
              <a:t>Контрольні запитання: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D1DBF6-7C9F-5022-C32D-72A6FAE09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236" y="1181100"/>
            <a:ext cx="9809376" cy="5476125"/>
          </a:xfrm>
        </p:spPr>
        <p:txBody>
          <a:bodyPr>
            <a:normAutofit/>
          </a:bodyPr>
          <a:lstStyle/>
          <a:p>
            <a:r>
              <a:rPr lang="uk-UA" sz="2400" dirty="0"/>
              <a:t>1. Дайте визначення поняття соціологія.</a:t>
            </a:r>
          </a:p>
          <a:p>
            <a:r>
              <a:rPr lang="uk-UA" sz="2400" dirty="0"/>
              <a:t>2. Кого вважають засновником соціології?</a:t>
            </a:r>
          </a:p>
          <a:p>
            <a:r>
              <a:rPr lang="uk-UA" sz="2400" dirty="0"/>
              <a:t>3. Назвіть основні функції соціології.</a:t>
            </a:r>
          </a:p>
          <a:p>
            <a:r>
              <a:rPr lang="uk-UA" sz="2400" dirty="0"/>
              <a:t>4. Назвіть закони соціології.</a:t>
            </a:r>
          </a:p>
          <a:p>
            <a:r>
              <a:rPr lang="uk-UA" sz="2400" dirty="0"/>
              <a:t>5. </a:t>
            </a:r>
            <a:r>
              <a:rPr lang="ru-RU" sz="2400" dirty="0"/>
              <a:t>Дайте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об’єкта</a:t>
            </a:r>
            <a:r>
              <a:rPr lang="ru-RU" sz="2400" dirty="0"/>
              <a:t> та предмета </a:t>
            </a:r>
            <a:r>
              <a:rPr lang="ru-RU" sz="2400" dirty="0" err="1"/>
              <a:t>соціології</a:t>
            </a:r>
            <a:r>
              <a:rPr lang="ru-RU" sz="2400" dirty="0"/>
              <a:t>.</a:t>
            </a:r>
          </a:p>
          <a:p>
            <a:r>
              <a:rPr lang="ru-RU" sz="2400" dirty="0"/>
              <a:t>6. </a:t>
            </a:r>
            <a:r>
              <a:rPr lang="ru-RU" sz="2400" dirty="0" err="1"/>
              <a:t>Визначте</a:t>
            </a:r>
            <a:r>
              <a:rPr lang="ru-RU" sz="2400" dirty="0"/>
              <a:t> </a:t>
            </a:r>
            <a:r>
              <a:rPr lang="ru-RU" sz="2400" dirty="0" err="1"/>
              <a:t>особливість</a:t>
            </a:r>
            <a:r>
              <a:rPr lang="ru-RU" sz="2400" dirty="0"/>
              <a:t> </a:t>
            </a:r>
            <a:r>
              <a:rPr lang="ru-RU" sz="2400" dirty="0" err="1"/>
              <a:t>соціології</a:t>
            </a:r>
            <a:r>
              <a:rPr lang="ru-RU" sz="2400" dirty="0"/>
              <a:t> у </a:t>
            </a:r>
            <a:r>
              <a:rPr lang="ru-RU" sz="2400" dirty="0" err="1"/>
              <a:t>порівнянні</a:t>
            </a:r>
            <a:r>
              <a:rPr lang="ru-RU" sz="2400" dirty="0"/>
              <a:t> з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суспільними</a:t>
            </a:r>
            <a:r>
              <a:rPr lang="ru-RU" sz="2400" dirty="0"/>
              <a:t> науками.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42326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907EF-C78B-C94F-1841-99824E43F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218" y="2311639"/>
            <a:ext cx="9973762" cy="1280890"/>
          </a:xfrm>
        </p:spPr>
        <p:txBody>
          <a:bodyPr>
            <a:normAutofit/>
          </a:bodyPr>
          <a:lstStyle/>
          <a:p>
            <a:r>
              <a:rPr lang="uk-UA" sz="5400" dirty="0">
                <a:solidFill>
                  <a:srgbClr val="00B050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07852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4862A-2015-DFA7-B0AF-25A2CE84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937" y="729467"/>
            <a:ext cx="7861443" cy="6482992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uk-UA" sz="3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eorgia"/>
                <a:cs typeface="Georgia"/>
                <a:sym typeface="Georgia"/>
              </a:rPr>
              <a:t>Термін</a:t>
            </a:r>
            <a:r>
              <a:rPr kumimoji="0" lang="uk-UA" sz="31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Georgia"/>
                <a:cs typeface="Georgia"/>
                <a:sym typeface="Georgia"/>
              </a:rPr>
              <a:t> </a:t>
            </a:r>
            <a:r>
              <a:rPr lang="uk-UA" sz="3100" kern="0" dirty="0">
                <a:solidFill>
                  <a:srgbClr val="00B050"/>
                </a:solidFill>
                <a:highlight>
                  <a:srgbClr val="FFFF00"/>
                </a:highlight>
                <a:ea typeface="Georgia"/>
                <a:cs typeface="Georgia"/>
                <a:sym typeface="Georgia"/>
              </a:rPr>
              <a:t>«</a:t>
            </a:r>
            <a:r>
              <a:rPr kumimoji="0" lang="uk-UA" sz="31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ea typeface="Georgia"/>
                <a:cs typeface="Georgia"/>
                <a:sym typeface="Georgia"/>
              </a:rPr>
              <a:t>соціологія» </a:t>
            </a:r>
            <a:r>
              <a:rPr kumimoji="0" lang="uk-UA" sz="3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eorgia"/>
                <a:cs typeface="Georgia"/>
                <a:sym typeface="Georgia"/>
              </a:rPr>
              <a:t>походить від латинського </a:t>
            </a:r>
            <a:r>
              <a:rPr kumimoji="0" lang="en-GB" sz="31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eorgia"/>
                <a:cs typeface="Georgia"/>
                <a:sym typeface="Georgia"/>
              </a:rPr>
              <a:t>societas</a:t>
            </a:r>
            <a:r>
              <a:rPr kumimoji="0" lang="en-GB" sz="3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eorgia"/>
                <a:cs typeface="Georgia"/>
                <a:sym typeface="Georgia"/>
              </a:rPr>
              <a:t> (</a:t>
            </a:r>
            <a:r>
              <a:rPr kumimoji="0" lang="uk-UA" sz="3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eorgia"/>
                <a:cs typeface="Georgia"/>
                <a:sym typeface="Georgia"/>
              </a:rPr>
              <a:t>суспільство) та грецького </a:t>
            </a:r>
            <a:r>
              <a:rPr kumimoji="0" lang="en-GB" sz="3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eorgia"/>
                <a:cs typeface="Georgia"/>
                <a:sym typeface="Georgia"/>
              </a:rPr>
              <a:t>logos (</a:t>
            </a:r>
            <a:r>
              <a:rPr kumimoji="0" lang="uk-UA" sz="3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eorgia"/>
                <a:cs typeface="Georgia"/>
                <a:sym typeface="Georgia"/>
              </a:rPr>
              <a:t>слово, вчення).</a:t>
            </a:r>
            <a:br>
              <a:rPr kumimoji="0" lang="uk-UA" sz="3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eorgia"/>
                <a:cs typeface="Georgia"/>
                <a:sym typeface="Georgia"/>
              </a:rPr>
            </a:br>
            <a:br>
              <a:rPr kumimoji="0" lang="uk-UA" sz="3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eorgia"/>
                <a:cs typeface="Georgia"/>
                <a:sym typeface="Georgia"/>
              </a:rPr>
            </a:br>
            <a:r>
              <a:rPr lang="uk-UA" sz="3200" u="sng" dirty="0">
                <a:solidFill>
                  <a:srgbClr val="00B050"/>
                </a:solidFill>
                <a:highlight>
                  <a:srgbClr val="FFFF00"/>
                </a:highlight>
              </a:rPr>
              <a:t>Соціологія</a:t>
            </a:r>
            <a:r>
              <a:rPr lang="uk-UA" sz="3200" dirty="0">
                <a:solidFill>
                  <a:srgbClr val="00B050"/>
                </a:solidFill>
                <a:highlight>
                  <a:srgbClr val="FFFF00"/>
                </a:highlight>
              </a:rPr>
              <a:t> </a:t>
            </a:r>
            <a:r>
              <a:rPr lang="uk-UA" sz="3200" dirty="0"/>
              <a:t>– наука про становлення, розвиток і функціонування суспільства, його елементів, соціальних відносин і соціальних процесів, про механізми і принципи їх взаємодій.</a:t>
            </a:r>
            <a:br>
              <a:rPr kumimoji="0" lang="uk-UA" sz="3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Georgia"/>
                <a:cs typeface="Georgia"/>
                <a:sym typeface="Georgia"/>
              </a:rPr>
            </a:br>
            <a:br>
              <a:rPr kumimoji="0" lang="uk-UA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</a:br>
            <a:endParaRPr lang="uk-UA" dirty="0"/>
          </a:p>
        </p:txBody>
      </p:sp>
      <p:pic>
        <p:nvPicPr>
          <p:cNvPr id="3074" name="Picture 2" descr="Еще одна социология показала самый большой антирейтинг Зеленского,  большинство против его второго срока | Новости на Gazeta.ua">
            <a:extLst>
              <a:ext uri="{FF2B5EF4-FFF2-40B4-BE49-F238E27FC236}">
                <a16:creationId xmlns:a16="http://schemas.microsoft.com/office/drawing/2014/main" id="{011D875E-BBF5-AFA9-BF2F-46DCE621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7" y="1967073"/>
            <a:ext cx="3654818" cy="29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8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3340" y="686065"/>
            <a:ext cx="3251200" cy="25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/>
          <p:nvPr/>
        </p:nvSpPr>
        <p:spPr>
          <a:xfrm>
            <a:off x="8458233" y="3429000"/>
            <a:ext cx="3251200" cy="1990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" sz="2267" i="1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Огюст Конт (1798-1857) - французский вчений, родоначальник позитивізму</a:t>
            </a:r>
            <a:endParaRPr sz="2267" i="1" kern="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791039" y="686065"/>
            <a:ext cx="7294400" cy="5671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</a:pPr>
            <a:r>
              <a:rPr lang="ru" sz="3200" kern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В науковий обіг поняття </a:t>
            </a:r>
            <a:r>
              <a:rPr lang="ru" sz="3200" kern="0" dirty="0">
                <a:solidFill>
                  <a:srgbClr val="00B050"/>
                </a:solidFill>
                <a:latin typeface="+mj-lt"/>
                <a:ea typeface="Times New Roman"/>
                <a:cs typeface="Times New Roman"/>
                <a:sym typeface="Times New Roman"/>
              </a:rPr>
              <a:t>«соціологія» </a:t>
            </a:r>
            <a:r>
              <a:rPr lang="ru" sz="3200" kern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в першій третині ХІХ ст. ввів </a:t>
            </a:r>
            <a:r>
              <a:rPr lang="ru" sz="3200" kern="0" dirty="0">
                <a:solidFill>
                  <a:srgbClr val="00B050"/>
                </a:solidFill>
                <a:latin typeface="+mj-lt"/>
                <a:ea typeface="Times New Roman"/>
                <a:cs typeface="Times New Roman"/>
                <a:sym typeface="Times New Roman"/>
              </a:rPr>
              <a:t>О. Конт, </a:t>
            </a:r>
            <a:r>
              <a:rPr lang="ru" sz="3200" kern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родоначальник позитивізму.</a:t>
            </a:r>
            <a:endParaRPr sz="3200" kern="0" dirty="0">
              <a:solidFill>
                <a:srgbClr val="000000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r>
              <a:rPr lang="uk-UA" sz="3200" i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Позитивізм</a:t>
            </a:r>
            <a:r>
              <a:rPr lang="uk-UA" sz="32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uk-UA" sz="3200" dirty="0">
                <a:effectLst/>
                <a:ea typeface="Calibri" panose="020F0502020204030204" pitchFamily="34" charset="0"/>
              </a:rPr>
              <a:t>– це філософська течія, представники якої єдиним джерелом знання вважали емпіричні дані, заперечували пізнавальну цінність теоретичного мислення, філософських знань. </a:t>
            </a:r>
            <a:endParaRPr sz="2800" kern="0" dirty="0"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919A81-92AB-A038-97F0-0A6D4737F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92" y="241323"/>
            <a:ext cx="9937215" cy="63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3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/>
        </p:nvSpPr>
        <p:spPr>
          <a:xfrm>
            <a:off x="1461533" y="524667"/>
            <a:ext cx="97248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" sz="2667" b="1" kern="0" dirty="0">
                <a:solidFill>
                  <a:srgbClr val="00B050"/>
                </a:solidFill>
                <a:latin typeface="+mj-lt"/>
                <a:ea typeface="Georgia"/>
                <a:cs typeface="Georgia"/>
                <a:sym typeface="Georgia"/>
              </a:rPr>
              <a:t>ОСОБЛИВІ РИСИ СОЦІОЛОГІЇ ЯК НАУКИ:</a:t>
            </a:r>
            <a:endParaRPr sz="2667" b="1" kern="0" dirty="0">
              <a:solidFill>
                <a:srgbClr val="00B050"/>
              </a:solidFill>
              <a:latin typeface="+mj-lt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787000" y="1130400"/>
            <a:ext cx="10901896" cy="517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524920" defTabSz="1219170">
              <a:buClr>
                <a:srgbClr val="1B212C"/>
              </a:buClr>
              <a:buSzPts val="2600"/>
              <a:buFont typeface="Georgia"/>
              <a:buChar char="➢"/>
            </a:pPr>
            <a:r>
              <a:rPr lang="ru" sz="2667" kern="0" dirty="0">
                <a:solidFill>
                  <a:srgbClr val="000000"/>
                </a:solidFill>
                <a:ea typeface="Georgia"/>
                <a:cs typeface="Georgia"/>
                <a:sym typeface="Georgia"/>
              </a:rPr>
              <a:t>Соціологія </a:t>
            </a:r>
            <a:r>
              <a:rPr lang="ru" sz="2667" kern="0" dirty="0">
                <a:solidFill>
                  <a:srgbClr val="00B050"/>
                </a:solidFill>
                <a:ea typeface="Georgia"/>
                <a:cs typeface="Georgia"/>
                <a:sym typeface="Georgia"/>
              </a:rPr>
              <a:t>водночас є наукою теоретичною та емпіричною</a:t>
            </a:r>
            <a:r>
              <a:rPr lang="ru" sz="2667" kern="0" dirty="0">
                <a:solidFill>
                  <a:srgbClr val="000000"/>
                </a:solidFill>
                <a:ea typeface="Georgia"/>
                <a:cs typeface="Georgia"/>
                <a:sym typeface="Georgia"/>
              </a:rPr>
              <a:t>. Теорія спирається на систематизовані спостереження соціальної дійсності, яка піддається квантифікації, тобто кількісному виразу якісних ознак, виміру, точним методам аналізу. 	</a:t>
            </a:r>
            <a:endParaRPr sz="2667" kern="0" dirty="0">
              <a:solidFill>
                <a:srgbClr val="000000"/>
              </a:solidFill>
              <a:ea typeface="Georgia"/>
              <a:cs typeface="Georgia"/>
              <a:sym typeface="Georgia"/>
            </a:endParaRPr>
          </a:p>
          <a:p>
            <a:pPr marL="609585" indent="-524920" defTabSz="1219170">
              <a:buClr>
                <a:srgbClr val="000000"/>
              </a:buClr>
              <a:buSzPts val="2600"/>
              <a:buFont typeface="Georgia"/>
              <a:buChar char="➢"/>
            </a:pPr>
            <a:r>
              <a:rPr lang="ru" sz="2667" kern="0" dirty="0">
                <a:solidFill>
                  <a:srgbClr val="000000"/>
                </a:solidFill>
                <a:ea typeface="Georgia"/>
                <a:cs typeface="Georgia"/>
                <a:sym typeface="Georgia"/>
              </a:rPr>
              <a:t>Соціологія – </a:t>
            </a:r>
            <a:r>
              <a:rPr lang="ru" sz="2667" kern="0" dirty="0">
                <a:solidFill>
                  <a:srgbClr val="00B050"/>
                </a:solidFill>
                <a:ea typeface="Georgia"/>
                <a:cs typeface="Georgia"/>
                <a:sym typeface="Georgia"/>
              </a:rPr>
              <a:t>наука про сучасне</a:t>
            </a:r>
            <a:r>
              <a:rPr lang="ru" sz="2667" kern="0" dirty="0">
                <a:solidFill>
                  <a:srgbClr val="000000"/>
                </a:solidFill>
                <a:ea typeface="Georgia"/>
                <a:cs typeface="Georgia"/>
                <a:sym typeface="Georgia"/>
              </a:rPr>
              <a:t>, тобто суспільство в його актуальному стані, а це означає, що предмет науки пов’язаний не просто з соціумом, взятим поза часом і простором, а з конкретно-історичним соціальним організмом. </a:t>
            </a:r>
            <a:endParaRPr sz="2667" kern="0" dirty="0">
              <a:solidFill>
                <a:srgbClr val="000000"/>
              </a:solidFill>
              <a:ea typeface="Georgia"/>
              <a:cs typeface="Georgia"/>
              <a:sym typeface="Georgia"/>
            </a:endParaRPr>
          </a:p>
          <a:p>
            <a:pPr marL="609585" indent="-524920" defTabSz="1219170">
              <a:buClr>
                <a:srgbClr val="000000"/>
              </a:buClr>
              <a:buSzPts val="2600"/>
              <a:buFont typeface="Georgia"/>
              <a:buChar char="➢"/>
            </a:pPr>
            <a:r>
              <a:rPr lang="ru" sz="2667" kern="0" dirty="0">
                <a:solidFill>
                  <a:srgbClr val="000000"/>
                </a:solidFill>
                <a:ea typeface="Georgia"/>
                <a:cs typeface="Georgia"/>
                <a:sym typeface="Georgia"/>
              </a:rPr>
              <a:t>Соціологія </a:t>
            </a:r>
            <a:r>
              <a:rPr lang="ru" sz="2667" kern="0" dirty="0">
                <a:solidFill>
                  <a:srgbClr val="00B050"/>
                </a:solidFill>
                <a:ea typeface="Georgia"/>
                <a:cs typeface="Georgia"/>
                <a:sym typeface="Georgia"/>
              </a:rPr>
              <a:t>вивчає суспільство як цілісну соціальну систему. </a:t>
            </a:r>
            <a:endParaRPr sz="3467" kern="0" dirty="0">
              <a:solidFill>
                <a:srgbClr val="00B050"/>
              </a:solidFill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72EDA7-77E5-F60F-A7C7-C87745B74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395" y="143219"/>
            <a:ext cx="10543142" cy="6852492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800" i="1" dirty="0">
                <a:solidFill>
                  <a:srgbClr val="00B05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Об’єктом</a:t>
            </a:r>
            <a:r>
              <a:rPr lang="uk-U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соціологічної науки є все суспільство в його цілісності і системності.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800" i="1" dirty="0">
                <a:solidFill>
                  <a:srgbClr val="00B05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Предметом</a:t>
            </a:r>
            <a:r>
              <a:rPr lang="uk-UA" sz="2800" dirty="0">
                <a:effectLst/>
                <a:ea typeface="Calibri" panose="020F0502020204030204" pitchFamily="34" charset="0"/>
              </a:rPr>
              <a:t> дослідження соціології може бути певний аспект (сторона) реального об’єкта. Предметом соціології є соціальна сфера суспільства. </a:t>
            </a:r>
            <a:endParaRPr lang="uk-UA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098" name="Picture 2" descr="Социология - Сайт приемной комиссии ЧГУ">
            <a:extLst>
              <a:ext uri="{FF2B5EF4-FFF2-40B4-BE49-F238E27FC236}">
                <a16:creationId xmlns:a16="http://schemas.microsoft.com/office/drawing/2014/main" id="{12DEB5D3-07A1-AE35-18A2-FB58BA33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53" y="3901922"/>
            <a:ext cx="7712093" cy="27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8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/>
        </p:nvSpPr>
        <p:spPr>
          <a:xfrm>
            <a:off x="1705510" y="84002"/>
            <a:ext cx="10315254" cy="6689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ru" sz="2667" b="1" kern="0" dirty="0">
                <a:solidFill>
                  <a:srgbClr val="000000"/>
                </a:solidFill>
                <a:ea typeface="Georgia"/>
                <a:cs typeface="Georgia"/>
                <a:sym typeface="Georgia"/>
              </a:rPr>
              <a:t>Існують два підходи до трактування предмета соціології:</a:t>
            </a:r>
            <a:endParaRPr sz="2667" b="1" kern="0" dirty="0">
              <a:solidFill>
                <a:srgbClr val="000000"/>
              </a:solidFill>
              <a:ea typeface="Georgia"/>
              <a:cs typeface="Georgia"/>
              <a:sym typeface="Georgia"/>
            </a:endParaRPr>
          </a:p>
          <a:p>
            <a:pPr marL="514350" indent="-514350" algn="just" defTabSz="1219170">
              <a:buClr>
                <a:srgbClr val="000000"/>
              </a:buClr>
              <a:buAutoNum type="arabicParenR"/>
            </a:pPr>
            <a:r>
              <a:rPr lang="ru" sz="2667" kern="0" dirty="0">
                <a:solidFill>
                  <a:srgbClr val="00B050"/>
                </a:solidFill>
                <a:highlight>
                  <a:srgbClr val="FFFF00"/>
                </a:highlight>
                <a:ea typeface="Georgia"/>
                <a:cs typeface="Georgia"/>
                <a:sym typeface="Georgia"/>
              </a:rPr>
              <a:t>макросоціологічний</a:t>
            </a:r>
            <a:r>
              <a:rPr lang="ru" sz="2667" kern="0" dirty="0">
                <a:solidFill>
                  <a:srgbClr val="000000"/>
                </a:solidFill>
                <a:ea typeface="Georgia"/>
                <a:cs typeface="Georgia"/>
                <a:sym typeface="Georgia"/>
              </a:rPr>
              <a:t>:  предмет соціології трактується як наука про цілісність і системність суспільства та у виділенні таких головних аспектів предметної галузі, як соціальна структура, культура, соціальні інститути всезагального характеру, глобальні соціальні процеси і зміни. </a:t>
            </a:r>
          </a:p>
          <a:p>
            <a:pPr algn="just" defTabSz="1219170">
              <a:buClr>
                <a:srgbClr val="000000"/>
              </a:buClr>
            </a:pPr>
            <a:endParaRPr sz="2667" kern="0" dirty="0">
              <a:solidFill>
                <a:srgbClr val="000000"/>
              </a:solidFill>
              <a:ea typeface="Georgia"/>
              <a:cs typeface="Georgia"/>
              <a:sym typeface="Georgia"/>
            </a:endParaRPr>
          </a:p>
          <a:p>
            <a:pPr algn="just" defTabSz="1219170">
              <a:buClr>
                <a:srgbClr val="000000"/>
              </a:buClr>
            </a:pPr>
            <a:r>
              <a:rPr lang="ru" sz="2667" kern="0" dirty="0">
                <a:solidFill>
                  <a:srgbClr val="000000"/>
                </a:solidFill>
                <a:ea typeface="Georgia"/>
                <a:cs typeface="Georgia"/>
                <a:sym typeface="Georgia"/>
              </a:rPr>
              <a:t>2) </a:t>
            </a:r>
            <a:r>
              <a:rPr lang="ru" sz="2667" kern="0" dirty="0">
                <a:solidFill>
                  <a:srgbClr val="00B050"/>
                </a:solidFill>
                <a:highlight>
                  <a:srgbClr val="FFFF00"/>
                </a:highlight>
                <a:ea typeface="Georgia"/>
                <a:cs typeface="Georgia"/>
                <a:sym typeface="Georgia"/>
              </a:rPr>
              <a:t>мікросоціологічний</a:t>
            </a:r>
            <a:r>
              <a:rPr lang="ru" sz="2667" kern="0" dirty="0">
                <a:solidFill>
                  <a:srgbClr val="000000"/>
                </a:solidFill>
                <a:ea typeface="Georgia"/>
                <a:cs typeface="Georgia"/>
                <a:sym typeface="Georgia"/>
              </a:rPr>
              <a:t>: акцентує увагу на сфері людської поведінки та свідомості, ставить у центр уваги людину в її повсякденному житті, в усьому багатстві її зв’язків та взаємодій з іншими людьми. Тут на першому плані – поняття соціальної поведінки індивіда, її механізми включно з міжособистісною взаємодією, мотивацією, стимулами. </a:t>
            </a:r>
            <a:endParaRPr sz="2667" kern="0" dirty="0">
              <a:solidFill>
                <a:srgbClr val="000000"/>
              </a:solidFill>
              <a:ea typeface="Georgia"/>
              <a:cs typeface="Georgia"/>
              <a:sym typeface="Georgia"/>
            </a:endParaRPr>
          </a:p>
          <a:p>
            <a:pPr algn="just" defTabSz="1219170">
              <a:buClr>
                <a:srgbClr val="000000"/>
              </a:buClr>
            </a:pPr>
            <a:endParaRPr sz="2667" kern="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367" y="939800"/>
            <a:ext cx="3263900" cy="24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 txBox="1"/>
          <p:nvPr/>
        </p:nvSpPr>
        <p:spPr>
          <a:xfrm>
            <a:off x="4759400" y="501600"/>
            <a:ext cx="6183600" cy="336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533" dirty="0">
                <a:ea typeface="Georgia"/>
                <a:cs typeface="Georgia"/>
                <a:sym typeface="Georgia"/>
              </a:rPr>
              <a:t>Поєднати ці підходи й уникнути крайнощів кожного дозволяє поняття </a:t>
            </a:r>
            <a:r>
              <a:rPr lang="ru" sz="2533" dirty="0">
                <a:solidFill>
                  <a:srgbClr val="00B050"/>
                </a:solidFill>
                <a:highlight>
                  <a:srgbClr val="FFFF00"/>
                </a:highlight>
                <a:ea typeface="Georgia"/>
                <a:cs typeface="Georgia"/>
                <a:sym typeface="Georgia"/>
              </a:rPr>
              <a:t>«соціальна спільнота» </a:t>
            </a:r>
            <a:r>
              <a:rPr lang="ru" sz="2533" dirty="0">
                <a:ea typeface="Georgia"/>
                <a:cs typeface="Georgia"/>
                <a:sym typeface="Georgia"/>
              </a:rPr>
              <a:t>як основна категорія та ядро предмета соціології. Це поняття враховує й всезагальні форми соціальної організації, й індивідуальну складову соціального – людину-особистість.</a:t>
            </a:r>
            <a:endParaRPr sz="2533" dirty="0">
              <a:ea typeface="Georgia"/>
              <a:cs typeface="Georgia"/>
              <a:sym typeface="Georgia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1393315" y="3671991"/>
            <a:ext cx="10268400" cy="328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spcBef>
                <a:spcPts val="1600"/>
              </a:spcBef>
            </a:pPr>
            <a:r>
              <a:rPr lang="ru" sz="2667" dirty="0">
                <a:latin typeface="+mj-lt"/>
                <a:ea typeface="Times New Roman"/>
                <a:cs typeface="Times New Roman"/>
                <a:sym typeface="Times New Roman"/>
              </a:rPr>
              <a:t>Основним предметом соціології є загальні та специфічні закони та закономірності розвитку і функціонування історично визначених соціальних систем (на рівні суспільства загалом), механізми дії та форми прояву цих законів та закономірностей в діяльності особистостей, соціальних груп, класів, народів.</a:t>
            </a:r>
            <a:endParaRPr sz="2667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1397</Words>
  <Application>Microsoft Office PowerPoint</Application>
  <PresentationFormat>Широкий екран</PresentationFormat>
  <Paragraphs>75</Paragraphs>
  <Slides>25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Century Gothic</vt:lpstr>
      <vt:lpstr>Georgia</vt:lpstr>
      <vt:lpstr>Lato</vt:lpstr>
      <vt:lpstr>Times New Roman</vt:lpstr>
      <vt:lpstr>Wingdings 3</vt:lpstr>
      <vt:lpstr>Віхоть</vt:lpstr>
      <vt:lpstr>1_Віхоть</vt:lpstr>
      <vt:lpstr>ТЕМА 1. СОЦІОЛОГІЯ ЯК НАУКА ТА НАВЧАЛЬНА ДИСЦИПЛІНА </vt:lpstr>
      <vt:lpstr>План:</vt:lpstr>
      <vt:lpstr>Термін «соціологія» походить від латинського societas (суспільство) та грецького logos (слово, вчення).  Соціологія – наука про становлення, розвиток і функціонування суспільства, його елементів, соціальних відносин і соціальних процесів, про механізми і принципи їх взаємодій.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Структура соціології - це певний спосіб упорядкування системи знань про суспільство. </vt:lpstr>
      <vt:lpstr>Закони соціології.</vt:lpstr>
      <vt:lpstr>За масштабом реалізації  соціальні закони поділяються на: </vt:lpstr>
      <vt:lpstr>За способом вияву соціальні закони поділяють на:</vt:lpstr>
      <vt:lpstr>Соціологічна практика виділяє дві групи соціологічних категорій: </vt:lpstr>
      <vt:lpstr>Презентація PowerPoint</vt:lpstr>
      <vt:lpstr>Презентація PowerPoint</vt:lpstr>
      <vt:lpstr>Презентація PowerPoint</vt:lpstr>
      <vt:lpstr>Презентація PowerPoint</vt:lpstr>
      <vt:lpstr>Соціологія в системі суспільних наук</vt:lpstr>
      <vt:lpstr>Соціологічне дослідження</vt:lpstr>
      <vt:lpstr>Презентація PowerPoint</vt:lpstr>
      <vt:lpstr>Презентація PowerPoint</vt:lpstr>
      <vt:lpstr>Презентація PowerPoint</vt:lpstr>
      <vt:lpstr>Контрольні запитання: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СОЦІОЛОГІЯ ЯК НАУКА ТА НАВЧАЛЬНА ДИСЦИПЛІНА </dc:title>
  <dc:creator>Щудлюк Марія Олегівна</dc:creator>
  <cp:lastModifiedBy>Щудлюк Марія Олегівна</cp:lastModifiedBy>
  <cp:revision>4</cp:revision>
  <dcterms:created xsi:type="dcterms:W3CDTF">2023-02-05T16:38:40Z</dcterms:created>
  <dcterms:modified xsi:type="dcterms:W3CDTF">2023-02-05T18:21:40Z</dcterms:modified>
</cp:coreProperties>
</file>