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68" r:id="rId6"/>
    <p:sldMasterId id="2147483780" r:id="rId7"/>
    <p:sldMasterId id="2147483792" r:id="rId8"/>
    <p:sldMasterId id="2147483816" r:id="rId9"/>
    <p:sldMasterId id="2147483828" r:id="rId10"/>
    <p:sldMasterId id="2147483840" r:id="rId11"/>
  </p:sldMasterIdLst>
  <p:notesMasterIdLst>
    <p:notesMasterId r:id="rId58"/>
  </p:notesMasterIdLst>
  <p:sldIdLst>
    <p:sldId id="293" r:id="rId12"/>
    <p:sldId id="310" r:id="rId13"/>
    <p:sldId id="260" r:id="rId14"/>
    <p:sldId id="271" r:id="rId15"/>
    <p:sldId id="268" r:id="rId16"/>
    <p:sldId id="269" r:id="rId17"/>
    <p:sldId id="270" r:id="rId18"/>
    <p:sldId id="292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4" r:id="rId28"/>
    <p:sldId id="285" r:id="rId29"/>
    <p:sldId id="288" r:id="rId30"/>
    <p:sldId id="289" r:id="rId31"/>
    <p:sldId id="290" r:id="rId32"/>
    <p:sldId id="291" r:id="rId33"/>
    <p:sldId id="296" r:id="rId34"/>
    <p:sldId id="306" r:id="rId35"/>
    <p:sldId id="263" r:id="rId36"/>
    <p:sldId id="314" r:id="rId37"/>
    <p:sldId id="307" r:id="rId38"/>
    <p:sldId id="308" r:id="rId39"/>
    <p:sldId id="257" r:id="rId40"/>
    <p:sldId id="258" r:id="rId41"/>
    <p:sldId id="266" r:id="rId42"/>
    <p:sldId id="267" r:id="rId43"/>
    <p:sldId id="294" r:id="rId44"/>
    <p:sldId id="265" r:id="rId45"/>
    <p:sldId id="304" r:id="rId46"/>
    <p:sldId id="305" r:id="rId47"/>
    <p:sldId id="297" r:id="rId48"/>
    <p:sldId id="298" r:id="rId49"/>
    <p:sldId id="299" r:id="rId50"/>
    <p:sldId id="300" r:id="rId51"/>
    <p:sldId id="311" r:id="rId52"/>
    <p:sldId id="312" r:id="rId53"/>
    <p:sldId id="313" r:id="rId54"/>
    <p:sldId id="301" r:id="rId55"/>
    <p:sldId id="315" r:id="rId56"/>
    <p:sldId id="303" r:id="rId5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403" autoAdjust="0"/>
  </p:normalViewPr>
  <p:slideViewPr>
    <p:cSldViewPr>
      <p:cViewPr>
        <p:scale>
          <a:sx n="70" d="100"/>
          <a:sy n="70" d="100"/>
        </p:scale>
        <p:origin x="-1974" y="-1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D26C3-DFBB-47EC-8440-7973F1C11F3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5A4ED-682D-4AB1-B2BD-AE1F695150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30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5A4ED-682D-4AB1-B2BD-AE1F6951501E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057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5A4ED-682D-4AB1-B2BD-AE1F6951501E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21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249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76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163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99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51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245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453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554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9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7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876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235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827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86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85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08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353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599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584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2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674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740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9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1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7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2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0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6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55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36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22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43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28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32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3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66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9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10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3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2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71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64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95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2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28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3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8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2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6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9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96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99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10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7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73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57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15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9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5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66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9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44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90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2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58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90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27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31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70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06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44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71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4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67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06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50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04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51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25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601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90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315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4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296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692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510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04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181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12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625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706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27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6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81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812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76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9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214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712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845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607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931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8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D8C829-4ECC-4EDA-8429-ACBE055197BE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3CD07E-227D-4CAE-9CB6-6F15BA754015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4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5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7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1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0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5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AFC1E-4AF3-4436-A64B-10957E20EA82}" type="datetimeFigureOut">
              <a:rPr lang="uk-UA" smtClean="0">
                <a:solidFill>
                  <a:srgbClr val="465E9C"/>
                </a:solidFill>
              </a:rPr>
              <a:pPr/>
              <a:t>19.01.2023</a:t>
            </a:fld>
            <a:endParaRPr lang="uk-U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1F759-877F-4A72-B165-7F31957E11EF}" type="slidenum">
              <a:rPr lang="uk-UA" smtClean="0">
                <a:solidFill>
                  <a:srgbClr val="465E9C"/>
                </a:solidFill>
              </a:rPr>
              <a:pPr/>
              <a:t>‹#›</a:t>
            </a:fld>
            <a:endParaRPr lang="uk-UA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7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400" dirty="0" smtClean="0">
                <a:solidFill>
                  <a:schemeClr val="tx2">
                    <a:lumMod val="50000"/>
                  </a:schemeClr>
                </a:solidFill>
              </a:rPr>
              <a:t>Слова власне українські й запозичені. Виправдані й небажані запозичення</a:t>
            </a:r>
            <a:endParaRPr lang="uk-UA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96" y="2119313"/>
            <a:ext cx="4661570" cy="3603625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693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015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96" y="2119313"/>
            <a:ext cx="4661570" cy="3603625"/>
          </a:xfrm>
        </p:spPr>
      </p:pic>
    </p:spTree>
    <p:extLst>
      <p:ext uri="{BB962C8B-B14F-4D97-AF65-F5344CB8AC3E}">
        <p14:creationId xmlns:p14="http://schemas.microsoft.com/office/powerpoint/2010/main" val="90289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ФОЛЬГА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858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97" y="2119313"/>
            <a:ext cx="4661569" cy="3603625"/>
          </a:xfrm>
        </p:spPr>
      </p:pic>
    </p:spTree>
    <p:extLst>
      <p:ext uri="{BB962C8B-B14F-4D97-AF65-F5344CB8AC3E}">
        <p14:creationId xmlns:p14="http://schemas.microsoft.com/office/powerpoint/2010/main" val="327714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ЛАТЕ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54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96" y="2119313"/>
            <a:ext cx="4661570" cy="3603625"/>
          </a:xfrm>
        </p:spPr>
      </p:pic>
    </p:spTree>
    <p:extLst>
      <p:ext uri="{BB962C8B-B14F-4D97-AF65-F5344CB8AC3E}">
        <p14:creationId xmlns:p14="http://schemas.microsoft.com/office/powerpoint/2010/main" val="140988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ПІЦЕРІЯ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620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96" y="2119313"/>
            <a:ext cx="4661570" cy="3603625"/>
          </a:xfrm>
        </p:spPr>
      </p:pic>
    </p:spTree>
    <p:extLst>
      <p:ext uri="{BB962C8B-B14F-4D97-AF65-F5344CB8AC3E}">
        <p14:creationId xmlns:p14="http://schemas.microsoft.com/office/powerpoint/2010/main" val="296309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АГРОНОМІЯ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28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лекц</a:t>
            </a:r>
            <a:r>
              <a:rPr lang="uk-UA" dirty="0" err="1" smtClean="0"/>
              <a:t>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uk-UA" dirty="0" smtClean="0"/>
              <a:t>Ознаки </a:t>
            </a:r>
            <a:r>
              <a:rPr lang="uk-UA" dirty="0"/>
              <a:t>іншомовних слів.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uk-UA" dirty="0" smtClean="0"/>
              <a:t>Правопис </a:t>
            </a:r>
            <a:r>
              <a:rPr lang="uk-UA" dirty="0"/>
              <a:t>іншомовних слів (повторення основних орфограм).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uk-UA" dirty="0" smtClean="0"/>
              <a:t>Запозичені </a:t>
            </a:r>
            <a:r>
              <a:rPr lang="uk-UA" dirty="0"/>
              <a:t>слова й українські </a:t>
            </a:r>
            <a:r>
              <a:rPr lang="uk-UA" dirty="0" smtClean="0"/>
              <a:t>відповідники.</a:t>
            </a:r>
            <a:endParaRPr lang="uk-UA" dirty="0"/>
          </a:p>
          <a:p>
            <a:pPr marL="64008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uk-UA" dirty="0" smtClean="0"/>
              <a:t>Виправдані </a:t>
            </a:r>
            <a:r>
              <a:rPr lang="uk-UA" dirty="0"/>
              <a:t>й небажані </a:t>
            </a:r>
            <a:r>
              <a:rPr lang="uk-UA" dirty="0" smtClean="0"/>
              <a:t>запозичення.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5. </a:t>
            </a:r>
            <a:r>
              <a:rPr lang="uk-UA" dirty="0" smtClean="0"/>
              <a:t>Помилки </a:t>
            </a:r>
            <a:r>
              <a:rPr lang="uk-UA" dirty="0"/>
              <a:t>в уживанні запозичених </a:t>
            </a:r>
            <a:r>
              <a:rPr lang="uk-UA" dirty="0" smtClean="0"/>
              <a:t>слів.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029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20688"/>
            <a:ext cx="6965245" cy="1202485"/>
          </a:xfrm>
        </p:spPr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1" y="1628800"/>
            <a:ext cx="66986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r">
              <a:buNone/>
            </a:pP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АГРОН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МІЯ</a:t>
            </a:r>
          </a:p>
        </p:txBody>
      </p:sp>
      <p:sp>
        <p:nvSpPr>
          <p:cNvPr id="3" name="AutoShape 2" descr="Іван Нечуй-Левицький “Кайдашева сім'я”: особливості твору, цитатна  характеристика персонажів, скорочений переказ (з ілюстраціями!) - на всі  дві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75954"/>
            <a:ext cx="2786038" cy="328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7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ТРАВЕСТІЯ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210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556792"/>
            <a:ext cx="7708573" cy="2529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ТРАВЕСТ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</a:t>
            </a:r>
            <a:endParaRPr lang="ru-RU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57072"/>
            <a:ext cx="7344816" cy="281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982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887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 слово все ж таки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зайве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2" y="915462"/>
            <a:ext cx="2412738" cy="18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6" y="2710978"/>
            <a:ext cx="2395187" cy="185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6" y="4369199"/>
            <a:ext cx="2421126" cy="18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63" y="1555870"/>
            <a:ext cx="2216565" cy="171351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06" y="3068960"/>
            <a:ext cx="2216565" cy="171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57" y="4479793"/>
            <a:ext cx="2260029" cy="17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9166"/>
            <a:ext cx="2332037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t="37920" r="23533" b="17909"/>
          <a:stretch/>
        </p:blipFill>
        <p:spPr bwMode="auto">
          <a:xfrm>
            <a:off x="5693463" y="2710979"/>
            <a:ext cx="2678010" cy="173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50444"/>
            <a:ext cx="2501942" cy="167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39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іншомовних слів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54203"/>
              </p:ext>
            </p:extLst>
          </p:nvPr>
        </p:nvGraphicFramePr>
        <p:xfrm>
          <a:off x="899592" y="1772816"/>
          <a:ext cx="7334250" cy="5094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7125"/>
                <a:gridCol w="366712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uk-UA" sz="2400" u="sng" dirty="0" err="1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АЕ</a:t>
                      </a:r>
                      <a:r>
                        <a:rPr lang="uk-UA" sz="24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</a:t>
                      </a:r>
                      <a:r>
                        <a:rPr lang="uk-UA" sz="240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  <a:r>
                        <a:rPr lang="uk-UA" sz="2400" dirty="0" err="1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r>
                        <a:rPr lang="uk-UA" sz="24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ЛЬТР</a:t>
                      </a:r>
                      <a:r>
                        <a:rPr lang="uk-U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endParaRPr lang="uk-U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1) майже всі слова, що починаються на а,е,більшість на і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аорта, епоха, </a:t>
                      </a:r>
                      <a:r>
                        <a:rPr lang="uk-UA" sz="1600" dirty="0" smtClean="0">
                          <a:effectLst/>
                        </a:rPr>
                        <a:t>інтелект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2) важкі для вимови збіги </a:t>
                      </a:r>
                      <a:r>
                        <a:rPr lang="uk-UA" sz="1600" dirty="0" smtClean="0">
                          <a:effectLst/>
                        </a:rPr>
                        <a:t>приголосних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штангенциркуль, монстр, </a:t>
                      </a:r>
                      <a:r>
                        <a:rPr lang="uk-UA" sz="1600" dirty="0" smtClean="0">
                          <a:effectLst/>
                        </a:rPr>
                        <a:t>джентльмен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3) збіги </a:t>
                      </a:r>
                      <a:r>
                        <a:rPr lang="uk-UA" sz="1600" dirty="0" smtClean="0">
                          <a:effectLst/>
                        </a:rPr>
                        <a:t>голосних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аура, олеандр, </a:t>
                      </a:r>
                      <a:r>
                        <a:rPr lang="uk-UA" sz="1600" dirty="0" smtClean="0">
                          <a:effectLst/>
                        </a:rPr>
                        <a:t>амплуа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4) усі слова зі звуком [ф] (</a:t>
                      </a:r>
                      <a:r>
                        <a:rPr lang="uk-UA" sz="1600" dirty="0" err="1">
                          <a:effectLst/>
                        </a:rPr>
                        <a:t>кр</a:t>
                      </a:r>
                      <a:r>
                        <a:rPr lang="uk-UA" sz="1600" dirty="0">
                          <a:effectLst/>
                        </a:rPr>
                        <a:t>ім фе, Фастів, форкати)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фактор, фільм, </a:t>
                      </a:r>
                      <a:r>
                        <a:rPr lang="uk-UA" sz="1600" dirty="0" smtClean="0">
                          <a:effectLst/>
                        </a:rPr>
                        <a:t>професор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5) немає чергування о, е, з і, немає випадних о, е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трон – трону, кіля, </a:t>
                      </a:r>
                      <a:r>
                        <a:rPr lang="uk-UA" sz="1600" dirty="0" smtClean="0">
                          <a:effectLst/>
                        </a:rPr>
                        <a:t>брелока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6) багатоскладовий корінь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профілактика, </a:t>
                      </a:r>
                      <a:r>
                        <a:rPr lang="uk-UA" sz="1600" dirty="0" smtClean="0">
                          <a:effectLst/>
                        </a:rPr>
                        <a:t>інтерпретація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7) специфічні префікси й суфікси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інваріант, симулянт, </a:t>
                      </a:r>
                      <a:r>
                        <a:rPr lang="uk-UA" sz="1600" dirty="0" smtClean="0">
                          <a:effectLst/>
                        </a:rPr>
                        <a:t>ідеаліст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8) невідмінювані слова з кінцевим голосним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хобі, боа, шасі</a:t>
                      </a:r>
                      <a:r>
                        <a:rPr lang="uk-UA" sz="1600">
                          <a:effectLst/>
                        </a:rPr>
                        <a:t>, </a:t>
                      </a:r>
                      <a:r>
                        <a:rPr lang="uk-UA" sz="1600" smtClean="0">
                          <a:effectLst/>
                        </a:rPr>
                        <a:t>какаду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82959" y="2344587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882959" y="2992659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899734" y="3640731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882959" y="4000771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882959" y="4656050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899734" y="5339214"/>
            <a:ext cx="36724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899734" y="5793027"/>
            <a:ext cx="3672408" cy="34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882959" y="6141171"/>
            <a:ext cx="36724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51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928992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Подумайте. 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Усі 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слова є власне українськими в рядку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698320"/>
          </a:xfrm>
        </p:spPr>
        <p:txBody>
          <a:bodyPr/>
          <a:lstStyle/>
          <a:p>
            <a:r>
              <a:rPr lang="ru-RU" dirty="0" err="1" smtClean="0"/>
              <a:t>іврит</a:t>
            </a:r>
            <a:r>
              <a:rPr lang="ru-RU" dirty="0"/>
              <a:t>, </a:t>
            </a:r>
            <a:r>
              <a:rPr lang="ru-RU" dirty="0" err="1"/>
              <a:t>нація</a:t>
            </a:r>
            <a:r>
              <a:rPr lang="ru-RU" dirty="0"/>
              <a:t>, </a:t>
            </a:r>
            <a:r>
              <a:rPr lang="ru-RU" dirty="0" err="1" smtClean="0"/>
              <a:t>еволюція</a:t>
            </a:r>
            <a:endParaRPr lang="ru-RU" dirty="0"/>
          </a:p>
          <a:p>
            <a:r>
              <a:rPr lang="ru-RU" dirty="0" err="1" smtClean="0"/>
              <a:t>революція</a:t>
            </a:r>
            <a:r>
              <a:rPr lang="ru-RU" dirty="0"/>
              <a:t>, </a:t>
            </a:r>
            <a:r>
              <a:rPr lang="ru-RU" dirty="0" err="1"/>
              <a:t>економія</a:t>
            </a:r>
            <a:r>
              <a:rPr lang="ru-RU" dirty="0"/>
              <a:t>, </a:t>
            </a:r>
            <a:r>
              <a:rPr lang="ru-RU" dirty="0" smtClean="0"/>
              <a:t>парламент</a:t>
            </a:r>
            <a:endParaRPr lang="ru-RU" dirty="0"/>
          </a:p>
          <a:p>
            <a:r>
              <a:rPr lang="ru-RU" dirty="0" smtClean="0"/>
              <a:t>вареник</a:t>
            </a:r>
            <a:r>
              <a:rPr lang="ru-RU" dirty="0"/>
              <a:t>, рушник, </a:t>
            </a:r>
            <a:r>
              <a:rPr lang="ru-RU" dirty="0" err="1" smtClean="0"/>
              <a:t>оберемок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магнітофон</a:t>
            </a:r>
            <a:r>
              <a:rPr lang="ru-RU" dirty="0"/>
              <a:t>, </a:t>
            </a:r>
            <a:r>
              <a:rPr lang="ru-RU" dirty="0" err="1"/>
              <a:t>спікер</a:t>
            </a:r>
            <a:r>
              <a:rPr lang="ru-RU" dirty="0"/>
              <a:t>, </a:t>
            </a:r>
            <a:r>
              <a:rPr lang="ru-RU" dirty="0" err="1" smtClean="0"/>
              <a:t>комп’ютер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843">
            <a:off x="7302330" y="2486131"/>
            <a:ext cx="13843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5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928992" cy="139903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Подумайте. 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Запозиченими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є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всі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слова рядка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32296"/>
            <a:ext cx="8229600" cy="269832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стіна</a:t>
            </a:r>
            <a:r>
              <a:rPr lang="ru-RU" dirty="0"/>
              <a:t>, </a:t>
            </a:r>
            <a:r>
              <a:rPr lang="ru-RU" dirty="0" err="1"/>
              <a:t>географія</a:t>
            </a:r>
            <a:r>
              <a:rPr lang="ru-RU" dirty="0"/>
              <a:t>, </a:t>
            </a:r>
            <a:r>
              <a:rPr lang="ru-RU" dirty="0" err="1"/>
              <a:t>поні</a:t>
            </a:r>
            <a:endParaRPr lang="ru-RU" dirty="0"/>
          </a:p>
          <a:p>
            <a:r>
              <a:rPr lang="ru-RU" dirty="0" smtClean="0"/>
              <a:t>тополя</a:t>
            </a:r>
            <a:r>
              <a:rPr lang="ru-RU" dirty="0"/>
              <a:t>, спорт, театр</a:t>
            </a:r>
          </a:p>
          <a:p>
            <a:r>
              <a:rPr lang="ru-RU" dirty="0" smtClean="0"/>
              <a:t>директор</a:t>
            </a:r>
            <a:r>
              <a:rPr lang="ru-RU" dirty="0"/>
              <a:t>, музей, цирк</a:t>
            </a:r>
          </a:p>
          <a:p>
            <a:r>
              <a:rPr lang="ru-RU" dirty="0" err="1" smtClean="0"/>
              <a:t>брошура</a:t>
            </a:r>
            <a:r>
              <a:rPr lang="ru-RU" dirty="0"/>
              <a:t>, </a:t>
            </a:r>
            <a:r>
              <a:rPr lang="ru-RU" dirty="0" err="1"/>
              <a:t>монітор</a:t>
            </a:r>
            <a:r>
              <a:rPr lang="ru-RU" dirty="0"/>
              <a:t>, </a:t>
            </a:r>
            <a:r>
              <a:rPr lang="ru-RU" dirty="0" err="1"/>
              <a:t>мрія</a:t>
            </a:r>
            <a:endParaRPr lang="ru-RU" dirty="0"/>
          </a:p>
          <a:p>
            <a:r>
              <a:rPr lang="ru-RU" dirty="0" err="1" smtClean="0"/>
              <a:t>розум</a:t>
            </a:r>
            <a:r>
              <a:rPr lang="ru-RU" dirty="0"/>
              <a:t>, партер, альбом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843">
            <a:off x="7302330" y="2486131"/>
            <a:ext cx="13843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1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ЗГАДАЙМО ПРО…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правило «дев’ятки</a:t>
            </a:r>
            <a:r>
              <a:rPr lang="uk-UA" dirty="0" smtClean="0"/>
              <a:t>»;</a:t>
            </a:r>
            <a:endParaRPr lang="uk-UA" dirty="0"/>
          </a:p>
          <a:p>
            <a:pPr lvl="0"/>
            <a:r>
              <a:rPr lang="uk-UA" dirty="0" smtClean="0"/>
              <a:t>подвоєння </a:t>
            </a:r>
            <a:r>
              <a:rPr lang="uk-UA" dirty="0"/>
              <a:t>в іншомовних </a:t>
            </a:r>
            <a:r>
              <a:rPr lang="uk-UA" dirty="0" smtClean="0"/>
              <a:t>словах;</a:t>
            </a:r>
            <a:endParaRPr lang="uk-UA" dirty="0"/>
          </a:p>
          <a:p>
            <a:pPr lvl="0"/>
            <a:r>
              <a:rPr lang="uk-UA" dirty="0" smtClean="0"/>
              <a:t>особливості </a:t>
            </a:r>
            <a:r>
              <a:rPr lang="uk-UA" dirty="0"/>
              <a:t>написання м’якого знака й </a:t>
            </a:r>
            <a:r>
              <a:rPr lang="uk-UA" dirty="0" smtClean="0"/>
              <a:t>апострофа;</a:t>
            </a:r>
            <a:endParaRPr lang="uk-UA" dirty="0"/>
          </a:p>
          <a:p>
            <a:pPr lvl="0"/>
            <a:r>
              <a:rPr lang="uk-UA" dirty="0" smtClean="0"/>
              <a:t>утворення </a:t>
            </a:r>
            <a:r>
              <a:rPr lang="uk-UA" dirty="0"/>
              <a:t>від власних іншомовних назв прикметників із суфіксом -</a:t>
            </a:r>
            <a:r>
              <a:rPr lang="uk-UA" dirty="0" err="1"/>
              <a:t>ськ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90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Поясніть орфограми в іншомовних словах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Кеш..ю</a:t>
            </a:r>
            <a:r>
              <a:rPr lang="uk-UA" dirty="0"/>
              <a:t>, </a:t>
            </a:r>
            <a:r>
              <a:rPr lang="uk-UA" dirty="0" err="1" smtClean="0"/>
              <a:t>нет..о</a:t>
            </a:r>
            <a:r>
              <a:rPr lang="uk-UA" dirty="0"/>
              <a:t>, </a:t>
            </a:r>
            <a:r>
              <a:rPr lang="uk-UA" dirty="0" err="1" smtClean="0"/>
              <a:t>ч..пси</a:t>
            </a:r>
            <a:endParaRPr lang="uk-UA" dirty="0"/>
          </a:p>
          <a:p>
            <a:r>
              <a:rPr lang="uk-UA" dirty="0" err="1" smtClean="0"/>
              <a:t>Піц..а</a:t>
            </a:r>
            <a:r>
              <a:rPr lang="uk-UA" dirty="0"/>
              <a:t>, </a:t>
            </a:r>
            <a:r>
              <a:rPr lang="uk-UA" dirty="0" err="1" smtClean="0"/>
              <a:t>конферанс..є</a:t>
            </a:r>
            <a:r>
              <a:rPr lang="uk-UA" dirty="0"/>
              <a:t>, </a:t>
            </a:r>
            <a:r>
              <a:rPr lang="uk-UA" dirty="0" err="1" smtClean="0"/>
              <a:t>Ніц..а</a:t>
            </a:r>
            <a:endParaRPr lang="uk-UA" dirty="0"/>
          </a:p>
          <a:p>
            <a:r>
              <a:rPr lang="uk-UA" dirty="0" err="1" smtClean="0"/>
              <a:t>Ін..єкція</a:t>
            </a:r>
            <a:r>
              <a:rPr lang="uk-UA" dirty="0" smtClean="0"/>
              <a:t>,</a:t>
            </a:r>
            <a:r>
              <a:rPr lang="uk-UA" dirty="0" err="1" smtClean="0"/>
              <a:t>Ч..лі</a:t>
            </a:r>
            <a:r>
              <a:rPr lang="uk-UA" dirty="0" smtClean="0"/>
              <a:t> </a:t>
            </a:r>
            <a:r>
              <a:rPr lang="uk-UA" dirty="0"/>
              <a:t>, </a:t>
            </a:r>
            <a:r>
              <a:rPr lang="uk-UA" dirty="0" err="1" smtClean="0"/>
              <a:t>п..єдестал</a:t>
            </a:r>
            <a:endParaRPr lang="uk-UA" dirty="0"/>
          </a:p>
          <a:p>
            <a:r>
              <a:rPr lang="uk-UA" dirty="0" err="1" smtClean="0"/>
              <a:t>С..рія</a:t>
            </a:r>
            <a:r>
              <a:rPr lang="uk-UA" dirty="0"/>
              <a:t>, </a:t>
            </a:r>
            <a:r>
              <a:rPr lang="uk-UA" dirty="0" err="1" smtClean="0"/>
              <a:t>ш..фон</a:t>
            </a:r>
            <a:r>
              <a:rPr lang="uk-UA" dirty="0"/>
              <a:t>, </a:t>
            </a:r>
            <a:r>
              <a:rPr lang="uk-UA" dirty="0" err="1" smtClean="0"/>
              <a:t>б..юджет</a:t>
            </a:r>
            <a:endParaRPr lang="uk-UA" dirty="0" smtClean="0"/>
          </a:p>
          <a:p>
            <a:r>
              <a:rPr lang="uk-UA" dirty="0" err="1" smtClean="0"/>
              <a:t>Н..ю-йор..ський</a:t>
            </a:r>
            <a:r>
              <a:rPr lang="uk-UA" dirty="0" smtClean="0"/>
              <a:t>, </a:t>
            </a:r>
            <a:r>
              <a:rPr lang="uk-UA" dirty="0" err="1" smtClean="0"/>
              <a:t>буд..изм</a:t>
            </a:r>
            <a:r>
              <a:rPr lang="uk-UA" dirty="0" smtClean="0"/>
              <a:t>, </a:t>
            </a:r>
            <a:r>
              <a:rPr lang="uk-UA" dirty="0" err="1" smtClean="0"/>
              <a:t>лос..йон</a:t>
            </a:r>
            <a:endParaRPr lang="uk-UA" dirty="0"/>
          </a:p>
          <a:p>
            <a:endParaRPr lang="uk-UA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494788" y="1269037"/>
            <a:ext cx="2304256" cy="1872208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Апостроф - в іншомовних словах після шиплячих перед я,ю, є, ї при роздільній вимові (</a:t>
            </a:r>
            <a:r>
              <a:rPr lang="en-US" dirty="0" smtClean="0"/>
              <a:t>[</a:t>
            </a:r>
            <a:r>
              <a:rPr lang="uk-UA" dirty="0" smtClean="0"/>
              <a:t>й</a:t>
            </a:r>
            <a:r>
              <a:rPr lang="en-US" dirty="0" smtClean="0"/>
              <a:t>]</a:t>
            </a:r>
            <a:r>
              <a:rPr lang="uk-UA" dirty="0" smtClean="0"/>
              <a:t>) </a:t>
            </a:r>
            <a:endParaRPr lang="uk-UA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63931" y="1298732"/>
            <a:ext cx="2304256" cy="1872208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Хоч і загальна назва, подвоєння відбувається, адже це виняток.</a:t>
            </a:r>
            <a:endParaRPr lang="uk-UA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494932" y="1393369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Правило «дев’ятки». Пишемо </a:t>
            </a:r>
            <a:r>
              <a:rPr lang="uk-UA" b="1" dirty="0" smtClean="0"/>
              <a:t>И</a:t>
            </a:r>
            <a:r>
              <a:rPr lang="uk-UA" dirty="0" smtClean="0"/>
              <a:t> після «Де Ти </a:t>
            </a:r>
            <a:r>
              <a:rPr lang="uk-UA" dirty="0" err="1" smtClean="0"/>
              <a:t>З’їСи</a:t>
            </a:r>
            <a:r>
              <a:rPr lang="uk-UA" dirty="0" smtClean="0"/>
              <a:t> Цю </a:t>
            </a:r>
            <a:r>
              <a:rPr lang="uk-UA" dirty="0" err="1" smtClean="0"/>
              <a:t>ЧаШу</a:t>
            </a:r>
            <a:r>
              <a:rPr lang="uk-UA" dirty="0" smtClean="0"/>
              <a:t> </a:t>
            </a:r>
            <a:r>
              <a:rPr lang="uk-UA" dirty="0" err="1" smtClean="0"/>
              <a:t>ЖиРу</a:t>
            </a:r>
            <a:r>
              <a:rPr lang="uk-UA" dirty="0" smtClean="0"/>
              <a:t>?» перед приголосними, крім </a:t>
            </a:r>
            <a:r>
              <a:rPr lang="en-US" dirty="0" smtClean="0"/>
              <a:t>[</a:t>
            </a:r>
            <a:r>
              <a:rPr lang="uk-UA" dirty="0" smtClean="0"/>
              <a:t>й</a:t>
            </a:r>
            <a:r>
              <a:rPr lang="en-US" dirty="0" smtClean="0"/>
              <a:t>]</a:t>
            </a:r>
            <a:endParaRPr lang="uk-UA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31569" y="1556792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іншомовних</a:t>
            </a:r>
            <a:r>
              <a:rPr lang="ru-RU" dirty="0"/>
              <a:t> </a:t>
            </a:r>
            <a:r>
              <a:rPr lang="ru-RU" dirty="0" err="1"/>
              <a:t>назвах</a:t>
            </a:r>
            <a:r>
              <a:rPr lang="ru-RU" dirty="0"/>
              <a:t> </a:t>
            </a:r>
            <a:r>
              <a:rPr lang="ru-RU" dirty="0" err="1"/>
              <a:t>букви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не </a:t>
            </a:r>
            <a:r>
              <a:rPr lang="ru-RU" dirty="0" err="1" smtClean="0"/>
              <a:t>подвоюються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17135" y="1518303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</a:t>
            </a:r>
            <a:r>
              <a:rPr lang="ru-RU" dirty="0" err="1"/>
              <a:t>м'якшення</a:t>
            </a:r>
            <a:r>
              <a:rPr lang="ru-RU" dirty="0"/>
              <a:t> (ь) у словах </a:t>
            </a:r>
            <a:r>
              <a:rPr lang="ru-RU" dirty="0" err="1"/>
              <a:t>іншомовного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пишеться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приголосних</a:t>
            </a:r>
            <a:r>
              <a:rPr lang="ru-RU" dirty="0"/>
              <a:t> </a:t>
            </a:r>
            <a:r>
              <a:rPr lang="ru-RU" dirty="0" smtClean="0"/>
              <a:t>«Де </a:t>
            </a:r>
            <a:r>
              <a:rPr lang="ru-RU" dirty="0" err="1"/>
              <a:t>Т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З’їСи</a:t>
            </a:r>
            <a:r>
              <a:rPr lang="ru-RU" dirty="0" smtClean="0"/>
              <a:t> </a:t>
            </a:r>
            <a:r>
              <a:rPr lang="ru-RU" dirty="0" err="1"/>
              <a:t>Ц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ЛиНи</a:t>
            </a:r>
            <a:r>
              <a:rPr lang="ru-RU" dirty="0" smtClean="0"/>
              <a:t>» перед </a:t>
            </a:r>
            <a:r>
              <a:rPr lang="ru-RU" dirty="0"/>
              <a:t>я, ю, є, ї, </a:t>
            </a:r>
            <a:r>
              <a:rPr lang="ru-RU" dirty="0" err="1"/>
              <a:t>йо</a:t>
            </a:r>
            <a:endParaRPr lang="uk-UA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597198" y="1518303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Подвоєння</a:t>
            </a:r>
            <a:r>
              <a:rPr lang="ru-RU" dirty="0"/>
              <a:t> букв на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приголосних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зберігаємо</a:t>
            </a:r>
            <a:r>
              <a:rPr lang="ru-RU" dirty="0"/>
              <a:t> у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назвах</a:t>
            </a:r>
            <a:endParaRPr lang="uk-UA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359312" y="957660"/>
            <a:ext cx="2679334" cy="2742006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Апостроф </a:t>
            </a:r>
            <a:r>
              <a:rPr lang="ru-RU" dirty="0" err="1" smtClean="0"/>
              <a:t>пишеться</a:t>
            </a:r>
            <a:r>
              <a:rPr lang="ru-RU" dirty="0" smtClean="0"/>
              <a:t> у словах: </a:t>
            </a:r>
            <a:r>
              <a:rPr lang="ru-RU" u="sng" dirty="0" err="1" smtClean="0"/>
              <a:t>ін</a:t>
            </a:r>
            <a:r>
              <a:rPr lang="ru-RU" dirty="0" err="1" smtClean="0"/>
              <a:t>’єкція</a:t>
            </a:r>
            <a:r>
              <a:rPr lang="ru-RU" dirty="0" smtClean="0"/>
              <a:t>, </a:t>
            </a:r>
            <a:r>
              <a:rPr lang="ru-RU" u="sng" dirty="0" err="1" smtClean="0"/>
              <a:t>кон</a:t>
            </a:r>
            <a:r>
              <a:rPr lang="ru-RU" dirty="0" err="1" smtClean="0"/>
              <a:t>’юктивіт</a:t>
            </a:r>
            <a:r>
              <a:rPr lang="ru-RU" dirty="0" smtClean="0"/>
              <a:t>, </a:t>
            </a:r>
            <a:r>
              <a:rPr lang="ru-RU" u="sng" dirty="0" err="1" smtClean="0"/>
              <a:t>ад</a:t>
            </a:r>
            <a:r>
              <a:rPr lang="ru-RU" dirty="0" err="1" smtClean="0"/>
              <a:t>’ютант</a:t>
            </a:r>
            <a:r>
              <a:rPr lang="ru-RU" dirty="0" smtClean="0"/>
              <a:t>, </a:t>
            </a:r>
            <a:r>
              <a:rPr lang="ru-RU" u="sng" dirty="0" err="1" smtClean="0"/>
              <a:t>диз</a:t>
            </a:r>
            <a:r>
              <a:rPr lang="ru-RU" dirty="0" err="1" smtClean="0"/>
              <a:t>’юнкція</a:t>
            </a:r>
            <a:r>
              <a:rPr lang="ru-RU" dirty="0" smtClean="0"/>
              <a:t>, </a:t>
            </a:r>
            <a:r>
              <a:rPr lang="ru-RU" u="sng" dirty="0" err="1" smtClean="0"/>
              <a:t>пан</a:t>
            </a:r>
            <a:r>
              <a:rPr lang="ru-RU" dirty="0" err="1" smtClean="0"/>
              <a:t>’європейський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виділені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слова є </a:t>
            </a:r>
            <a:r>
              <a:rPr lang="ru-RU" dirty="0" err="1" smtClean="0"/>
              <a:t>префіксами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563931" y="1590150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Правило «дев’ятки». Пишемо </a:t>
            </a:r>
            <a:r>
              <a:rPr lang="uk-UA" b="1" dirty="0" smtClean="0"/>
              <a:t>И</a:t>
            </a:r>
            <a:r>
              <a:rPr lang="uk-UA" dirty="0" smtClean="0"/>
              <a:t> після «Де Ти </a:t>
            </a:r>
            <a:r>
              <a:rPr lang="uk-UA" dirty="0" err="1" smtClean="0"/>
              <a:t>З’їСи</a:t>
            </a:r>
            <a:r>
              <a:rPr lang="uk-UA" dirty="0" smtClean="0"/>
              <a:t> Цю </a:t>
            </a:r>
            <a:r>
              <a:rPr lang="uk-UA" dirty="0" err="1" smtClean="0"/>
              <a:t>ЧаШу</a:t>
            </a:r>
            <a:r>
              <a:rPr lang="uk-UA" dirty="0" smtClean="0"/>
              <a:t> </a:t>
            </a:r>
            <a:r>
              <a:rPr lang="uk-UA" dirty="0" err="1" smtClean="0"/>
              <a:t>ЖиРу</a:t>
            </a:r>
            <a:r>
              <a:rPr lang="uk-UA" dirty="0" smtClean="0"/>
              <a:t>?» перед приголосними, крім </a:t>
            </a:r>
            <a:r>
              <a:rPr lang="en-US" dirty="0" smtClean="0"/>
              <a:t>[</a:t>
            </a:r>
            <a:r>
              <a:rPr lang="uk-UA" dirty="0" smtClean="0"/>
              <a:t>й</a:t>
            </a:r>
            <a:r>
              <a:rPr lang="en-US" dirty="0" smtClean="0"/>
              <a:t>]</a:t>
            </a:r>
            <a:endParaRPr lang="uk-UA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531569" y="1393369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Правило «дев’ятки». Пишемо </a:t>
            </a:r>
            <a:r>
              <a:rPr lang="uk-UA" b="1" dirty="0" smtClean="0"/>
              <a:t>И</a:t>
            </a:r>
            <a:r>
              <a:rPr lang="uk-UA" dirty="0" smtClean="0"/>
              <a:t> після «Де Ти </a:t>
            </a:r>
            <a:r>
              <a:rPr lang="uk-UA" dirty="0" err="1" smtClean="0"/>
              <a:t>З’їСи</a:t>
            </a:r>
            <a:r>
              <a:rPr lang="uk-UA" dirty="0" smtClean="0"/>
              <a:t> Цю </a:t>
            </a:r>
            <a:r>
              <a:rPr lang="uk-UA" dirty="0" err="1" smtClean="0"/>
              <a:t>ЧаШу</a:t>
            </a:r>
            <a:r>
              <a:rPr lang="uk-UA" dirty="0" smtClean="0"/>
              <a:t> </a:t>
            </a:r>
            <a:r>
              <a:rPr lang="uk-UA" dirty="0" err="1" smtClean="0"/>
              <a:t>ЖиРу</a:t>
            </a:r>
            <a:r>
              <a:rPr lang="uk-UA" dirty="0" smtClean="0"/>
              <a:t>?» перед приголосними, крім </a:t>
            </a:r>
            <a:r>
              <a:rPr lang="en-US" dirty="0" smtClean="0"/>
              <a:t>[</a:t>
            </a:r>
            <a:r>
              <a:rPr lang="uk-UA" dirty="0" smtClean="0"/>
              <a:t>й</a:t>
            </a:r>
            <a:r>
              <a:rPr lang="en-US" dirty="0" smtClean="0"/>
              <a:t>]</a:t>
            </a:r>
            <a:endParaRPr lang="uk-UA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494788" y="1156318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Апостроф – в іншомовних словах після «</a:t>
            </a:r>
            <a:r>
              <a:rPr lang="uk-UA" dirty="0" err="1" smtClean="0"/>
              <a:t>МаВПи</a:t>
            </a:r>
            <a:r>
              <a:rPr lang="uk-UA" dirty="0" smtClean="0"/>
              <a:t> </a:t>
            </a:r>
            <a:r>
              <a:rPr lang="uk-UA" dirty="0" err="1" smtClean="0"/>
              <a:t>БуФ</a:t>
            </a:r>
            <a:r>
              <a:rPr lang="uk-UA" dirty="0" smtClean="0"/>
              <a:t>» перед я,ю,є, ї при роздільній вимові (</a:t>
            </a:r>
            <a:r>
              <a:rPr lang="en-US" dirty="0" smtClean="0"/>
              <a:t>[</a:t>
            </a:r>
            <a:r>
              <a:rPr lang="ru-RU" dirty="0" smtClean="0"/>
              <a:t>й</a:t>
            </a:r>
            <a:r>
              <a:rPr lang="en-US" dirty="0" smtClean="0"/>
              <a:t>]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470651" y="1572769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Правило «дев’ятки». Пишемо </a:t>
            </a:r>
            <a:r>
              <a:rPr lang="uk-UA" b="1" dirty="0" smtClean="0"/>
              <a:t>И</a:t>
            </a:r>
            <a:r>
              <a:rPr lang="uk-UA" dirty="0" smtClean="0"/>
              <a:t> після «Де Ти </a:t>
            </a:r>
            <a:r>
              <a:rPr lang="uk-UA" dirty="0" err="1" smtClean="0"/>
              <a:t>З’їСи</a:t>
            </a:r>
            <a:r>
              <a:rPr lang="uk-UA" dirty="0" smtClean="0"/>
              <a:t> Цю </a:t>
            </a:r>
            <a:r>
              <a:rPr lang="uk-UA" dirty="0" err="1" smtClean="0"/>
              <a:t>ЧаШу</a:t>
            </a:r>
            <a:r>
              <a:rPr lang="uk-UA" dirty="0" smtClean="0"/>
              <a:t> </a:t>
            </a:r>
            <a:r>
              <a:rPr lang="uk-UA" dirty="0" err="1" smtClean="0"/>
              <a:t>ЖиРу</a:t>
            </a:r>
            <a:r>
              <a:rPr lang="uk-UA" dirty="0" smtClean="0"/>
              <a:t>?» перед приголосними, крім </a:t>
            </a:r>
            <a:r>
              <a:rPr lang="en-US" dirty="0" smtClean="0"/>
              <a:t>[</a:t>
            </a:r>
            <a:r>
              <a:rPr lang="uk-UA" dirty="0" smtClean="0"/>
              <a:t>й</a:t>
            </a:r>
            <a:r>
              <a:rPr lang="en-US" dirty="0" smtClean="0"/>
              <a:t>]</a:t>
            </a:r>
            <a:endParaRPr lang="uk-UA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563931" y="1518303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Апостроф не пишемо в іншомовних словах після «</a:t>
            </a:r>
            <a:r>
              <a:rPr lang="uk-UA" dirty="0" err="1" smtClean="0"/>
              <a:t>МаВПи</a:t>
            </a:r>
            <a:r>
              <a:rPr lang="uk-UA" dirty="0" smtClean="0"/>
              <a:t> </a:t>
            </a:r>
            <a:r>
              <a:rPr lang="uk-UA" dirty="0" err="1" smtClean="0"/>
              <a:t>БуФ</a:t>
            </a:r>
            <a:r>
              <a:rPr lang="uk-UA" dirty="0" smtClean="0"/>
              <a:t>» перед я, ю, є без роздільної вимови (коли не чуємо </a:t>
            </a:r>
            <a:r>
              <a:rPr lang="en-US" dirty="0" smtClean="0"/>
              <a:t>[</a:t>
            </a:r>
            <a:r>
              <a:rPr lang="ru-RU" dirty="0" smtClean="0"/>
              <a:t>й</a:t>
            </a:r>
            <a:r>
              <a:rPr lang="en-US" dirty="0" smtClean="0"/>
              <a:t>]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487731" y="1333826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</a:t>
            </a:r>
            <a:r>
              <a:rPr lang="ru-RU" dirty="0" err="1"/>
              <a:t>м'якшення</a:t>
            </a:r>
            <a:r>
              <a:rPr lang="ru-RU" dirty="0"/>
              <a:t> (ь) у словах </a:t>
            </a:r>
            <a:r>
              <a:rPr lang="ru-RU" dirty="0" err="1"/>
              <a:t>іншомовного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пишеться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приголосних</a:t>
            </a:r>
            <a:r>
              <a:rPr lang="ru-RU" dirty="0"/>
              <a:t> </a:t>
            </a:r>
            <a:r>
              <a:rPr lang="ru-RU" dirty="0" smtClean="0"/>
              <a:t>«Де </a:t>
            </a:r>
            <a:r>
              <a:rPr lang="ru-RU" dirty="0" err="1"/>
              <a:t>Т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З’їСи</a:t>
            </a:r>
            <a:r>
              <a:rPr lang="ru-RU" dirty="0" smtClean="0"/>
              <a:t> </a:t>
            </a:r>
            <a:r>
              <a:rPr lang="ru-RU" dirty="0" err="1"/>
              <a:t>Ц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ЛиНи</a:t>
            </a:r>
            <a:r>
              <a:rPr lang="ru-RU" dirty="0" smtClean="0"/>
              <a:t>» перед </a:t>
            </a:r>
            <a:r>
              <a:rPr lang="ru-RU" dirty="0"/>
              <a:t>я, ю, є, ї, </a:t>
            </a:r>
            <a:r>
              <a:rPr lang="ru-RU" dirty="0" err="1"/>
              <a:t>йо</a:t>
            </a:r>
            <a:endParaRPr lang="uk-UA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342388" y="1366234"/>
            <a:ext cx="2456656" cy="2344690"/>
          </a:xfrm>
          <a:prstGeom prst="wedgeRoundRectCallout">
            <a:avLst>
              <a:gd name="adj1" fmla="val -18611"/>
              <a:gd name="adj2" fmla="val 5493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іншомовного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приголосних</a:t>
            </a:r>
            <a:r>
              <a:rPr lang="ru-RU" dirty="0"/>
              <a:t> перед </a:t>
            </a:r>
            <a:r>
              <a:rPr lang="ru-RU" dirty="0" err="1"/>
              <a:t>суфіксом</a:t>
            </a:r>
            <a:r>
              <a:rPr lang="ru-RU" dirty="0"/>
              <a:t> -</a:t>
            </a:r>
            <a:r>
              <a:rPr lang="ru-RU" dirty="0" err="1"/>
              <a:t>ськ</a:t>
            </a:r>
            <a:r>
              <a:rPr lang="ru-RU" dirty="0"/>
              <a:t>- не </a:t>
            </a:r>
            <a:r>
              <a:rPr lang="ru-RU" dirty="0" err="1"/>
              <a:t>відбувається</a:t>
            </a:r>
            <a:endParaRPr lang="uk-UA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389925" y="1298732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Подвоєння</a:t>
            </a:r>
            <a:r>
              <a:rPr lang="ru-RU" dirty="0"/>
              <a:t> букв на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приголосних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зберігаємо</a:t>
            </a:r>
            <a:r>
              <a:rPr lang="ru-RU" dirty="0"/>
              <a:t> у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 smtClean="0"/>
              <a:t>назвах</a:t>
            </a:r>
            <a:r>
              <a:rPr lang="ru-RU" dirty="0" smtClean="0"/>
              <a:t> та </a:t>
            </a:r>
            <a:r>
              <a:rPr lang="ru-RU" dirty="0" err="1" smtClean="0"/>
              <a:t>похідних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 словах</a:t>
            </a:r>
            <a:endParaRPr lang="uk-UA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418588" y="1234364"/>
            <a:ext cx="2456656" cy="2344690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</a:t>
            </a:r>
            <a:r>
              <a:rPr lang="ru-RU" dirty="0" err="1"/>
              <a:t>м'якшення</a:t>
            </a:r>
            <a:r>
              <a:rPr lang="ru-RU" dirty="0"/>
              <a:t> (ь) у словах </a:t>
            </a:r>
            <a:r>
              <a:rPr lang="ru-RU" dirty="0" err="1"/>
              <a:t>іншомовного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пишеться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приголосних</a:t>
            </a:r>
            <a:r>
              <a:rPr lang="ru-RU" dirty="0"/>
              <a:t> </a:t>
            </a:r>
            <a:r>
              <a:rPr lang="ru-RU" dirty="0" smtClean="0"/>
              <a:t>«Де </a:t>
            </a:r>
            <a:r>
              <a:rPr lang="ru-RU" dirty="0" err="1"/>
              <a:t>Т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З’їСи</a:t>
            </a:r>
            <a:r>
              <a:rPr lang="ru-RU" dirty="0" smtClean="0"/>
              <a:t> </a:t>
            </a:r>
            <a:r>
              <a:rPr lang="ru-RU" dirty="0" err="1"/>
              <a:t>Ц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ЛиНи</a:t>
            </a:r>
            <a:r>
              <a:rPr lang="ru-RU" dirty="0" smtClean="0"/>
              <a:t>» перед </a:t>
            </a:r>
            <a:r>
              <a:rPr lang="ru-RU" dirty="0"/>
              <a:t>я, ю, є, ї, </a:t>
            </a:r>
            <a:r>
              <a:rPr lang="ru-RU" dirty="0" err="1"/>
              <a:t>йо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9448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17" grpId="0" animBg="1"/>
      <p:bldP spid="17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Подумайте. 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Доберіть українські відповідники до іншомовних слів </a:t>
            </a:r>
            <a:b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</a:rPr>
              <a:t>(основна сесія ЗНО 2010 року)</a:t>
            </a:r>
            <a:endParaRPr lang="uk-UA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843">
            <a:off x="2693819" y="5044271"/>
            <a:ext cx="13843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27584" y="2657554"/>
            <a:ext cx="3039977" cy="3141577"/>
          </a:xfrm>
        </p:spPr>
        <p:txBody>
          <a:bodyPr/>
          <a:lstStyle/>
          <a:p>
            <a:r>
              <a:rPr lang="uk-UA" dirty="0"/>
              <a:t>к</a:t>
            </a:r>
            <a:r>
              <a:rPr lang="uk-UA" dirty="0" smtClean="0"/>
              <a:t>ритерій</a:t>
            </a:r>
          </a:p>
          <a:p>
            <a:r>
              <a:rPr lang="uk-UA" dirty="0"/>
              <a:t>ф</a:t>
            </a:r>
            <a:r>
              <a:rPr lang="uk-UA" dirty="0" smtClean="0"/>
              <a:t>іаско</a:t>
            </a:r>
          </a:p>
          <a:p>
            <a:r>
              <a:rPr lang="uk-UA" dirty="0"/>
              <a:t>ф</a:t>
            </a:r>
            <a:r>
              <a:rPr lang="uk-UA" dirty="0" smtClean="0"/>
              <a:t>актор</a:t>
            </a:r>
          </a:p>
          <a:p>
            <a:r>
              <a:rPr lang="uk-UA" dirty="0" smtClean="0"/>
              <a:t>рецепт</a:t>
            </a:r>
            <a:endParaRPr lang="uk-UA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0" y="1882808"/>
            <a:ext cx="4114800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0" y="2708920"/>
            <a:ext cx="3039977" cy="314157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ч</a:t>
            </a:r>
            <a:r>
              <a:rPr lang="uk-UA" dirty="0" smtClean="0"/>
              <a:t>инник</a:t>
            </a:r>
          </a:p>
          <a:p>
            <a:r>
              <a:rPr lang="uk-UA" dirty="0"/>
              <a:t>м</a:t>
            </a:r>
            <a:r>
              <a:rPr lang="uk-UA" dirty="0" smtClean="0"/>
              <a:t>ірило</a:t>
            </a:r>
          </a:p>
          <a:p>
            <a:r>
              <a:rPr lang="uk-UA" dirty="0"/>
              <a:t>у</a:t>
            </a:r>
            <a:r>
              <a:rPr lang="uk-UA" dirty="0" smtClean="0"/>
              <a:t>чення</a:t>
            </a:r>
          </a:p>
          <a:p>
            <a:r>
              <a:rPr lang="uk-UA" dirty="0"/>
              <a:t>п</a:t>
            </a:r>
            <a:r>
              <a:rPr lang="uk-UA" dirty="0" smtClean="0"/>
              <a:t>рипис</a:t>
            </a:r>
          </a:p>
          <a:p>
            <a:r>
              <a:rPr lang="uk-UA" dirty="0" smtClean="0"/>
              <a:t>провал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013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Групи слів за походженням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92382"/>
              </p:ext>
            </p:extLst>
          </p:nvPr>
        </p:nvGraphicFramePr>
        <p:xfrm>
          <a:off x="457200" y="1882775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Власне українська</a:t>
                      </a:r>
                      <a:r>
                        <a:rPr lang="uk-UA" baseline="0" dirty="0" smtClean="0"/>
                        <a:t> лексика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Запозичена</a:t>
                      </a:r>
                      <a:r>
                        <a:rPr lang="uk-UA" baseline="0" dirty="0" smtClean="0"/>
                        <a:t> лексика </a:t>
                      </a:r>
                      <a:r>
                        <a:rPr lang="uk-UA" dirty="0" smtClean="0"/>
                        <a:t>(іншомовні слова)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мати,</a:t>
                      </a:r>
                    </a:p>
                    <a:p>
                      <a:r>
                        <a:rPr kumimoji="0"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юний, </a:t>
                      </a:r>
                    </a:p>
                    <a:p>
                      <a:r>
                        <a:rPr kumimoji="0"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вересень, </a:t>
                      </a:r>
                    </a:p>
                    <a:p>
                      <a:r>
                        <a:rPr kumimoji="0"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вiвторок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олiмпiада</a:t>
                      </a:r>
                      <a:r>
                        <a:rPr kumimoji="0"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kumimoji="0"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парламент, </a:t>
                      </a:r>
                    </a:p>
                    <a:p>
                      <a:r>
                        <a:rPr kumimoji="0"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козак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92896"/>
            <a:ext cx="41044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507759" y="2492896"/>
            <a:ext cx="41764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3861048"/>
            <a:ext cx="8229600" cy="25937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Мати, козак, юний, вересень, олімпіада, парламент, вівторок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098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Подумайте. 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Не є синонімами слова в рядку </a:t>
            </a:r>
            <a:r>
              <a:rPr lang="uk-UA" sz="2700" dirty="0" smtClean="0">
                <a:solidFill>
                  <a:schemeClr val="accent1">
                    <a:lumMod val="75000"/>
                  </a:schemeClr>
                </a:solidFill>
              </a:rPr>
              <a:t>(додаткова сесія ЗНО 2019 року)</a:t>
            </a:r>
            <a:endParaRPr lang="uk-UA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985">
            <a:off x="5496383" y="2481176"/>
            <a:ext cx="1977091" cy="197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76986" y="2060848"/>
            <a:ext cx="4352822" cy="3141577"/>
          </a:xfrm>
        </p:spPr>
        <p:txBody>
          <a:bodyPr/>
          <a:lstStyle/>
          <a:p>
            <a:r>
              <a:rPr lang="uk-UA" dirty="0"/>
              <a:t>к</a:t>
            </a:r>
            <a:r>
              <a:rPr lang="uk-UA" dirty="0" smtClean="0"/>
              <a:t>арта, масштаб</a:t>
            </a:r>
          </a:p>
          <a:p>
            <a:r>
              <a:rPr lang="uk-UA" dirty="0"/>
              <a:t>з</a:t>
            </a:r>
            <a:r>
              <a:rPr lang="uk-UA" dirty="0" smtClean="0"/>
              <a:t>анепад, регрес</a:t>
            </a:r>
          </a:p>
          <a:p>
            <a:r>
              <a:rPr lang="uk-UA" dirty="0"/>
              <a:t>п</a:t>
            </a:r>
            <a:r>
              <a:rPr lang="uk-UA" dirty="0" smtClean="0"/>
              <a:t>оступ, прогрес</a:t>
            </a:r>
          </a:p>
          <a:p>
            <a:r>
              <a:rPr lang="uk-UA" dirty="0"/>
              <a:t>т</a:t>
            </a:r>
            <a:r>
              <a:rPr lang="uk-UA" dirty="0" smtClean="0"/>
              <a:t>ираж, наклад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33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Гра «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Шахматка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Доберіть відповідник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654975"/>
              </p:ext>
            </p:extLst>
          </p:nvPr>
        </p:nvGraphicFramePr>
        <p:xfrm>
          <a:off x="1134427" y="1896491"/>
          <a:ext cx="6875145" cy="3281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770"/>
                <a:gridCol w="41433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 smtClean="0">
                          <a:effectLst/>
                        </a:rPr>
                        <a:t>Запозичені слова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Українські відповідники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аеропорт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effectLst/>
                        </a:rPr>
                        <a:t>летовище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актуальний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effectLst/>
                        </a:rPr>
                        <a:t>важливий (сучасний, своєчасний)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effectLst/>
                        </a:rPr>
                        <a:t>аплодисменти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effectLst/>
                        </a:rPr>
                        <a:t>оплески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аргумент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доказ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бібліотека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книгозбірня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біографія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життєпис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вокзал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effectLst/>
                        </a:rPr>
                        <a:t>двірець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вертикальний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прямовисний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горизонтальний</a:t>
                      </a:r>
                      <a:endParaRPr lang="uk-UA" sz="1400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поземний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248405"/>
            <a:ext cx="2739843" cy="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880679" y="2561815"/>
            <a:ext cx="41044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132384" y="2852936"/>
            <a:ext cx="2748295" cy="32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880679" y="3174774"/>
            <a:ext cx="41044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132384" y="3462806"/>
            <a:ext cx="2723075" cy="34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3880679" y="3796267"/>
            <a:ext cx="4104456" cy="32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095467" y="4157178"/>
            <a:ext cx="2759992" cy="326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3869244" y="4453579"/>
            <a:ext cx="4104456" cy="32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827248"/>
            <a:ext cx="2748295" cy="32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827584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ДОВІДКА: прямовисний, вокзал, аеропорт, горизонтальний, життєпис, важливий (сучасний, своєчасний), бібліотека, аплодисменти, доказ.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6652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Гра «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Шахматка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Доберіть відповідник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739618"/>
              </p:ext>
            </p:extLst>
          </p:nvPr>
        </p:nvGraphicFramePr>
        <p:xfrm>
          <a:off x="1134427" y="1896491"/>
          <a:ext cx="6875145" cy="3246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770"/>
                <a:gridCol w="41433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Запозичене слово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effectLst/>
                        </a:rPr>
                        <a:t>Українські відповідники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дистанція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rgbClr val="333333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відстань</a:t>
                      </a:r>
                      <a:endParaRPr lang="uk-UA" sz="1100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епоха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solidFill>
                            <a:srgbClr val="333333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доба</a:t>
                      </a:r>
                      <a:endParaRPr lang="uk-UA" sz="110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карта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rgbClr val="333333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мапа</a:t>
                      </a:r>
                      <a:endParaRPr lang="uk-UA" sz="1100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консенсус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rgbClr val="333333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згода</a:t>
                      </a:r>
                      <a:endParaRPr lang="uk-UA" sz="1100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менеджмент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rgbClr val="333333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управління</a:t>
                      </a:r>
                      <a:endParaRPr lang="uk-UA" sz="1100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раціонально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доцільно</a:t>
                      </a:r>
                      <a:endParaRPr lang="uk-UA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резерв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запас</a:t>
                      </a:r>
                      <a:endParaRPr lang="uk-UA" sz="11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тротуар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хідник</a:t>
                      </a:r>
                      <a:endParaRPr lang="uk-UA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феномен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явище</a:t>
                      </a:r>
                      <a:endParaRPr lang="uk-UA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09898"/>
            <a:ext cx="2704576" cy="32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19928" y="2531828"/>
            <a:ext cx="4104456" cy="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174238" y="2861779"/>
            <a:ext cx="2717963" cy="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892201" y="3168797"/>
            <a:ext cx="4104456" cy="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174238" y="3482207"/>
            <a:ext cx="2717963" cy="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3903723" y="3829203"/>
            <a:ext cx="4104456" cy="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142956" y="4142614"/>
            <a:ext cx="2749245" cy="33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3903723" y="4479900"/>
            <a:ext cx="4104456" cy="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142956" y="4808468"/>
            <a:ext cx="2760767" cy="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142956" y="5589240"/>
            <a:ext cx="702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ДОВІДКА: менеджмент, доба, карта, дистанція, згода, хідник, доцільно, резерв, феномен.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1788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Гра «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Шахматка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Доберіть відповідник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855607"/>
              </p:ext>
            </p:extLst>
          </p:nvPr>
        </p:nvGraphicFramePr>
        <p:xfrm>
          <a:off x="1134427" y="1896491"/>
          <a:ext cx="6875145" cy="2596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770"/>
                <a:gridCol w="41433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effectLst/>
                        </a:rPr>
                        <a:t>Запозичене слово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effectLst/>
                        </a:rPr>
                        <a:t>Українські відповідники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фіаско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невдача, провал</a:t>
                      </a:r>
                      <a:endParaRPr lang="uk-UA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фікція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вигадка</a:t>
                      </a:r>
                      <a:endParaRPr lang="uk-UA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фон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тло</a:t>
                      </a:r>
                      <a:endParaRPr lang="uk-UA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фонтан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водограй</a:t>
                      </a:r>
                      <a:endParaRPr lang="uk-UA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фотокартка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світлина</a:t>
                      </a:r>
                      <a:endParaRPr lang="uk-UA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фундатор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засновник</a:t>
                      </a:r>
                      <a:endParaRPr lang="uk-UA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чемодан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валіза</a:t>
                      </a:r>
                      <a:endParaRPr lang="uk-UA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123825" marR="123825" marT="57150" marB="5715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79" y="2232411"/>
            <a:ext cx="41275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79" y="3479156"/>
            <a:ext cx="41275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71" y="3814118"/>
            <a:ext cx="2734908" cy="3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79" y="4149080"/>
            <a:ext cx="41275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25375"/>
            <a:ext cx="2765063" cy="25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79" y="2836038"/>
            <a:ext cx="41275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7373"/>
            <a:ext cx="2765063" cy="26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5771" y="5085184"/>
            <a:ext cx="686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ДОВІДКА: фонтан, фундатор, фікція, невдача (провал), валіза, світлина, тло.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4514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856984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Подумайте. 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Правильно </a:t>
            </a:r>
            <a:r>
              <a:rPr lang="uk-UA" sz="4000" dirty="0">
                <a:solidFill>
                  <a:schemeClr val="accent1">
                    <a:lumMod val="75000"/>
                  </a:schemeClr>
                </a:solidFill>
              </a:rPr>
              <a:t>витлумачено 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слово у рядку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20237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актуальний</a:t>
            </a:r>
            <a:r>
              <a:rPr lang="ru-RU" dirty="0"/>
              <a:t> – </a:t>
            </a:r>
            <a:r>
              <a:rPr lang="ru-RU" dirty="0" err="1" smtClean="0"/>
              <a:t>злободенний</a:t>
            </a:r>
            <a:endParaRPr lang="ru-RU" dirty="0"/>
          </a:p>
          <a:p>
            <a:r>
              <a:rPr lang="ru-RU" dirty="0" err="1" smtClean="0"/>
              <a:t>інноваційний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застарілий</a:t>
            </a:r>
            <a:endParaRPr lang="ru-RU" dirty="0"/>
          </a:p>
          <a:p>
            <a:r>
              <a:rPr lang="ru-RU" dirty="0" err="1" smtClean="0"/>
              <a:t>експресивний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запопадливий</a:t>
            </a:r>
            <a:endParaRPr lang="ru-RU" dirty="0"/>
          </a:p>
          <a:p>
            <a:r>
              <a:rPr lang="ru-RU" dirty="0" err="1" smtClean="0"/>
              <a:t>іммігрувати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виїхати</a:t>
            </a:r>
            <a:endParaRPr lang="ru-RU" dirty="0"/>
          </a:p>
          <a:p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ощадливий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93975"/>
            <a:ext cx="16637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34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текст, визначте  у ньому слова іншомовного походження.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uk-UA" dirty="0" smtClean="0"/>
              <a:t>Аеропорт був сповнений звуків. Гуділи літаки, сварилися перехожі, плакали діти. Повна тиша була б тут аномалією. Мене привабили літаки. Здавалося, кожен із них має свою біографію: одні безліч разів бували в польоті, інші –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наважувалися</a:t>
            </a:r>
            <a:r>
              <a:rPr lang="ru-RU" dirty="0" smtClean="0"/>
              <a:t> стати на </a:t>
            </a:r>
            <a:r>
              <a:rPr lang="ru-RU" dirty="0" err="1" smtClean="0"/>
              <a:t>крило</a:t>
            </a:r>
            <a:r>
              <a:rPr lang="ru-RU" dirty="0" smtClean="0"/>
              <a:t>. Ц</a:t>
            </a:r>
            <a:r>
              <a:rPr lang="uk-UA" dirty="0" err="1" smtClean="0"/>
              <a:t>ікаво</a:t>
            </a:r>
            <a:r>
              <a:rPr lang="uk-UA" dirty="0" smtClean="0"/>
              <a:t>, а чи може літак піднятися вертикально вгору? Мабуть, ні, адже він не ракета. Думаю, наш час – справді епоха літаків!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2182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Тепер доберіть до виписаних слів українські відповідники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2808"/>
            <a:ext cx="8964488" cy="4572000"/>
          </a:xfrm>
        </p:spPr>
        <p:txBody>
          <a:bodyPr/>
          <a:lstStyle/>
          <a:p>
            <a:r>
              <a:rPr lang="uk-UA" dirty="0" smtClean="0"/>
              <a:t>Аеропорт –</a:t>
            </a:r>
          </a:p>
          <a:p>
            <a:r>
              <a:rPr lang="uk-UA" dirty="0" smtClean="0"/>
              <a:t>Аномалія –</a:t>
            </a:r>
          </a:p>
          <a:p>
            <a:r>
              <a:rPr lang="uk-UA" dirty="0" smtClean="0"/>
              <a:t>Біографія –</a:t>
            </a:r>
          </a:p>
          <a:p>
            <a:r>
              <a:rPr lang="uk-UA" dirty="0" smtClean="0"/>
              <a:t>Вертикально –</a:t>
            </a:r>
          </a:p>
          <a:p>
            <a:r>
              <a:rPr lang="uk-UA" dirty="0" smtClean="0"/>
              <a:t>Ракета –</a:t>
            </a:r>
          </a:p>
          <a:p>
            <a:r>
              <a:rPr lang="uk-UA" dirty="0" smtClean="0"/>
              <a:t>Епоха </a:t>
            </a:r>
            <a:r>
              <a:rPr lang="uk-UA" dirty="0"/>
              <a:t>– </a:t>
            </a:r>
            <a:endParaRPr lang="uk-UA" dirty="0" smtClean="0"/>
          </a:p>
          <a:p>
            <a:pPr marL="64008" indent="0">
              <a:buNone/>
            </a:pPr>
            <a:endParaRPr lang="uk-UA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55776" y="2017125"/>
            <a:ext cx="2232248" cy="432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летовище</a:t>
            </a:r>
            <a:endParaRPr lang="uk-UA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55776" y="2529881"/>
            <a:ext cx="2232248" cy="432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відхилення</a:t>
            </a:r>
            <a:endParaRPr lang="uk-UA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555776" y="3031570"/>
            <a:ext cx="2232248" cy="432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життєпис</a:t>
            </a:r>
            <a:endParaRPr lang="uk-UA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131840" y="3580520"/>
            <a:ext cx="2232248" cy="432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прямовисно</a:t>
            </a:r>
            <a:endParaRPr lang="uk-UA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051720" y="4145451"/>
            <a:ext cx="7092280" cy="432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Немає літературного відповідника (</a:t>
            </a:r>
            <a:r>
              <a:rPr lang="uk-UA" dirty="0" err="1" smtClean="0"/>
              <a:t>вогнеліт</a:t>
            </a:r>
            <a:r>
              <a:rPr lang="uk-UA" dirty="0" smtClean="0"/>
              <a:t>, </a:t>
            </a:r>
            <a:r>
              <a:rPr lang="uk-UA" dirty="0" err="1" smtClean="0"/>
              <a:t>вогнеруш</a:t>
            </a:r>
            <a:r>
              <a:rPr lang="uk-UA" dirty="0" smtClean="0"/>
              <a:t>, </a:t>
            </a:r>
            <a:r>
              <a:rPr lang="uk-UA" dirty="0" err="1" smtClean="0"/>
              <a:t>огнина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051720" y="4725144"/>
            <a:ext cx="2232248" cy="432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доба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6899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Запишiть</a:t>
            </a:r>
            <a:r>
              <a:rPr lang="uk-UA" dirty="0"/>
              <a:t> </a:t>
            </a:r>
            <a:r>
              <a:rPr lang="uk-UA" dirty="0" err="1"/>
              <a:t>поданi</a:t>
            </a:r>
            <a:r>
              <a:rPr lang="uk-UA" dirty="0"/>
              <a:t> слова у </a:t>
            </a:r>
            <a:r>
              <a:rPr lang="uk-UA" dirty="0" err="1"/>
              <a:t>двi</a:t>
            </a:r>
            <a:r>
              <a:rPr lang="uk-UA" dirty="0"/>
              <a:t> колонки: 1) запозичені; 2) </a:t>
            </a:r>
            <a:r>
              <a:rPr lang="uk-UA" dirty="0" err="1"/>
              <a:t>українськi</a:t>
            </a:r>
            <a:r>
              <a:rPr lang="uk-UA" dirty="0"/>
              <a:t>.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Зупинка</a:t>
            </a:r>
            <a:r>
              <a:rPr lang="uk-UA" dirty="0"/>
              <a:t>, </a:t>
            </a:r>
            <a:r>
              <a:rPr lang="uk-UA" dirty="0" err="1"/>
              <a:t>iнтермецо</a:t>
            </a:r>
            <a:r>
              <a:rPr lang="uk-UA" dirty="0"/>
              <a:t>, </a:t>
            </a:r>
            <a:r>
              <a:rPr lang="uk-UA" dirty="0" err="1"/>
              <a:t>механiк</a:t>
            </a:r>
            <a:r>
              <a:rPr lang="uk-UA" dirty="0"/>
              <a:t>, </a:t>
            </a:r>
            <a:r>
              <a:rPr lang="uk-UA" dirty="0" err="1"/>
              <a:t>кiно</a:t>
            </a:r>
            <a:r>
              <a:rPr lang="uk-UA" dirty="0"/>
              <a:t>, столяр, </a:t>
            </a:r>
            <a:r>
              <a:rPr lang="uk-UA" dirty="0" err="1"/>
              <a:t>вiкно</a:t>
            </a:r>
            <a:r>
              <a:rPr lang="uk-UA" dirty="0"/>
              <a:t>, </a:t>
            </a:r>
            <a:r>
              <a:rPr lang="uk-UA" dirty="0" err="1"/>
              <a:t>рогiз</a:t>
            </a:r>
            <a:r>
              <a:rPr lang="uk-UA" dirty="0"/>
              <a:t>, масштаб, внизу, </a:t>
            </a:r>
            <a:r>
              <a:rPr lang="uk-UA" dirty="0" err="1"/>
              <a:t>вiньєтка</a:t>
            </a:r>
            <a:r>
              <a:rPr lang="uk-UA" dirty="0"/>
              <a:t>, матч, </a:t>
            </a:r>
            <a:r>
              <a:rPr lang="uk-UA" dirty="0" err="1"/>
              <a:t>канiкули</a:t>
            </a:r>
            <a:r>
              <a:rPr lang="uk-UA" dirty="0"/>
              <a:t>, </a:t>
            </a:r>
            <a:r>
              <a:rPr lang="uk-UA" dirty="0" err="1"/>
              <a:t>грiм</a:t>
            </a:r>
            <a:r>
              <a:rPr lang="uk-UA" dirty="0"/>
              <a:t>, </a:t>
            </a:r>
            <a:r>
              <a:rPr lang="uk-UA" dirty="0" err="1"/>
              <a:t>снiг</a:t>
            </a:r>
            <a:r>
              <a:rPr lang="uk-UA" dirty="0"/>
              <a:t>, </a:t>
            </a:r>
            <a:r>
              <a:rPr lang="uk-UA" dirty="0" err="1"/>
              <a:t>кабiнет</a:t>
            </a:r>
            <a:r>
              <a:rPr lang="uk-UA" dirty="0"/>
              <a:t>, штепсель, </a:t>
            </a:r>
            <a:r>
              <a:rPr lang="uk-UA" dirty="0" err="1"/>
              <a:t>стiл</a:t>
            </a:r>
            <a:r>
              <a:rPr lang="uk-UA" dirty="0"/>
              <a:t>, </a:t>
            </a:r>
            <a:r>
              <a:rPr lang="uk-UA" dirty="0" err="1"/>
              <a:t>сутiнки</a:t>
            </a:r>
            <a:r>
              <a:rPr lang="uk-UA" dirty="0"/>
              <a:t>, бутерброд, </a:t>
            </a:r>
            <a:r>
              <a:rPr lang="uk-UA" dirty="0" err="1"/>
              <a:t>хлiб</a:t>
            </a:r>
            <a:r>
              <a:rPr lang="uk-UA" dirty="0"/>
              <a:t>, </a:t>
            </a:r>
            <a:r>
              <a:rPr lang="uk-UA" dirty="0" err="1"/>
              <a:t>абревiатура</a:t>
            </a:r>
            <a:r>
              <a:rPr lang="uk-UA" dirty="0"/>
              <a:t>, </a:t>
            </a:r>
            <a:r>
              <a:rPr lang="uk-UA" dirty="0" err="1"/>
              <a:t>iнтеграл</a:t>
            </a:r>
            <a:r>
              <a:rPr lang="uk-UA" dirty="0"/>
              <a:t>, </a:t>
            </a:r>
            <a:r>
              <a:rPr lang="uk-UA" dirty="0" err="1"/>
              <a:t>комюнiке</a:t>
            </a:r>
            <a:r>
              <a:rPr lang="uk-UA" dirty="0"/>
              <a:t>, високо, каучук, нетто, щоденник, око</a:t>
            </a:r>
            <a:r>
              <a:rPr lang="uk-UA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/>
              <a:t>Ключ</a:t>
            </a:r>
            <a:r>
              <a:rPr lang="uk-UA" sz="2800" b="1" dirty="0"/>
              <a:t>.</a:t>
            </a:r>
            <a:r>
              <a:rPr lang="uk-UA" sz="2800" dirty="0"/>
              <a:t> З </a:t>
            </a:r>
            <a:r>
              <a:rPr lang="uk-UA" sz="2800" dirty="0" err="1"/>
              <a:t>останнiх</a:t>
            </a:r>
            <a:r>
              <a:rPr lang="uk-UA" sz="2800" dirty="0"/>
              <a:t> літер записаних </a:t>
            </a:r>
            <a:r>
              <a:rPr lang="uk-UA" sz="2800" dirty="0" err="1"/>
              <a:t>слiв</a:t>
            </a:r>
            <a:r>
              <a:rPr lang="uk-UA" sz="2800" dirty="0"/>
              <a:t> прочитайте українське </a:t>
            </a:r>
            <a:r>
              <a:rPr lang="uk-UA" sz="2800" dirty="0" err="1"/>
              <a:t>прислiв’я</a:t>
            </a:r>
            <a:r>
              <a:rPr lang="uk-UA" sz="2800" dirty="0"/>
              <a:t>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1308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Перевірмо себе.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Інтермецо </a:t>
            </a:r>
            <a:r>
              <a:rPr lang="uk-UA" i="1" dirty="0"/>
              <a:t>(італ.)</a:t>
            </a:r>
            <a:r>
              <a:rPr lang="uk-UA" dirty="0"/>
              <a:t>                                зупинка</a:t>
            </a:r>
          </a:p>
          <a:p>
            <a:r>
              <a:rPr lang="uk-UA" dirty="0"/>
              <a:t>механік     </a:t>
            </a:r>
            <a:r>
              <a:rPr lang="uk-UA" i="1" dirty="0"/>
              <a:t>(</a:t>
            </a:r>
            <a:r>
              <a:rPr lang="uk-UA" i="1" dirty="0" err="1" smtClean="0"/>
              <a:t>грец</a:t>
            </a:r>
            <a:r>
              <a:rPr lang="uk-UA" i="1" dirty="0" smtClean="0"/>
              <a:t>.)</a:t>
            </a:r>
            <a:r>
              <a:rPr lang="uk-UA" dirty="0" smtClean="0"/>
              <a:t>                                 столяр</a:t>
            </a:r>
            <a:endParaRPr lang="uk-UA" dirty="0"/>
          </a:p>
          <a:p>
            <a:r>
              <a:rPr lang="uk-UA" dirty="0"/>
              <a:t>кіно     </a:t>
            </a:r>
            <a:r>
              <a:rPr lang="uk-UA" i="1" dirty="0"/>
              <a:t>(</a:t>
            </a:r>
            <a:r>
              <a:rPr lang="uk-UA" i="1" dirty="0" err="1"/>
              <a:t>грец</a:t>
            </a:r>
            <a:r>
              <a:rPr lang="uk-UA" i="1" dirty="0"/>
              <a:t>.) </a:t>
            </a:r>
            <a:r>
              <a:rPr lang="uk-UA" dirty="0"/>
              <a:t>                                     </a:t>
            </a:r>
            <a:r>
              <a:rPr lang="uk-UA" dirty="0" smtClean="0"/>
              <a:t>вікно</a:t>
            </a:r>
            <a:endParaRPr lang="uk-UA" dirty="0"/>
          </a:p>
          <a:p>
            <a:r>
              <a:rPr lang="uk-UA" dirty="0"/>
              <a:t>масштаб   </a:t>
            </a:r>
            <a:r>
              <a:rPr lang="uk-UA" i="1" dirty="0"/>
              <a:t>( </a:t>
            </a:r>
            <a:r>
              <a:rPr lang="uk-UA" i="1" dirty="0" smtClean="0"/>
              <a:t>нім.)</a:t>
            </a:r>
            <a:r>
              <a:rPr lang="uk-UA" dirty="0" smtClean="0"/>
              <a:t>                                   </a:t>
            </a:r>
            <a:r>
              <a:rPr lang="uk-UA" dirty="0"/>
              <a:t>рогіз</a:t>
            </a:r>
          </a:p>
          <a:p>
            <a:r>
              <a:rPr lang="uk-UA" dirty="0"/>
              <a:t>віньєтка   </a:t>
            </a:r>
            <a:r>
              <a:rPr lang="uk-UA" i="1" dirty="0"/>
              <a:t>(</a:t>
            </a:r>
            <a:r>
              <a:rPr lang="uk-UA" i="1" dirty="0" err="1" smtClean="0"/>
              <a:t>франц</a:t>
            </a:r>
            <a:r>
              <a:rPr lang="uk-UA" i="1" dirty="0" smtClean="0"/>
              <a:t>.) </a:t>
            </a:r>
            <a:r>
              <a:rPr lang="uk-UA" dirty="0" smtClean="0"/>
              <a:t>                               </a:t>
            </a:r>
            <a:r>
              <a:rPr lang="uk-UA" dirty="0"/>
              <a:t>внизу</a:t>
            </a:r>
          </a:p>
          <a:p>
            <a:r>
              <a:rPr lang="uk-UA" dirty="0"/>
              <a:t>матч      </a:t>
            </a:r>
            <a:r>
              <a:rPr lang="uk-UA" i="1" dirty="0"/>
              <a:t>(англ.) </a:t>
            </a:r>
            <a:r>
              <a:rPr lang="uk-UA" dirty="0"/>
              <a:t>                                   грім</a:t>
            </a:r>
          </a:p>
          <a:p>
            <a:r>
              <a:rPr lang="uk-UA" dirty="0"/>
              <a:t>канікули  </a:t>
            </a:r>
            <a:r>
              <a:rPr lang="uk-UA" i="1" dirty="0"/>
              <a:t>(</a:t>
            </a:r>
            <a:r>
              <a:rPr lang="uk-UA" i="1" dirty="0" smtClean="0"/>
              <a:t>лат.) </a:t>
            </a:r>
            <a:r>
              <a:rPr lang="uk-UA" dirty="0" smtClean="0"/>
              <a:t>                                   </a:t>
            </a:r>
            <a:r>
              <a:rPr lang="uk-UA" dirty="0"/>
              <a:t>сніг</a:t>
            </a:r>
          </a:p>
          <a:p>
            <a:r>
              <a:rPr lang="uk-UA" dirty="0"/>
              <a:t>кабінет  </a:t>
            </a:r>
            <a:r>
              <a:rPr lang="uk-UA" i="1" dirty="0"/>
              <a:t>(</a:t>
            </a:r>
            <a:r>
              <a:rPr lang="uk-UA" i="1" dirty="0" err="1" smtClean="0"/>
              <a:t>франц</a:t>
            </a:r>
            <a:r>
              <a:rPr lang="uk-UA" i="1" dirty="0" smtClean="0"/>
              <a:t>.)</a:t>
            </a:r>
            <a:r>
              <a:rPr lang="uk-UA" dirty="0" smtClean="0"/>
              <a:t>                                  </a:t>
            </a:r>
            <a:r>
              <a:rPr lang="uk-UA" dirty="0"/>
              <a:t>стіл</a:t>
            </a:r>
          </a:p>
          <a:p>
            <a:r>
              <a:rPr lang="uk-UA" dirty="0"/>
              <a:t>штепсель  </a:t>
            </a:r>
            <a:r>
              <a:rPr lang="uk-UA" i="1" dirty="0"/>
              <a:t>(</a:t>
            </a:r>
            <a:r>
              <a:rPr lang="uk-UA" i="1" dirty="0" smtClean="0"/>
              <a:t>нім.)</a:t>
            </a:r>
            <a:r>
              <a:rPr lang="uk-UA" dirty="0" smtClean="0"/>
              <a:t>                                    сутінки</a:t>
            </a:r>
            <a:endParaRPr lang="uk-UA" dirty="0"/>
          </a:p>
          <a:p>
            <a:r>
              <a:rPr lang="uk-UA" dirty="0"/>
              <a:t>бутерброд </a:t>
            </a:r>
            <a:r>
              <a:rPr lang="uk-UA" i="1" dirty="0"/>
              <a:t>(</a:t>
            </a:r>
            <a:r>
              <a:rPr lang="uk-UA" i="1" dirty="0" smtClean="0"/>
              <a:t>нім.) </a:t>
            </a:r>
            <a:r>
              <a:rPr lang="uk-UA" dirty="0" smtClean="0"/>
              <a:t>                                  хліб</a:t>
            </a:r>
            <a:endParaRPr lang="uk-UA" dirty="0"/>
          </a:p>
          <a:p>
            <a:r>
              <a:rPr lang="uk-UA" dirty="0"/>
              <a:t>абревіатура </a:t>
            </a:r>
            <a:r>
              <a:rPr lang="uk-UA" i="1" dirty="0"/>
              <a:t>(</a:t>
            </a:r>
            <a:r>
              <a:rPr lang="uk-UA" i="1" dirty="0" smtClean="0"/>
              <a:t>лат.) </a:t>
            </a:r>
            <a:r>
              <a:rPr lang="uk-UA" dirty="0" smtClean="0"/>
              <a:t>                               високо</a:t>
            </a:r>
            <a:endParaRPr lang="uk-UA" dirty="0"/>
          </a:p>
          <a:p>
            <a:r>
              <a:rPr lang="uk-UA" dirty="0"/>
              <a:t>інтеграл </a:t>
            </a:r>
            <a:r>
              <a:rPr lang="uk-UA" i="1" dirty="0"/>
              <a:t>(</a:t>
            </a:r>
            <a:r>
              <a:rPr lang="uk-UA" i="1" dirty="0" smtClean="0"/>
              <a:t>лат.) </a:t>
            </a:r>
            <a:r>
              <a:rPr lang="uk-UA" dirty="0" smtClean="0"/>
              <a:t>                                    </a:t>
            </a:r>
            <a:r>
              <a:rPr lang="uk-UA" dirty="0"/>
              <a:t>щоденник</a:t>
            </a:r>
          </a:p>
          <a:p>
            <a:r>
              <a:rPr lang="uk-UA" dirty="0"/>
              <a:t>комюніке </a:t>
            </a:r>
            <a:r>
              <a:rPr lang="uk-UA" i="1" dirty="0"/>
              <a:t>(</a:t>
            </a:r>
            <a:r>
              <a:rPr lang="uk-UA" i="1" dirty="0" err="1" smtClean="0"/>
              <a:t>франц</a:t>
            </a:r>
            <a:r>
              <a:rPr lang="uk-UA" i="1" dirty="0" smtClean="0"/>
              <a:t>.) </a:t>
            </a:r>
            <a:r>
              <a:rPr lang="uk-UA" dirty="0" smtClean="0"/>
              <a:t>                               </a:t>
            </a:r>
            <a:r>
              <a:rPr lang="uk-UA" dirty="0"/>
              <a:t>око</a:t>
            </a:r>
          </a:p>
          <a:p>
            <a:r>
              <a:rPr lang="uk-UA" dirty="0"/>
              <a:t>каучук </a:t>
            </a:r>
            <a:r>
              <a:rPr lang="uk-UA" i="1" dirty="0"/>
              <a:t>(ст. </a:t>
            </a:r>
            <a:r>
              <a:rPr lang="uk-UA" i="1" dirty="0" err="1"/>
              <a:t>іспан</a:t>
            </a:r>
            <a:r>
              <a:rPr lang="uk-UA" i="1" dirty="0"/>
              <a:t>. через </a:t>
            </a:r>
            <a:r>
              <a:rPr lang="uk-UA" i="1" dirty="0" err="1" smtClean="0"/>
              <a:t>німец</a:t>
            </a:r>
            <a:r>
              <a:rPr lang="uk-UA" i="1" dirty="0" smtClean="0"/>
              <a:t>.)</a:t>
            </a:r>
            <a:endParaRPr lang="uk-UA" dirty="0"/>
          </a:p>
          <a:p>
            <a:r>
              <a:rPr lang="uk-UA" dirty="0"/>
              <a:t>нетто </a:t>
            </a:r>
            <a:r>
              <a:rPr lang="uk-UA" i="1" dirty="0"/>
              <a:t>(</a:t>
            </a:r>
            <a:r>
              <a:rPr lang="uk-UA" i="1" dirty="0" smtClean="0"/>
              <a:t>італ.)</a:t>
            </a:r>
            <a:endParaRPr lang="uk-UA" dirty="0"/>
          </a:p>
          <a:p>
            <a:pPr marL="64008" indent="0"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4008" indent="0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Відповідь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.  Око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бачить далеко, а розум глибоко.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0541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Бліцопитування</a:t>
            </a:r>
            <a:r>
              <a:rPr lang="uk-UA" b="1" dirty="0"/>
              <a:t>. 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Назвіть слово за його </a:t>
            </a:r>
            <a:r>
              <a:rPr lang="uk-UA" dirty="0" smtClean="0"/>
              <a:t>значенням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</a:t>
            </a:r>
            <a:r>
              <a:rPr lang="uk-UA" dirty="0"/>
              <a:t>)	Відступ у першому рядку тексту </a:t>
            </a:r>
            <a:r>
              <a:rPr lang="uk-UA" b="1" dirty="0" smtClean="0"/>
              <a:t>–</a:t>
            </a:r>
            <a:r>
              <a:rPr lang="uk-UA" dirty="0"/>
              <a:t> </a:t>
            </a:r>
            <a:r>
              <a:rPr lang="uk-UA" i="1" dirty="0" smtClean="0"/>
              <a:t>абзац.</a:t>
            </a:r>
            <a:endParaRPr lang="uk-UA" dirty="0" smtClean="0"/>
          </a:p>
          <a:p>
            <a:r>
              <a:rPr lang="uk-UA" dirty="0" smtClean="0"/>
              <a:t>2)	Повідомлення, що передається телеграфом </a:t>
            </a:r>
            <a:r>
              <a:rPr lang="uk-UA" b="1" dirty="0" smtClean="0"/>
              <a:t>–</a:t>
            </a:r>
            <a:r>
              <a:rPr lang="uk-UA" i="1" dirty="0" smtClean="0"/>
              <a:t> телеграма.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)	Розмова між двома чи кількома особами </a:t>
            </a:r>
            <a:r>
              <a:rPr lang="uk-UA" b="1" dirty="0"/>
              <a:t>–</a:t>
            </a:r>
            <a:r>
              <a:rPr lang="uk-UA" dirty="0"/>
              <a:t> </a:t>
            </a:r>
            <a:r>
              <a:rPr lang="uk-UA" i="1" dirty="0" smtClean="0"/>
              <a:t>діалог</a:t>
            </a:r>
            <a:r>
              <a:rPr lang="uk-UA" i="1" dirty="0"/>
              <a:t>.</a:t>
            </a:r>
            <a:endParaRPr lang="uk-UA" dirty="0"/>
          </a:p>
          <a:p>
            <a:r>
              <a:rPr lang="uk-UA" dirty="0"/>
              <a:t>4)	Керівник хору, оркестру </a:t>
            </a:r>
            <a:r>
              <a:rPr lang="uk-UA" b="1" dirty="0"/>
              <a:t>–</a:t>
            </a:r>
            <a:r>
              <a:rPr lang="uk-UA" dirty="0"/>
              <a:t> </a:t>
            </a:r>
            <a:r>
              <a:rPr lang="uk-UA" i="1" dirty="0" smtClean="0"/>
              <a:t>диригент</a:t>
            </a:r>
            <a:r>
              <a:rPr lang="uk-UA" i="1" dirty="0"/>
              <a:t>.</a:t>
            </a:r>
            <a:endParaRPr lang="uk-UA" dirty="0"/>
          </a:p>
          <a:p>
            <a:r>
              <a:rPr lang="uk-UA" dirty="0"/>
              <a:t>5)	Проїзд, прокладений під землею або пробитий у горі </a:t>
            </a:r>
            <a:r>
              <a:rPr lang="uk-UA" b="1" dirty="0" smtClean="0"/>
              <a:t>–</a:t>
            </a:r>
            <a:r>
              <a:rPr lang="uk-UA" dirty="0"/>
              <a:t> </a:t>
            </a:r>
            <a:r>
              <a:rPr lang="uk-UA" i="1" dirty="0" smtClean="0"/>
              <a:t>тунель</a:t>
            </a:r>
            <a:r>
              <a:rPr lang="uk-UA" i="1" dirty="0"/>
              <a:t>.</a:t>
            </a:r>
            <a:endParaRPr lang="uk-UA" dirty="0"/>
          </a:p>
          <a:p>
            <a:r>
              <a:rPr lang="uk-UA" dirty="0"/>
              <a:t>6)	Підземна залізниця </a:t>
            </a:r>
            <a:r>
              <a:rPr lang="uk-UA" b="1" dirty="0"/>
              <a:t>–</a:t>
            </a:r>
            <a:r>
              <a:rPr lang="uk-UA" dirty="0"/>
              <a:t> </a:t>
            </a:r>
            <a:r>
              <a:rPr lang="uk-UA" i="1" dirty="0" smtClean="0"/>
              <a:t>метро</a:t>
            </a:r>
            <a:r>
              <a:rPr lang="uk-UA" i="1" dirty="0"/>
              <a:t>.</a:t>
            </a:r>
            <a:endParaRPr lang="uk-UA" dirty="0"/>
          </a:p>
          <a:p>
            <a:r>
              <a:rPr lang="uk-UA" dirty="0"/>
              <a:t>7)	Завіса з тканини на вікнах, дверях </a:t>
            </a:r>
            <a:r>
              <a:rPr lang="uk-UA" b="1" dirty="0"/>
              <a:t>–</a:t>
            </a:r>
            <a:r>
              <a:rPr lang="uk-UA" dirty="0"/>
              <a:t> </a:t>
            </a:r>
            <a:r>
              <a:rPr lang="uk-UA" i="1" dirty="0" smtClean="0"/>
              <a:t>портьєра</a:t>
            </a:r>
            <a:r>
              <a:rPr lang="uk-UA" i="1" dirty="0"/>
              <a:t>.</a:t>
            </a:r>
            <a:endParaRPr lang="uk-UA" dirty="0"/>
          </a:p>
          <a:p>
            <a:r>
              <a:rPr lang="uk-UA" dirty="0"/>
              <a:t>8)	Людина, яка знає багато мов </a:t>
            </a:r>
            <a:r>
              <a:rPr lang="uk-UA" b="1" dirty="0"/>
              <a:t>–</a:t>
            </a:r>
            <a:r>
              <a:rPr lang="uk-UA" dirty="0"/>
              <a:t> </a:t>
            </a:r>
            <a:r>
              <a:rPr lang="uk-UA" i="1" dirty="0" smtClean="0"/>
              <a:t>поліглот</a:t>
            </a:r>
            <a:r>
              <a:rPr lang="uk-UA" i="1" dirty="0"/>
              <a:t>.</a:t>
            </a:r>
            <a:endParaRPr lang="uk-UA" dirty="0"/>
          </a:p>
          <a:p>
            <a:r>
              <a:rPr lang="uk-UA" dirty="0"/>
              <a:t>9)	Невеликий громадський сад у місті, селі </a:t>
            </a:r>
            <a:r>
              <a:rPr lang="uk-UA" b="1" dirty="0" smtClean="0"/>
              <a:t>–</a:t>
            </a:r>
            <a:r>
              <a:rPr lang="uk-UA" dirty="0"/>
              <a:t> </a:t>
            </a:r>
            <a:r>
              <a:rPr lang="uk-UA" i="1" dirty="0" smtClean="0"/>
              <a:t>сквер</a:t>
            </a:r>
            <a:r>
              <a:rPr lang="uk-UA" i="1" dirty="0"/>
              <a:t>.</a:t>
            </a:r>
            <a:endParaRPr lang="uk-UA" dirty="0"/>
          </a:p>
          <a:p>
            <a:r>
              <a:rPr lang="uk-UA" dirty="0"/>
              <a:t>10)	Швидкий поїзд </a:t>
            </a:r>
            <a:r>
              <a:rPr lang="uk-UA" b="1" dirty="0" smtClean="0"/>
              <a:t>–</a:t>
            </a:r>
            <a:r>
              <a:rPr lang="uk-UA" dirty="0"/>
              <a:t> </a:t>
            </a:r>
            <a:r>
              <a:rPr lang="uk-UA" i="1" dirty="0" smtClean="0"/>
              <a:t>експрес</a:t>
            </a:r>
            <a:r>
              <a:rPr lang="uk-UA" i="1" dirty="0"/>
              <a:t>.</a:t>
            </a:r>
            <a:endParaRPr lang="uk-UA" dirty="0"/>
          </a:p>
          <a:p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5508104" y="1844824"/>
            <a:ext cx="115212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7236296" y="2204864"/>
            <a:ext cx="165618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6732240" y="2564904"/>
            <a:ext cx="122413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4499992" y="2924944"/>
            <a:ext cx="172819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323528" y="3613990"/>
            <a:ext cx="136815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3909977" y="3974030"/>
            <a:ext cx="11521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5940152" y="4262062"/>
            <a:ext cx="1584176" cy="39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5061970" y="4653136"/>
            <a:ext cx="172819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6790162" y="5013176"/>
            <a:ext cx="116621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3225901" y="5373216"/>
            <a:ext cx="136815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57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36912"/>
            <a:ext cx="5723468" cy="182809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5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ГРА.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Наголосіть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правильно і подумайте, яке слово </a:t>
            </a:r>
            <a:r>
              <a:rPr lang="ru-RU" sz="40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огічно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зайве</a:t>
            </a:r>
            <a:endParaRPr lang="uk-UA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941168"/>
            <a:ext cx="5712179" cy="1524000"/>
          </a:xfrm>
        </p:spPr>
        <p:txBody>
          <a:bodyPr/>
          <a:lstStyle/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НУМО!!!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600">
            <a:off x="6385061" y="3998206"/>
            <a:ext cx="1373825" cy="145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07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 лексичні помилки допущені в цих реченнях?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</a:t>
            </a:r>
            <a:r>
              <a:rPr lang="uk-UA" b="1" dirty="0"/>
              <a:t>ефективним</a:t>
            </a:r>
            <a:r>
              <a:rPr lang="uk-UA" dirty="0"/>
              <a:t> одягом вона полонила нас, а своїм розумом.</a:t>
            </a:r>
          </a:p>
          <a:p>
            <a:r>
              <a:rPr lang="uk-UA" dirty="0" smtClean="0"/>
              <a:t>Нарешті </a:t>
            </a:r>
            <a:r>
              <a:rPr lang="uk-UA" b="1" dirty="0"/>
              <a:t>фінішували</a:t>
            </a:r>
            <a:r>
              <a:rPr lang="uk-UA" dirty="0"/>
              <a:t> цьогорічні жнива. </a:t>
            </a:r>
          </a:p>
          <a:p>
            <a:r>
              <a:rPr lang="uk-UA" dirty="0" smtClean="0"/>
              <a:t>У  </a:t>
            </a:r>
            <a:r>
              <a:rPr lang="uk-UA" b="1" dirty="0" smtClean="0"/>
              <a:t>столові</a:t>
            </a:r>
            <a:r>
              <a:rPr lang="uk-UA" dirty="0" smtClean="0"/>
              <a:t>й коледжу кухарі </a:t>
            </a:r>
            <a:r>
              <a:rPr lang="uk-UA" dirty="0"/>
              <a:t>готують смачні сніданки.</a:t>
            </a:r>
          </a:p>
          <a:p>
            <a:r>
              <a:rPr lang="uk-UA" b="1" dirty="0" smtClean="0"/>
              <a:t>На </a:t>
            </a:r>
            <a:r>
              <a:rPr lang="uk-UA" b="1" dirty="0"/>
              <a:t>протязі</a:t>
            </a:r>
            <a:r>
              <a:rPr lang="uk-UA" dirty="0"/>
              <a:t> новорічної ночі на вас чекають </a:t>
            </a:r>
            <a:r>
              <a:rPr lang="uk-UA" b="1" dirty="0"/>
              <a:t>несподівані сюрпризи.</a:t>
            </a:r>
            <a:endParaRPr lang="uk-UA" dirty="0"/>
          </a:p>
          <a:p>
            <a:endParaRPr lang="uk-UA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592" y="1972455"/>
            <a:ext cx="7704856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/>
              <a:t>Не ефектним одягом вона полонила нас, а своїм </a:t>
            </a:r>
            <a:r>
              <a:rPr lang="uk-UA" sz="2000" b="1" i="1" dirty="0" smtClean="0"/>
              <a:t>розумом.</a:t>
            </a:r>
            <a:endParaRPr lang="uk-UA" sz="20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99592" y="2852936"/>
            <a:ext cx="7704856" cy="6480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/>
              <a:t>Нарешті закінчилися цьогорічні </a:t>
            </a:r>
            <a:r>
              <a:rPr lang="uk-UA" sz="2000" b="1" i="1" dirty="0" smtClean="0"/>
              <a:t>жнива.</a:t>
            </a:r>
            <a:endParaRPr lang="uk-UA" sz="20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9592" y="3501008"/>
            <a:ext cx="7704856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 smtClean="0"/>
              <a:t>У їдальні коледжу </a:t>
            </a:r>
            <a:r>
              <a:rPr lang="uk-UA" sz="2000" b="1" i="1" dirty="0"/>
              <a:t>кухарі готують смачні </a:t>
            </a:r>
            <a:r>
              <a:rPr lang="uk-UA" sz="2000" b="1" i="1" dirty="0" smtClean="0"/>
              <a:t>сніданки.</a:t>
            </a:r>
            <a:endParaRPr lang="uk-UA" sz="2000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99592" y="4365104"/>
            <a:ext cx="7704856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/>
              <a:t>Протягом новорічної ночі на вас чекають </a:t>
            </a:r>
            <a:r>
              <a:rPr lang="uk-UA" sz="2000" b="1" i="1" dirty="0" smtClean="0"/>
              <a:t>сюрпризи.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6007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Подумайте</a:t>
            </a:r>
            <a:r>
              <a:rPr lang="uk-UA" sz="44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. </a:t>
            </a:r>
            <a:r>
              <a:rPr lang="uk-UA" sz="38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/>
            </a:r>
            <a:br>
              <a:rPr lang="uk-UA" sz="38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</a:br>
            <a:r>
              <a:rPr lang="ru-RU" sz="36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НЕМАЄ </a:t>
            </a:r>
            <a:r>
              <a:rPr lang="ru-RU" sz="3600" b="1" dirty="0" err="1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лексичної</a:t>
            </a:r>
            <a:r>
              <a:rPr lang="ru-RU" sz="36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 </a:t>
            </a:r>
            <a:r>
              <a:rPr lang="ru-RU" sz="3600" b="1" dirty="0" err="1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помилки</a:t>
            </a:r>
            <a:r>
              <a:rPr lang="ru-RU" sz="36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 </a:t>
            </a:r>
            <a:r>
              <a:rPr lang="ru-RU" sz="36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в </a:t>
            </a:r>
            <a:r>
              <a:rPr lang="ru-RU" sz="3600" b="1" dirty="0" err="1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словосполученні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хронометраж </a:t>
            </a:r>
            <a:r>
              <a:rPr lang="ru-RU" dirty="0"/>
              <a:t>часу</a:t>
            </a:r>
          </a:p>
          <a:p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/>
              <a:t>особа</a:t>
            </a:r>
          </a:p>
          <a:p>
            <a:r>
              <a:rPr lang="ru-RU" dirty="0" smtClean="0"/>
              <a:t>прейскурант </a:t>
            </a:r>
            <a:r>
              <a:rPr lang="ru-RU" dirty="0" err="1"/>
              <a:t>цін</a:t>
            </a:r>
            <a:endParaRPr lang="ru-RU" dirty="0"/>
          </a:p>
          <a:p>
            <a:r>
              <a:rPr lang="ru-RU" dirty="0" err="1" smtClean="0"/>
              <a:t>подарувати</a:t>
            </a:r>
            <a:r>
              <a:rPr lang="ru-RU" dirty="0" smtClean="0"/>
              <a:t> </a:t>
            </a:r>
            <a:r>
              <a:rPr lang="ru-RU" dirty="0"/>
              <a:t>презент</a:t>
            </a:r>
          </a:p>
          <a:p>
            <a:r>
              <a:rPr lang="ru-RU" dirty="0" smtClean="0"/>
              <a:t>перша </a:t>
            </a:r>
            <a:r>
              <a:rPr lang="ru-RU" dirty="0" err="1"/>
              <a:t>прем’єра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1460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Подумайте</a:t>
            </a:r>
            <a:r>
              <a:rPr lang="uk-UA" sz="44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. </a:t>
            </a:r>
            <a:r>
              <a:rPr lang="uk-UA" sz="38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/>
            </a:r>
            <a:br>
              <a:rPr lang="uk-UA" sz="38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</a:br>
            <a:r>
              <a:rPr lang="ru-RU" sz="36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НЕМАЄ </a:t>
            </a:r>
            <a:r>
              <a:rPr lang="ru-RU" sz="3600" b="1" dirty="0" err="1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лексичної</a:t>
            </a:r>
            <a:r>
              <a:rPr lang="ru-RU" sz="36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 </a:t>
            </a:r>
            <a:r>
              <a:rPr lang="ru-RU" sz="3600" b="1" dirty="0" err="1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помилки</a:t>
            </a:r>
            <a:r>
              <a:rPr lang="ru-RU" sz="36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 </a:t>
            </a:r>
            <a:r>
              <a:rPr lang="ru-RU" sz="36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в </a:t>
            </a:r>
            <a:r>
              <a:rPr lang="ru-RU" sz="3600" b="1" dirty="0" err="1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словосполученні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пам’ятний</a:t>
            </a:r>
            <a:r>
              <a:rPr lang="ru-RU" dirty="0" smtClean="0"/>
              <a:t> </a:t>
            </a:r>
            <a:r>
              <a:rPr lang="ru-RU" dirty="0" err="1"/>
              <a:t>сувенір</a:t>
            </a:r>
            <a:endParaRPr lang="ru-RU" dirty="0"/>
          </a:p>
          <a:p>
            <a:r>
              <a:rPr lang="ru-RU" dirty="0" err="1" smtClean="0"/>
              <a:t>вільна</a:t>
            </a:r>
            <a:r>
              <a:rPr lang="ru-RU" dirty="0" smtClean="0"/>
              <a:t> </a:t>
            </a:r>
            <a:r>
              <a:rPr lang="ru-RU" dirty="0" err="1"/>
              <a:t>вакансія</a:t>
            </a:r>
            <a:endParaRPr lang="ru-RU" dirty="0"/>
          </a:p>
          <a:p>
            <a:r>
              <a:rPr lang="ru-RU" dirty="0" smtClean="0"/>
              <a:t>моя </a:t>
            </a:r>
            <a:r>
              <a:rPr lang="ru-RU" dirty="0" err="1"/>
              <a:t>автобіографія</a:t>
            </a:r>
            <a:endParaRPr lang="ru-RU" dirty="0"/>
          </a:p>
          <a:p>
            <a:r>
              <a:rPr lang="ru-RU" dirty="0" smtClean="0"/>
              <a:t>суверенна </a:t>
            </a:r>
            <a:r>
              <a:rPr lang="ru-RU" dirty="0"/>
              <a:t>держава</a:t>
            </a:r>
          </a:p>
          <a:p>
            <a:r>
              <a:rPr lang="uk-UA" dirty="0" smtClean="0"/>
              <a:t>запитати </a:t>
            </a:r>
            <a:r>
              <a:rPr lang="uk-UA" dirty="0"/>
              <a:t>питання</a:t>
            </a:r>
          </a:p>
        </p:txBody>
      </p:sp>
    </p:spTree>
    <p:extLst>
      <p:ext uri="{BB962C8B-B14F-4D97-AF65-F5344CB8AC3E}">
        <p14:creationId xmlns:p14="http://schemas.microsoft.com/office/powerpoint/2010/main" val="50079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Подумайте</a:t>
            </a:r>
            <a:r>
              <a:rPr lang="uk-UA" sz="44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. </a:t>
            </a:r>
            <a:r>
              <a:rPr lang="uk-UA" sz="38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/>
            </a:r>
            <a:br>
              <a:rPr lang="uk-UA" sz="3800" b="1" dirty="0" smtClean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</a:br>
            <a:r>
              <a:rPr lang="ru-RU" sz="3600" b="1" dirty="0" err="1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Лексичну</a:t>
            </a:r>
            <a:r>
              <a:rPr lang="ru-RU" sz="36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 </a:t>
            </a:r>
            <a:r>
              <a:rPr lang="ru-RU" sz="3600" b="1" dirty="0" err="1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помилку</a:t>
            </a:r>
            <a:r>
              <a:rPr lang="ru-RU" sz="3600" b="1" dirty="0">
                <a:ln w="6350">
                  <a:solidFill>
                    <a:srgbClr val="94C600">
                      <a:shade val="43000"/>
                    </a:srgbClr>
                  </a:solidFill>
                </a:ln>
                <a:solidFill>
                  <a:srgbClr val="94C600">
                    <a:lumMod val="75000"/>
                  </a:srgbClr>
                </a:solidFill>
                <a:effectLst/>
              </a:rPr>
              <a:t> допущено в рядку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невірний</a:t>
            </a:r>
            <a:r>
              <a:rPr lang="ru-RU" dirty="0" smtClean="0"/>
              <a:t> </a:t>
            </a:r>
            <a:r>
              <a:rPr lang="ru-RU" dirty="0"/>
              <a:t>номер</a:t>
            </a:r>
          </a:p>
          <a:p>
            <a:r>
              <a:rPr lang="ru-RU" dirty="0" err="1" smtClean="0"/>
              <a:t>завдати</a:t>
            </a:r>
            <a:r>
              <a:rPr lang="ru-RU" dirty="0" smtClean="0"/>
              <a:t> </a:t>
            </a:r>
            <a:r>
              <a:rPr lang="ru-RU" dirty="0" err="1"/>
              <a:t>шкоди</a:t>
            </a:r>
            <a:endParaRPr lang="ru-RU" dirty="0"/>
          </a:p>
          <a:p>
            <a:r>
              <a:rPr lang="ru-RU" dirty="0" err="1" smtClean="0"/>
              <a:t>переказати</a:t>
            </a:r>
            <a:r>
              <a:rPr lang="ru-RU" dirty="0" smtClean="0"/>
              <a:t> </a:t>
            </a:r>
            <a:r>
              <a:rPr lang="ru-RU" dirty="0" err="1"/>
              <a:t>кошти</a:t>
            </a:r>
            <a:endParaRPr lang="ru-RU" dirty="0"/>
          </a:p>
          <a:p>
            <a:r>
              <a:rPr lang="ru-RU" dirty="0" err="1" smtClean="0"/>
              <a:t>матеріальне</a:t>
            </a:r>
            <a:r>
              <a:rPr lang="ru-RU" dirty="0" smtClean="0"/>
              <a:t> </a:t>
            </a:r>
            <a:r>
              <a:rPr lang="ru-RU" dirty="0"/>
              <a:t>становище</a:t>
            </a:r>
          </a:p>
          <a:p>
            <a:r>
              <a:rPr lang="ru-RU" dirty="0" err="1" smtClean="0"/>
              <a:t>підбивати</a:t>
            </a:r>
            <a:r>
              <a:rPr lang="ru-RU" dirty="0" smtClean="0"/>
              <a:t> </a:t>
            </a:r>
            <a:r>
              <a:rPr lang="ru-RU" dirty="0" err="1"/>
              <a:t>підсумки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84587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9036496" cy="15773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Пам'ятка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«</a:t>
            </a:r>
            <a:r>
              <a:rPr lang="uk-UA" b="1" dirty="0"/>
              <a:t>Як запобігти помилкам у вживанні запозичених слів</a:t>
            </a:r>
            <a:r>
              <a:rPr lang="uk-UA" b="1" dirty="0" smtClean="0"/>
              <a:t>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Правильно </a:t>
            </a:r>
            <a:r>
              <a:rPr lang="uk-UA" dirty="0"/>
              <a:t>наголошуй слова іншомовного походження. У разі потреби звертайся до словника.</a:t>
            </a:r>
          </a:p>
          <a:p>
            <a:r>
              <a:rPr lang="uk-UA" dirty="0" smtClean="0"/>
              <a:t>Не </a:t>
            </a:r>
            <a:r>
              <a:rPr lang="uk-UA" dirty="0"/>
              <a:t>використовуй запозичених слів, якщо не розумієш їх значення.</a:t>
            </a:r>
          </a:p>
          <a:p>
            <a:r>
              <a:rPr lang="uk-UA" dirty="0" smtClean="0"/>
              <a:t>Не </a:t>
            </a:r>
            <a:r>
              <a:rPr lang="uk-UA" dirty="0"/>
              <a:t>зловживай іншомовними словами. Надмірне їх використання призводить до засмічення нашої мови.</a:t>
            </a:r>
          </a:p>
          <a:p>
            <a:r>
              <a:rPr lang="uk-UA" dirty="0" smtClean="0"/>
              <a:t>Намагайся</a:t>
            </a:r>
            <a:r>
              <a:rPr lang="uk-UA" dirty="0"/>
              <a:t>, де можна, замінювати запозичені слова українськими відповідниками.</a:t>
            </a:r>
          </a:p>
          <a:p>
            <a:r>
              <a:rPr lang="uk-UA" dirty="0" smtClean="0"/>
              <a:t>Викорінюй </a:t>
            </a:r>
            <a:r>
              <a:rPr lang="uk-UA" dirty="0"/>
              <a:t>суржик, підвищуй рівень культури власного мовлення.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012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Хвилинка самоаналізу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51" y="1412776"/>
            <a:ext cx="6825541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9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99032"/>
          </a:xfrm>
        </p:spPr>
        <p:txBody>
          <a:bodyPr/>
          <a:lstStyle/>
          <a:p>
            <a:pPr algn="just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uk-UA" i="1" dirty="0" smtClean="0"/>
              <a:t>Доберіть українські відповідники до запозичених слів.</a:t>
            </a:r>
          </a:p>
          <a:p>
            <a:pPr marL="64008" indent="0">
              <a:buNone/>
            </a:pPr>
            <a:r>
              <a:rPr lang="uk-UA" dirty="0" smtClean="0"/>
              <a:t>Автодафе, андеграунд, екзальтація, емпіричний, інсинуація, маркетинг, </a:t>
            </a:r>
            <a:r>
              <a:rPr lang="uk-UA" dirty="0" err="1" smtClean="0"/>
              <a:t>плеєр</a:t>
            </a:r>
            <a:r>
              <a:rPr lang="uk-UA" dirty="0" smtClean="0"/>
              <a:t>, </a:t>
            </a:r>
            <a:r>
              <a:rPr lang="uk-UA" dirty="0" err="1" smtClean="0"/>
              <a:t>прайс-лист</a:t>
            </a:r>
            <a:r>
              <a:rPr lang="uk-UA" dirty="0" smtClean="0"/>
              <a:t>, пресинг, провайдер, </a:t>
            </a:r>
            <a:r>
              <a:rPr lang="uk-UA" dirty="0" err="1" smtClean="0"/>
              <a:t>промоушн</a:t>
            </a:r>
            <a:r>
              <a:rPr lang="uk-UA" dirty="0" smtClean="0"/>
              <a:t>, фан.</a:t>
            </a:r>
          </a:p>
          <a:p>
            <a:r>
              <a:rPr lang="uk-UA" i="1" dirty="0" smtClean="0"/>
              <a:t>Замініть словосполучення незмінюваним іменником.</a:t>
            </a:r>
            <a:endParaRPr lang="uk-UA" dirty="0" smtClean="0"/>
          </a:p>
          <a:p>
            <a:pPr marL="64008" indent="0">
              <a:buNone/>
            </a:pPr>
            <a:r>
              <a:rPr lang="uk-UA" dirty="0" smtClean="0"/>
              <a:t>Автомобільна дорога, стоянка паровозів, поїздка за кордон, теплий шар,  маленький гаманець, швейна майстерня. </a:t>
            </a:r>
          </a:p>
          <a:p>
            <a:pPr marL="64008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3581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ЖАЛЮЗІ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146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75" y="1772816"/>
            <a:ext cx="5588877" cy="4320479"/>
          </a:xfrm>
        </p:spPr>
      </p:pic>
    </p:spTree>
    <p:extLst>
      <p:ext uri="{BB962C8B-B14F-4D97-AF65-F5344CB8AC3E}">
        <p14:creationId xmlns:p14="http://schemas.microsoft.com/office/powerpoint/2010/main" val="2322414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ЦІННИК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880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96" y="2119313"/>
            <a:ext cx="4661570" cy="360362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407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ФОРЗАЦ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Вимовляй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24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рк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4225</TotalTime>
  <Words>1396</Words>
  <Application>Microsoft Office PowerPoint</Application>
  <PresentationFormat>Экран (4:3)</PresentationFormat>
  <Paragraphs>287</Paragraphs>
  <Slides>46</Slides>
  <Notes>2</Notes>
  <HiddenSlides>3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Яркая</vt:lpstr>
      <vt:lpstr>Кнопка</vt:lpstr>
      <vt:lpstr>1_Кнопка</vt:lpstr>
      <vt:lpstr>2_Кнопка</vt:lpstr>
      <vt:lpstr>3_Кнопка</vt:lpstr>
      <vt:lpstr>5_Кнопка</vt:lpstr>
      <vt:lpstr>6_Кнопка</vt:lpstr>
      <vt:lpstr>7_Кнопка</vt:lpstr>
      <vt:lpstr>9_Кнопка</vt:lpstr>
      <vt:lpstr>10_Кнопка</vt:lpstr>
      <vt:lpstr>11_Кнопка</vt:lpstr>
      <vt:lpstr>  Слова власне українські й запозичені. Виправдані й небажані запозичення</vt:lpstr>
      <vt:lpstr>План лекції</vt:lpstr>
      <vt:lpstr>Групи слів за походженням</vt:lpstr>
      <vt:lpstr>   І знову ГРА.  Наголосіть правильно і подумайте, яке слово логічно зайве</vt:lpstr>
      <vt:lpstr>Вимовляй</vt:lpstr>
      <vt:lpstr>Перевіряй</vt:lpstr>
      <vt:lpstr>Вимовляй</vt:lpstr>
      <vt:lpstr>Перевіряй</vt:lpstr>
      <vt:lpstr>Вимовляй</vt:lpstr>
      <vt:lpstr>Перевіряй</vt:lpstr>
      <vt:lpstr>Вимовляй</vt:lpstr>
      <vt:lpstr>Перевіряй</vt:lpstr>
      <vt:lpstr>Вимовляй</vt:lpstr>
      <vt:lpstr>Перевіряй</vt:lpstr>
      <vt:lpstr>Вимовляй</vt:lpstr>
      <vt:lpstr>Перевіряй</vt:lpstr>
      <vt:lpstr>Вимовляй</vt:lpstr>
      <vt:lpstr>Перевіряй</vt:lpstr>
      <vt:lpstr>Вимовляй</vt:lpstr>
      <vt:lpstr>Перевіряй</vt:lpstr>
      <vt:lpstr>Вимовляй</vt:lpstr>
      <vt:lpstr>Перевіряй</vt:lpstr>
      <vt:lpstr>Яке  слово все ж таки зайве?</vt:lpstr>
      <vt:lpstr>Ознаки іншомовних слів</vt:lpstr>
      <vt:lpstr>Подумайте.  Усі слова є власне українськими в рядку</vt:lpstr>
      <vt:lpstr>Подумайте.  Запозиченими є всі слова рядка</vt:lpstr>
      <vt:lpstr>ЗГАДАЙМО ПРО…</vt:lpstr>
      <vt:lpstr>Поясніть орфограми в іншомовних словах</vt:lpstr>
      <vt:lpstr> Подумайте.  Доберіть українські відповідники до іншомовних слів  (основна сесія ЗНО 2010 року)</vt:lpstr>
      <vt:lpstr>Подумайте.  Не є синонімами слова в рядку (додаткова сесія ЗНО 2019 року)</vt:lpstr>
      <vt:lpstr>Гра «Шахматка». Доберіть відповідник</vt:lpstr>
      <vt:lpstr>Гра «Шахматка». Доберіть відповідник</vt:lpstr>
      <vt:lpstr>Гра «Шахматка». Доберіть відповідник</vt:lpstr>
      <vt:lpstr>Подумайте.  Правильно витлумачено слово у рядку</vt:lpstr>
      <vt:lpstr>Прочитайте текст, визначте  у ньому слова іншомовного походження. </vt:lpstr>
      <vt:lpstr>Тепер доберіть до виписаних слів українські відповідники</vt:lpstr>
      <vt:lpstr>Запишiть поданi слова у двi колонки: 1) запозичені; 2) українськi. </vt:lpstr>
      <vt:lpstr>Перевірмо себе.</vt:lpstr>
      <vt:lpstr>Бліцопитування.  Назвіть слово за його значенням </vt:lpstr>
      <vt:lpstr>Які лексичні помилки допущені в цих реченнях?</vt:lpstr>
      <vt:lpstr>Подумайте.  НЕМАЄ лексичної помилки в словосполученні</vt:lpstr>
      <vt:lpstr>Подумайте.  НЕМАЄ лексичної помилки в словосполученні</vt:lpstr>
      <vt:lpstr>Подумайте.  Лексичну помилку допущено в рядку</vt:lpstr>
      <vt:lpstr>Пам'ятка  «Як запобігти помилкам у вживанні запозичених слів» </vt:lpstr>
      <vt:lpstr>Хвилинка самоаналізу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«What?!»</dc:title>
  <dc:creator>Пользователь Windows</dc:creator>
  <cp:lastModifiedBy>Comp</cp:lastModifiedBy>
  <cp:revision>97</cp:revision>
  <dcterms:created xsi:type="dcterms:W3CDTF">2021-04-16T14:15:34Z</dcterms:created>
  <dcterms:modified xsi:type="dcterms:W3CDTF">2023-01-19T17:32:30Z</dcterms:modified>
</cp:coreProperties>
</file>