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Засоби індивідуального </a:t>
            </a:r>
            <a:r>
              <a:rPr lang="uk-UA" dirty="0" smtClean="0"/>
              <a:t>захисту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42723" y="4259128"/>
            <a:ext cx="9228201" cy="1645920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uk-UA" sz="2400" dirty="0" smtClean="0"/>
              <a:t>Лабораторно-практична робота № 1</a:t>
            </a:r>
          </a:p>
          <a:p>
            <a:pPr algn="r">
              <a:lnSpc>
                <a:spcPct val="120000"/>
              </a:lnSpc>
            </a:pPr>
            <a:r>
              <a:rPr lang="uk-UA" sz="2400" dirty="0" smtClean="0"/>
              <a:t>Ознайомлення з засобами індивідуального захисту</a:t>
            </a:r>
          </a:p>
          <a:p>
            <a:pPr algn="r">
              <a:lnSpc>
                <a:spcPct val="120000"/>
              </a:lnSpc>
            </a:pPr>
            <a:endParaRPr lang="uk-UA" sz="2400" dirty="0" smtClean="0"/>
          </a:p>
          <a:p>
            <a:pPr algn="r">
              <a:lnSpc>
                <a:spcPct val="120000"/>
              </a:lnSpc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359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38" y="95551"/>
            <a:ext cx="10772775" cy="923352"/>
          </a:xfrm>
        </p:spPr>
        <p:txBody>
          <a:bodyPr/>
          <a:lstStyle/>
          <a:p>
            <a:pPr algn="ctr"/>
            <a:r>
              <a:rPr lang="uk-UA" dirty="0"/>
              <a:t>Л-1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9026" y="1110343"/>
            <a:ext cx="11913704" cy="252113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постачанні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формувань</a:t>
            </a:r>
            <a:r>
              <a:rPr lang="ru-RU" dirty="0"/>
              <a:t>, є </a:t>
            </a:r>
            <a:r>
              <a:rPr lang="ru-RU" dirty="0" err="1"/>
              <a:t>захисний</a:t>
            </a:r>
            <a:r>
              <a:rPr lang="ru-RU" dirty="0"/>
              <a:t> костюм Л-1.</a:t>
            </a:r>
          </a:p>
          <a:p>
            <a:pPr marL="0" indent="0">
              <a:buNone/>
            </a:pP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комбінезони</a:t>
            </a:r>
            <a:r>
              <a:rPr lang="ru-RU" dirty="0"/>
              <a:t>, як і </a:t>
            </a:r>
            <a:r>
              <a:rPr lang="ru-RU" dirty="0" err="1"/>
              <a:t>костюми</a:t>
            </a:r>
            <a:r>
              <a:rPr lang="ru-RU" dirty="0"/>
              <a:t> Л-1, </a:t>
            </a:r>
            <a:r>
              <a:rPr lang="ru-RU" dirty="0" err="1"/>
              <a:t>випускаються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: 1-й - для людей </a:t>
            </a:r>
            <a:r>
              <a:rPr lang="ru-RU" dirty="0" err="1"/>
              <a:t>зростом</a:t>
            </a:r>
            <a:r>
              <a:rPr lang="ru-RU" dirty="0"/>
              <a:t> до 165 см, 2-й - </a:t>
            </a:r>
            <a:r>
              <a:rPr lang="ru-RU" dirty="0" err="1"/>
              <a:t>від</a:t>
            </a:r>
            <a:r>
              <a:rPr lang="ru-RU" dirty="0"/>
              <a:t> 165 до 172 см, 3-й - </a:t>
            </a:r>
            <a:r>
              <a:rPr lang="ru-RU" dirty="0" err="1"/>
              <a:t>вище</a:t>
            </a:r>
            <a:r>
              <a:rPr lang="ru-RU" dirty="0"/>
              <a:t> 172 див.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роботі</a:t>
            </a:r>
            <a:r>
              <a:rPr lang="ru-RU" dirty="0"/>
              <a:t> в </a:t>
            </a:r>
            <a:r>
              <a:rPr lang="ru-RU" dirty="0" err="1"/>
              <a:t>ізолюючих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теплового режиму. </a:t>
            </a:r>
            <a:r>
              <a:rPr lang="ru-RU" dirty="0" err="1"/>
              <a:t>Гранично</a:t>
            </a:r>
            <a:r>
              <a:rPr lang="ru-RU" dirty="0"/>
              <a:t> </a:t>
            </a:r>
            <a:r>
              <a:rPr lang="ru-RU" dirty="0" err="1"/>
              <a:t>допустимі</a:t>
            </a:r>
            <a:r>
              <a:rPr lang="ru-RU" dirty="0"/>
              <a:t> строки </a:t>
            </a:r>
            <a:r>
              <a:rPr lang="ru-RU" dirty="0" err="1"/>
              <a:t>перебування</a:t>
            </a:r>
            <a:r>
              <a:rPr lang="ru-RU" dirty="0"/>
              <a:t> людей в костюмах Л-1: при </a:t>
            </a:r>
            <a:r>
              <a:rPr lang="ru-RU" dirty="0" err="1"/>
              <a:t>температурі</a:t>
            </a:r>
            <a:r>
              <a:rPr lang="ru-RU" dirty="0"/>
              <a:t> 30 °С і </a:t>
            </a:r>
            <a:r>
              <a:rPr lang="ru-RU" dirty="0" err="1"/>
              <a:t>вище</a:t>
            </a:r>
            <a:r>
              <a:rPr lang="ru-RU" dirty="0"/>
              <a:t> - 15-20 </a:t>
            </a:r>
            <a:r>
              <a:rPr lang="ru-RU" dirty="0" err="1"/>
              <a:t>хвилин</a:t>
            </a:r>
            <a:r>
              <a:rPr lang="ru-RU" dirty="0"/>
              <a:t>; </a:t>
            </a:r>
            <a:r>
              <a:rPr lang="ru-RU" dirty="0" err="1"/>
              <a:t>від</a:t>
            </a:r>
            <a:r>
              <a:rPr lang="ru-RU" dirty="0"/>
              <a:t> 20 до 24 °С - 40-45 </a:t>
            </a:r>
            <a:r>
              <a:rPr lang="ru-RU" dirty="0" err="1"/>
              <a:t>хвилин</a:t>
            </a:r>
            <a:r>
              <a:rPr lang="ru-RU" dirty="0"/>
              <a:t>; </a:t>
            </a:r>
            <a:r>
              <a:rPr lang="ru-RU" dirty="0" err="1"/>
              <a:t>нижче</a:t>
            </a:r>
            <a:r>
              <a:rPr lang="ru-RU" dirty="0"/>
              <a:t> 15 °С - </a:t>
            </a:r>
            <a:r>
              <a:rPr lang="ru-RU" dirty="0" err="1"/>
              <a:t>більше</a:t>
            </a:r>
            <a:r>
              <a:rPr lang="ru-RU" dirty="0"/>
              <a:t> 3 годин. В </a:t>
            </a:r>
            <a:r>
              <a:rPr lang="ru-RU" dirty="0" err="1"/>
              <a:t>тіні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похмуру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вітряну</a:t>
            </a:r>
            <a:r>
              <a:rPr lang="ru-RU" dirty="0"/>
              <a:t> погоду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ЗІЗШ </a:t>
            </a:r>
            <a:r>
              <a:rPr lang="ru-RU" dirty="0" err="1"/>
              <a:t>збільшуються</a:t>
            </a:r>
            <a:r>
              <a:rPr lang="ru-RU" dirty="0"/>
              <a:t> в 1,5 рази.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207" y="3367738"/>
            <a:ext cx="4888862" cy="30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7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74321"/>
            <a:ext cx="10772775" cy="1619794"/>
          </a:xfrm>
        </p:spPr>
        <p:txBody>
          <a:bodyPr/>
          <a:lstStyle/>
          <a:p>
            <a:pPr algn="ctr"/>
            <a:r>
              <a:rPr lang="uk-UA" dirty="0"/>
              <a:t>Медичні засоби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індивідуального </a:t>
            </a:r>
            <a:r>
              <a:rPr lang="uk-UA" dirty="0"/>
              <a:t>захисту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Під медичними засобами індивідуального захисту (МЗІЗ) слід розуміти лікарські засоби та медичне майно, призначені для виконання заходів щодо захисту населення і рятувальників від впливу несприятливих факторів НС. </a:t>
            </a:r>
          </a:p>
          <a:p>
            <a:r>
              <a:rPr lang="uk-UA" dirty="0"/>
              <a:t>До них входить аптечка індивідуальна (АІ-2, АІ-1м), </a:t>
            </a:r>
            <a:r>
              <a:rPr lang="ru-RU" dirty="0"/>
              <a:t>комплект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«</a:t>
            </a:r>
            <a:r>
              <a:rPr lang="ru-RU" dirty="0" err="1"/>
              <a:t>Юніта</a:t>
            </a:r>
            <a:r>
              <a:rPr lang="ru-RU" dirty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72" y="4030318"/>
            <a:ext cx="32385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657" y="4030319"/>
            <a:ext cx="242175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27794"/>
            <a:ext cx="10772775" cy="1658198"/>
          </a:xfrm>
        </p:spPr>
        <p:txBody>
          <a:bodyPr/>
          <a:lstStyle/>
          <a:p>
            <a:pPr algn="ctr"/>
            <a:r>
              <a:rPr lang="uk-UA" dirty="0"/>
              <a:t>Засоби індивідуального захисту (ЗІЗ)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606" y="1521350"/>
            <a:ext cx="10753725" cy="3766185"/>
          </a:xfrm>
        </p:spPr>
        <p:txBody>
          <a:bodyPr/>
          <a:lstStyle/>
          <a:p>
            <a:r>
              <a:rPr lang="uk-UA" dirty="0" smtClean="0"/>
              <a:t>    ЗІЗ </a:t>
            </a:r>
            <a:r>
              <a:rPr lang="uk-UA" dirty="0"/>
              <a:t>використовують для захисту від отруйних речовин (ОР), СДЯР, БЗ. Загальна класифікація засобів індивідуального захисту передбачає три групи таких засобів: засоби захисту органів дихання (протигази, респіратори, </a:t>
            </a:r>
            <a:r>
              <a:rPr lang="uk-UA" dirty="0" err="1"/>
              <a:t>ватно</a:t>
            </a:r>
            <a:r>
              <a:rPr lang="uk-UA" dirty="0"/>
              <a:t>-марлеві пов'язки) і засоби захисту шкіри (захисні костюми) і медичні засоби захисту.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416" y="2832761"/>
            <a:ext cx="4688597" cy="33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234489"/>
            <a:ext cx="10772775" cy="1658198"/>
          </a:xfrm>
        </p:spPr>
        <p:txBody>
          <a:bodyPr/>
          <a:lstStyle/>
          <a:p>
            <a:pPr algn="ctr"/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606" y="1773140"/>
            <a:ext cx="10753725" cy="3766185"/>
          </a:xfrm>
        </p:spPr>
        <p:txBody>
          <a:bodyPr/>
          <a:lstStyle/>
          <a:p>
            <a:r>
              <a:rPr lang="uk-UA" dirty="0"/>
              <a:t>Засоби індивідуального захисту органів дихання (ЗІЗОД) поділяються на два основних класи: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фільтруючі (протигази, респіратори, фільтруючі саморятівники, протипилові тканинні маски і </a:t>
            </a:r>
            <a:r>
              <a:rPr lang="uk-UA" dirty="0" err="1"/>
              <a:t>ватно</a:t>
            </a:r>
            <a:r>
              <a:rPr lang="uk-UA" dirty="0"/>
              <a:t>-марлеві пов'язки);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ізолюючі (протигази).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63" y="3286539"/>
            <a:ext cx="4842659" cy="35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54976"/>
            <a:ext cx="10772775" cy="1658198"/>
          </a:xfrm>
        </p:spPr>
        <p:txBody>
          <a:bodyPr/>
          <a:lstStyle/>
          <a:p>
            <a:r>
              <a:rPr lang="uk-UA" dirty="0"/>
              <a:t>Респіратори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6" y="1428584"/>
            <a:ext cx="5936179" cy="4839694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респіратори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протипилові</a:t>
            </a:r>
            <a:r>
              <a:rPr lang="ru-RU" dirty="0"/>
              <a:t>, </a:t>
            </a:r>
            <a:r>
              <a:rPr lang="ru-RU" dirty="0" err="1"/>
              <a:t>протигазові</a:t>
            </a:r>
            <a:r>
              <a:rPr lang="ru-RU" dirty="0"/>
              <a:t> та </a:t>
            </a:r>
            <a:r>
              <a:rPr lang="ru-RU" dirty="0" err="1"/>
              <a:t>газопилозахисні</a:t>
            </a:r>
            <a:r>
              <a:rPr lang="ru-RU" dirty="0"/>
              <a:t>.</a:t>
            </a:r>
            <a:endParaRPr lang="uk-UA" dirty="0"/>
          </a:p>
          <a:p>
            <a:r>
              <a:rPr lang="uk-UA" dirty="0"/>
              <a:t>Респіратори поділяються на два типи: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респіратори, у яких </a:t>
            </a:r>
            <a:r>
              <a:rPr lang="uk-UA" dirty="0" err="1"/>
              <a:t>напівмаска</a:t>
            </a:r>
            <a:r>
              <a:rPr lang="uk-UA" dirty="0"/>
              <a:t> і фільтруючий елемент об'єднані в одне ціле і є як би лицьовою частиною.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респіратори, в яких очищення повітря відбувається в змінних фільтруючих патронів, прикріплених до </a:t>
            </a:r>
            <a:r>
              <a:rPr lang="uk-UA" dirty="0" err="1"/>
              <a:t>напівмаски</a:t>
            </a:r>
            <a:r>
              <a:rPr lang="uk-UA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5" y="984075"/>
            <a:ext cx="5486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7" y="181480"/>
            <a:ext cx="10772775" cy="1658198"/>
          </a:xfrm>
        </p:spPr>
        <p:txBody>
          <a:bodyPr/>
          <a:lstStyle/>
          <a:p>
            <a:r>
              <a:rPr lang="uk-UA" dirty="0"/>
              <a:t>Фільтруючі саморятівники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657" y="2011680"/>
            <a:ext cx="5777152" cy="4667416"/>
          </a:xfrm>
        </p:spPr>
        <p:txBody>
          <a:bodyPr>
            <a:normAutofit/>
          </a:bodyPr>
          <a:lstStyle/>
          <a:p>
            <a:r>
              <a:rPr lang="uk-UA" dirty="0" err="1"/>
              <a:t>Газодимозахисний</a:t>
            </a:r>
            <a:r>
              <a:rPr lang="uk-UA" dirty="0"/>
              <a:t> комплект (ГУДЗИК) - фільтруючий саморятівник. Застосовується для екстреної евакуації дітей старше 10 років та дорослих у разі пожежі, аварії. Час захисної дії по угарному газу становить близько 15 хвилин.</a:t>
            </a:r>
          </a:p>
          <a:p>
            <a:endParaRPr lang="uk-UA" dirty="0"/>
          </a:p>
          <a:p>
            <a:r>
              <a:rPr lang="uk-UA" dirty="0"/>
              <a:t>Захисний Капюшон (саморятівник фільтруючий) "Фенікс" захищає від аміаку, бензолу, окису вуглецю, синильної кислоти, фосгену, хлору, сірководню, двооксиду сірки і деяких аерозолів.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082" y="435292"/>
            <a:ext cx="2800350" cy="315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476" y="3488221"/>
            <a:ext cx="2552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Ватно</a:t>
            </a:r>
            <a:r>
              <a:rPr lang="uk-UA" dirty="0"/>
              <a:t>-марлеві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Найпростішу </a:t>
            </a:r>
            <a:r>
              <a:rPr lang="uk-UA" dirty="0"/>
              <a:t>ватно-марлеву пов'язку рекомендується змочувати при діях випарів хлору (2%</a:t>
            </a:r>
            <a:r>
              <a:rPr lang="uk-UA" dirty="0" err="1"/>
              <a:t>-вим</a:t>
            </a:r>
            <a:r>
              <a:rPr lang="uk-UA" dirty="0"/>
              <a:t> розчином питної соди) або в хмарі аміаку (5%-ним розчином лимонної або оцтової кислоти).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5" y="3167271"/>
            <a:ext cx="6258655" cy="32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168228"/>
            <a:ext cx="10772775" cy="1658198"/>
          </a:xfrm>
        </p:spPr>
        <p:txBody>
          <a:bodyPr/>
          <a:lstStyle/>
          <a:p>
            <a:pPr algn="ctr"/>
            <a:r>
              <a:rPr lang="uk-UA" dirty="0"/>
              <a:t>Протигази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4558" y="1415332"/>
            <a:ext cx="6877877" cy="4905955"/>
          </a:xfrm>
        </p:spPr>
        <p:txBody>
          <a:bodyPr>
            <a:normAutofit/>
          </a:bodyPr>
          <a:lstStyle/>
          <a:p>
            <a:r>
              <a:rPr lang="uk-UA" dirty="0"/>
              <a:t>Будова протигаза: гумова шолом-маска, фільтруюча коробка, клапанна коробка, сполучна трубка. Деякі протигази містять мембрану переговірного обладнання.</a:t>
            </a:r>
          </a:p>
          <a:p>
            <a:r>
              <a:rPr lang="uk-UA" dirty="0"/>
              <a:t>Перелік та призначення різних марок фільтруючих елементів протигазових ЗІЗОД, прийнятий в нашій країні відповідно до нового стандарту, гармонізованими зі стандартами ЄС. Вони розрізняються колірним забарвленням і буквенним маркуванням.</a:t>
            </a:r>
          </a:p>
          <a:p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поглинача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активоване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83" y="1487784"/>
            <a:ext cx="4344055" cy="42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255407"/>
            <a:ext cx="10772775" cy="1658198"/>
          </a:xfrm>
        </p:spPr>
        <p:txBody>
          <a:bodyPr/>
          <a:lstStyle/>
          <a:p>
            <a:pPr algn="ctr"/>
            <a:r>
              <a:rPr lang="uk-UA" dirty="0"/>
              <a:t>Камера захисна дитяча (КЗД-6)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7130" y="1590634"/>
            <a:ext cx="10753725" cy="3766185"/>
          </a:xfrm>
        </p:spPr>
        <p:txBody>
          <a:bodyPr/>
          <a:lstStyle/>
          <a:p>
            <a:r>
              <a:rPr lang="uk-UA" dirty="0"/>
              <a:t>Камера захисна дитяча призначена для захисту найменших дітей - до півторарічного віку від отруйних речовин, радіоактивного йоду і пилу, бактеріальних засобів. Кожна камера складається з оболонки, металевого каркаса, піддону, затиску і плечової тасьми.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68" y="2873475"/>
            <a:ext cx="6638098" cy="38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Засоби індивідуального </a:t>
            </a:r>
            <a:r>
              <a:rPr lang="uk-UA" dirty="0" smtClean="0"/>
              <a:t>            захисту </a:t>
            </a:r>
            <a:r>
              <a:rPr lang="uk-UA" dirty="0"/>
              <a:t>шкіри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Виготовляються з армованих, плівкових, прогумованих матеріалів з полімерними покриттями. Вони повністю ізолюють людину від парів і крапель шкідливих речовин. ЗІЗШ фільтруючого типу виготовляються з повітронепроникного матеріалу. Ізолюючі засоби індивідуального захисту шкіри можуть бути: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герметичними (загальновійськові захисні костюми (ОЗК), спеціальні захисні костюми і комплекти);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негерметичними (загальновійськові захисні костюми (ОЗК), спеціальні захисні костюми і комплекти).</a:t>
            </a:r>
          </a:p>
        </p:txBody>
      </p:sp>
    </p:spTree>
    <p:extLst>
      <p:ext uri="{BB962C8B-B14F-4D97-AF65-F5344CB8AC3E}">
        <p14:creationId xmlns:p14="http://schemas.microsoft.com/office/powerpoint/2010/main" val="383141898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TM03457491[[fn=Метрополія]]</Template>
  <TotalTime>84</TotalTime>
  <Words>632</Words>
  <Application>Microsoft Office PowerPoint</Application>
  <PresentationFormat>Широкий екран</PresentationFormat>
  <Paragraphs>37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Wingdings</vt:lpstr>
      <vt:lpstr>Місто</vt:lpstr>
      <vt:lpstr>Засоби індивідуального захисту</vt:lpstr>
      <vt:lpstr>Засоби індивідуального захисту (ЗІЗ)</vt:lpstr>
      <vt:lpstr>Засоби індивідуального захисту органів дихання</vt:lpstr>
      <vt:lpstr>Респіратори</vt:lpstr>
      <vt:lpstr>Фільтруючі саморятівники</vt:lpstr>
      <vt:lpstr>Ватно-марлеві пов’язки</vt:lpstr>
      <vt:lpstr>Протигази</vt:lpstr>
      <vt:lpstr>Камера захисна дитяча (КЗД-6)</vt:lpstr>
      <vt:lpstr>Засоби індивідуального             захисту шкіри</vt:lpstr>
      <vt:lpstr>Л-1</vt:lpstr>
      <vt:lpstr>Медичні засоби  індивідуального захисту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MaxVaskiv</dc:creator>
  <cp:lastModifiedBy>RePack by Diakov</cp:lastModifiedBy>
  <cp:revision>11</cp:revision>
  <dcterms:created xsi:type="dcterms:W3CDTF">2017-04-24T15:07:58Z</dcterms:created>
  <dcterms:modified xsi:type="dcterms:W3CDTF">2020-06-23T11:58:06Z</dcterms:modified>
</cp:coreProperties>
</file>