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F%D0%B5%D1%80%D0%B0%D1%86%D1%96%D1%8F_%C2%AB%D0%9E%D0%B2%D0%B5%D1%80%D0%BB%D0%BE%D1%80%D0%B4%C2%BB" TargetMode="External"/><Relationship Id="rId13" Type="http://schemas.openxmlformats.org/officeDocument/2006/relationships/hyperlink" Target="https://uk.wikipedia.org/wiki/%D0%9C%D1%96%D0%BB%D0%B0%D0%BD" TargetMode="External"/><Relationship Id="rId18" Type="http://schemas.openxmlformats.org/officeDocument/2006/relationships/hyperlink" Target="https://uk.wikipedia.org/wiki/%D0%91%D1%96%D0%BB%D0%BE%D1%80%D1%83%D1%81%D1%8C" TargetMode="External"/><Relationship Id="rId3" Type="http://schemas.openxmlformats.org/officeDocument/2006/relationships/hyperlink" Target="https://uk.wikipedia.org/wiki/6_%D1%87%D0%B5%D1%80%D0%B2%D0%BD%D1%8F" TargetMode="External"/><Relationship Id="rId7" Type="http://schemas.openxmlformats.org/officeDocument/2006/relationships/hyperlink" Target="https://uk.wikipedia.org/wiki/%D0%A4%D1%80%D0%B0%D0%BD%D1%86%D1%96%D1%8F" TargetMode="External"/><Relationship Id="rId12" Type="http://schemas.openxmlformats.org/officeDocument/2006/relationships/hyperlink" Target="https://uk.wikipedia.org/wiki/17_%D0%B6%D0%BE%D0%B2%D1%82%D0%BD%D1%8F" TargetMode="External"/><Relationship Id="rId17" Type="http://schemas.openxmlformats.org/officeDocument/2006/relationships/hyperlink" Target="https://uk.wikipedia.org/wiki/%D0%9C%D1%96%D0%BD%D1%81%D1%8C%D0%BA" TargetMode="External"/><Relationship Id="rId2" Type="http://schemas.openxmlformats.org/officeDocument/2006/relationships/image" Target="../media/image12.png"/><Relationship Id="rId16" Type="http://schemas.openxmlformats.org/officeDocument/2006/relationships/hyperlink" Target="https://uk.wikipedia.org/wiki/12_%D0%BB%D1%8E%D1%82%D0%BE%D0%B3%D0%B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9D%D0%BE%D1%80%D0%BC%D0%B0%D0%BD%D0%B4%D1%96%D1%8F" TargetMode="External"/><Relationship Id="rId11" Type="http://schemas.openxmlformats.org/officeDocument/2006/relationships/hyperlink" Target="https://uk.wikipedia.org/wiki/16_%D0%B6%D0%BE%D0%B2%D1%82%D0%BD%D1%8F" TargetMode="External"/><Relationship Id="rId5" Type="http://schemas.openxmlformats.org/officeDocument/2006/relationships/hyperlink" Target="https://uk.wikipedia.org/wiki/%D0%91%D0%B5%D0%BD%D1%83%D0%B2%D1%96%D0%BB%D1%8C_(%D0%9A%D0%B0%D0%BB%D1%8C%D0%B2%D0%B0%D0%B4%D0%BE%D1%81)" TargetMode="External"/><Relationship Id="rId15" Type="http://schemas.openxmlformats.org/officeDocument/2006/relationships/hyperlink" Target="https://uk.wikipedia.org/wiki/11_%D0%BB%D1%8E%D1%82%D0%BE%D0%B3%D0%BE" TargetMode="External"/><Relationship Id="rId10" Type="http://schemas.openxmlformats.org/officeDocument/2006/relationships/hyperlink" Target="https://uk.wikipedia.org/wiki/%D0%94%D1%80%D1%83%D0%B3%D0%B0_%D1%81%D0%B2%D1%96%D1%82%D0%BE%D0%B2%D0%B0_%D0%B2%D1%96%D0%B9%D0%BD%D0%B0" TargetMode="External"/><Relationship Id="rId4" Type="http://schemas.openxmlformats.org/officeDocument/2006/relationships/hyperlink" Target="https://uk.wikipedia.org/wiki/2014" TargetMode="External"/><Relationship Id="rId9" Type="http://schemas.openxmlformats.org/officeDocument/2006/relationships/hyperlink" Target="https://uk.wikipedia.org/wiki/%D0%94%D1%80%D1%83%D0%B3%D0%B8%D0%B9_%D1%84%D1%80%D0%BE%D0%BD%D1%82" TargetMode="External"/><Relationship Id="rId14" Type="http://schemas.openxmlformats.org/officeDocument/2006/relationships/hyperlink" Target="https://uk.wikipedia.org/wiki/%D0%86%D1%82%D0%B0%D0%BB%D1%96%D1%8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267" y="222071"/>
            <a:ext cx="9491859" cy="93955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Російсько-українська війна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88044"/>
            <a:ext cx="7766936" cy="1096899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28" y="1294940"/>
            <a:ext cx="7621643" cy="42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2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51" y="51547"/>
            <a:ext cx="3694369" cy="94993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Добровольчі 		батальйони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0" y="51547"/>
            <a:ext cx="8351520" cy="6754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010195"/>
            <a:ext cx="3790163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Військові, поліцейські та парамілітарні  формування, створені в 2014 р. на добровільних засадах для захисту України від російської агресії.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Найбільші з них – Добровольчий український корпус (ДУК), «Правий сектор», «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Айдар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«Азов», «Дніпро 1», «Донбас», «ОУН».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Вони брали участь 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багатьох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бойових операціях російсько – української війни.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98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59" y="3003598"/>
            <a:ext cx="6508977" cy="3725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8" y="2388869"/>
            <a:ext cx="5129953" cy="32978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429" y="54972"/>
            <a:ext cx="11138262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ЗСУ,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добробатів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Нацгвардії продуктами харчування, обмундируванням, медикаментами, технікою тощо.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Допомога пораненим у лікуванні та реабілітації.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Ресурсна і соціально – правова підтримка внутрішньо переміщених осіб з Криму і зони АТО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7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4775" y="148047"/>
            <a:ext cx="3048802" cy="2290354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Мінські домовленості </a:t>
            </a:r>
            <a:b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400" b="1" dirty="0" smtClean="0"/>
              <a:t>(5вересня 2014 р.)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337" y="2946489"/>
            <a:ext cx="7320372" cy="380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Двостороннє припинення вогню під контролем місії ОБСЄ.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Звільнення заручників і полонених.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Децентралізація влади через прийняття закону про особливий статус окремих районів Донецької та Луганської областей.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Амністія учасникам воєнних подій у донецькій та Луганській областях.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Виведення іноземної зброї та військових форсувань з території України.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Лінія розмежування визначена за станом на 19 вересня 2014 р.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Домовленості підписано представниками України, РФ та ОБСЄ.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угоди зірвано російсько – терористичною стороною, за час перемир’я до кінця листопада 2014 р. загинуло близько 1 тис. людей.</a:t>
            </a:r>
            <a:endParaRPr lang="ru-RU" sz="1600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" y="67192"/>
            <a:ext cx="4192224" cy="2789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54" y="168715"/>
            <a:ext cx="4648609" cy="65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2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3303" y="827314"/>
            <a:ext cx="2335142" cy="224681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Мінськ -2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(11–12 лютого </a:t>
            </a:r>
            <a:b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 р.)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39" y="317318"/>
            <a:ext cx="4939385" cy="6223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08"/>
            <a:ext cx="4727509" cy="26474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" y="2747553"/>
            <a:ext cx="7001691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Припинення вогню з 15 лютого 2015 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Відведення важкої артилерії з  обох сторін на 50 км під контролем місії ОБСЄ.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Звільнення та обмін полоненими і заручниками за принципом «усі на всі».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Повне відведення контролю України над державним кордоном з РФ до кінця 2015 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Виведення з України іноземних військових формувань, військової техніки та найманців.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в України конституційної реформи з метою децентралізації управління та надання особливого статусу окремим районам Донецької та Луганської областей.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9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477" y="102596"/>
            <a:ext cx="4607803" cy="75955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0070C0"/>
                </a:solidFill>
              </a:rPr>
              <a:t>Узагальнення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793" y="862149"/>
            <a:ext cx="6522721" cy="699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якому році незаконні збройні формування, сили ФСБ РФ здійснили захоплення  органів місцевої влади Донецької та Луганської областях?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Яку назву отримав конфлікт між РФ та Україною?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були проголошені «народні республіки»  в Донецьку та Луганську?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якому році Україна розпочала Антитерористичну операцію?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країни брали участь в підписанні угод Нормандської четвірки?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 російські війська обстріляли близько 600 тис. вояків?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 відбулася битва біля Іловайська?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Матеріально –технічна допомога терористам під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виглідом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гуманітарної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допомоги – це 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395" y="3880893"/>
            <a:ext cx="5321822" cy="2101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263" y="781865"/>
            <a:ext cx="4384085" cy="250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2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9" y="2525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Мета уроку: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408" y="1428205"/>
            <a:ext cx="76741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схарактеризувати передумови російсько – української війни 2014 р., розглянути етапи військових дій на Сході України; давати визначення «гібридна війна»;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аналізувати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інформацію;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розвивати в учнів почуття національної самосвідомості та громадянської активності;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виховувати патріотів, активних громадян України, готових захищати свою Батьківщину.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046" y="170769"/>
            <a:ext cx="4279446" cy="437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9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307" y="141713"/>
            <a:ext cx="6045683" cy="801189"/>
          </a:xfrm>
        </p:spPr>
        <p:txBody>
          <a:bodyPr/>
          <a:lstStyle/>
          <a:p>
            <a:r>
              <a:rPr lang="uk-UA" dirty="0" smtClean="0"/>
              <a:t>Передумови протистояння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1713"/>
            <a:ext cx="6096000" cy="35785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16310"/>
            <a:ext cx="5840607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975"/>
              </a:spcBef>
              <a:spcAft>
                <a:spcPts val="975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Інформаційна антиукраїнська політика, яку РФ проводила, в тому числі в Україні, з  2000 – х років.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975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Експортна блокада України, що тривала від літа 2013р.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975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Підтримка сепаратистських сил з боку проросійських кіл українських політиків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15" y="3046222"/>
            <a:ext cx="3440292" cy="38117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6605" y="4378385"/>
            <a:ext cx="7315201" cy="1962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975"/>
              </a:spcBef>
              <a:spcAft>
                <a:spcPts val="975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словами репортера А. </a:t>
            </a:r>
            <a:r>
              <a:rPr lang="uk-UA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Бабченка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це перша війна «розв’язана на абсолютно порожньому місці винятково пропагандою»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04" y="209005"/>
            <a:ext cx="5592837" cy="879566"/>
          </a:xfrm>
        </p:spPr>
        <p:txBody>
          <a:bodyPr>
            <a:normAutofit fontScale="90000"/>
          </a:bodyPr>
          <a:lstStyle/>
          <a:p>
            <a:r>
              <a:rPr lang="uk-UA" sz="5400" b="1" u="sng" dirty="0" smtClean="0">
                <a:solidFill>
                  <a:schemeClr val="accent4">
                    <a:lumMod val="75000"/>
                  </a:schemeClr>
                </a:solidFill>
              </a:rPr>
              <a:t>Гібридна війна</a:t>
            </a:r>
            <a:endParaRPr lang="ru-RU" sz="5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5771" y="209005"/>
            <a:ext cx="6096000" cy="65607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конфлікту</a:t>
            </a:r>
            <a:endParaRPr lang="ru-RU" sz="2400" b="1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 квітні – травні 2014 р. незаконні збройні формування, сили Федеральної служби безпеки (ФСБ) та Головного розвідувального управління (ГРУ) РФ здійснили захоплення органів місцевої влади та ключових об’єктів Донецької та Луганської областей.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заявила про початок Антитерористичної операції (АТО) із залученням Збройних сил.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Росія не визнала свого вторгнення на Україну, хоча її частини беруть безпосередню участь у бойових діях зі своєї території та на території України. конфлікт отримав назву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гібридної війни.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січня 2015 року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Верховна Рада України визнала Росію агресором.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24" y="3880411"/>
            <a:ext cx="4810813" cy="2711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25" y="1199878"/>
            <a:ext cx="4488589" cy="2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9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22841"/>
            <a:ext cx="11399519" cy="159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січня 2015 року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Верховна Рада України визнала Росію агресором.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– 27 квітня 2014 року проголошені Донецька та Луганська «народні республіки».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Генпрокуратура України визнали ці «республіки» терористичними організаціям.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2" y="3820645"/>
            <a:ext cx="4081403" cy="2575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275" y="1818150"/>
            <a:ext cx="4279431" cy="2503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217" y="4112862"/>
            <a:ext cx="5018313" cy="27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2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0" y="19050"/>
            <a:ext cx="6153150" cy="6838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840" y="421881"/>
            <a:ext cx="5512526" cy="462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Антитерористичної операції (АТО)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20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квітня 2014 р. Україна розпочала Антитерористичну операцію без введення воєнного стану.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20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Зона АТО – Донецька і Луганська області, Ізюмський район Харківської області.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3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812" y="39189"/>
            <a:ext cx="6818811" cy="68188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0628" y="148046"/>
            <a:ext cx="510322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975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Операція з визволення Донбасу</a:t>
            </a: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липня 2014 р. розпочалась повномасштабна військова операція з контрнаступу та ізоляції зони конфлікту від військового забезпечення з боку РФ. Були звільнені Слов’янськ, Краматорськ, Лисичанськ тощо.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середини серпня 2014 р. наступ української армії блокувався контратакою терористів та частин російських військ.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– 30 серпня 2014 р. під Іловайськом російські війська взяли в оточення й обстріляли близько 600 українських вояків; 186 з них загинули, сотні потрапили в полон.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5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8" y="261257"/>
            <a:ext cx="5601545" cy="148916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Нормандська четвірка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628" y="163740"/>
            <a:ext cx="5792288" cy="32652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96000" y="3947722"/>
            <a:ext cx="55125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червні 2014 року відбулись зустрічі Нормандської четвірки (Україна, Німеччина, Франція, Росія) з мирного врегулювання мирної ситуації на Сході за участі української сторони, міжнародних спостерігачів і РФ. Домовленості про припинення силового конфлікту виконані терористами не були.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257" y="1963283"/>
            <a:ext cx="58347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формату походить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6 червня"/>
              </a:rPr>
              <a:t>6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6 червня"/>
              </a:rPr>
              <a:t>червня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2014"/>
              </a:rPr>
              <a:t>2014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року,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енувіль (Кальвадос)"/>
              </a:rPr>
              <a:t>Бенувіль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Нормандія"/>
              </a:rPr>
              <a:t>Нормандії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Франція"/>
              </a:rPr>
              <a:t>Франція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рамках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70-річчя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Операція «Оверлорд»"/>
              </a:rPr>
              <a:t>операції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Операція «Оверлорд»"/>
              </a:rPr>
              <a:t>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Операція «Оверлорд»"/>
              </a:rPr>
              <a:t>Оверлорд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Операція «Оверлорд»"/>
              </a:rPr>
              <a:t>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званого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Другий фронт"/>
              </a:rPr>
              <a:t>другого фронту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Друга світова війна"/>
              </a:rPr>
              <a:t>Другої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Друга світова війна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Друга світова війна"/>
              </a:rPr>
              <a:t>світової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Друга світова війна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Друга світова війна"/>
              </a:rPr>
              <a:t>війни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ж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16 жовтня"/>
              </a:rPr>
              <a:t>16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17 жовтня"/>
              </a:rPr>
              <a:t>17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17 жовтня"/>
              </a:rPr>
              <a:t>жовтня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Мілан"/>
              </a:rPr>
              <a:t>Мілані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4" tooltip="Італія"/>
              </a:rPr>
              <a:t>Італія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ознаменувалися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якимись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домовленостями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11 лютого"/>
              </a:rPr>
              <a:t>11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12 лютого"/>
              </a:rPr>
              <a:t>12 лютого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2015 року в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7" tooltip="Мінськ"/>
              </a:rPr>
              <a:t>Мінську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Білорусь"/>
              </a:rPr>
              <a:t>Білорусь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1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207645"/>
            <a:ext cx="6096000" cy="27135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серпні 2014 р. РФ почала відправляти до України так звані «гуманітарні конвої» - матеріально - технічну допомогу терористам під виглядом допомоги.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Жоден з конвоїв не був  оглянутий українською прикордонною службою або митницею, їхній перетин кордону порушує  міжнародне право.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3" y="207645"/>
            <a:ext cx="4793796" cy="34241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59" y="3097394"/>
            <a:ext cx="5477147" cy="3631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966" y="3900010"/>
            <a:ext cx="5284470" cy="26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4742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301</TotalTime>
  <Words>783</Words>
  <Application>Microsoft Office PowerPoint</Application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Російсько-українська війна</vt:lpstr>
      <vt:lpstr>Мета уроку: </vt:lpstr>
      <vt:lpstr>Передумови протистояння</vt:lpstr>
      <vt:lpstr>Гібридна війна</vt:lpstr>
      <vt:lpstr>Презентация PowerPoint</vt:lpstr>
      <vt:lpstr>Презентация PowerPoint</vt:lpstr>
      <vt:lpstr>Презентация PowerPoint</vt:lpstr>
      <vt:lpstr>Нормандська четвірка </vt:lpstr>
      <vt:lpstr>Презентация PowerPoint</vt:lpstr>
      <vt:lpstr>Добровольчі   батальйони </vt:lpstr>
      <vt:lpstr>Презентация PowerPoint</vt:lpstr>
      <vt:lpstr>Мінські домовленості   (5вересня 2014 р.)</vt:lpstr>
      <vt:lpstr>Мінськ -2  (11–12 лютого  2015 р.)</vt:lpstr>
      <vt:lpstr>Узагальнення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Російсько-українська війна</dc:title>
  <dc:creator>RePack by Diakov</dc:creator>
  <cp:lastModifiedBy>Sergey</cp:lastModifiedBy>
  <cp:revision>17</cp:revision>
  <dcterms:created xsi:type="dcterms:W3CDTF">2020-05-02T09:34:21Z</dcterms:created>
  <dcterms:modified xsi:type="dcterms:W3CDTF">2021-03-06T10:35:24Z</dcterms:modified>
</cp:coreProperties>
</file>