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317" r:id="rId3"/>
    <p:sldId id="315" r:id="rId4"/>
    <p:sldId id="318" r:id="rId5"/>
    <p:sldId id="258" r:id="rId6"/>
    <p:sldId id="298" r:id="rId7"/>
    <p:sldId id="261" r:id="rId8"/>
    <p:sldId id="280" r:id="rId9"/>
    <p:sldId id="276" r:id="rId10"/>
    <p:sldId id="275" r:id="rId11"/>
    <p:sldId id="319" r:id="rId12"/>
    <p:sldId id="260" r:id="rId13"/>
    <p:sldId id="322" r:id="rId14"/>
    <p:sldId id="287" r:id="rId15"/>
    <p:sldId id="289" r:id="rId16"/>
    <p:sldId id="310" r:id="rId17"/>
    <p:sldId id="305" r:id="rId18"/>
    <p:sldId id="306" r:id="rId19"/>
    <p:sldId id="304" r:id="rId20"/>
    <p:sldId id="290" r:id="rId21"/>
    <p:sldId id="292" r:id="rId22"/>
    <p:sldId id="300" r:id="rId23"/>
    <p:sldId id="321" r:id="rId24"/>
    <p:sldId id="274" r:id="rId25"/>
    <p:sldId id="311" r:id="rId26"/>
    <p:sldId id="313" r:id="rId27"/>
    <p:sldId id="312" r:id="rId28"/>
    <p:sldId id="263" r:id="rId29"/>
    <p:sldId id="284" r:id="rId30"/>
    <p:sldId id="286" r:id="rId31"/>
    <p:sldId id="293" r:id="rId32"/>
    <p:sldId id="299" r:id="rId33"/>
    <p:sldId id="294" r:id="rId34"/>
    <p:sldId id="264" r:id="rId35"/>
    <p:sldId id="291" r:id="rId36"/>
    <p:sldId id="323" r:id="rId37"/>
    <p:sldId id="307" r:id="rId38"/>
    <p:sldId id="308" r:id="rId39"/>
    <p:sldId id="309" r:id="rId40"/>
    <p:sldId id="296" r:id="rId41"/>
    <p:sldId id="297" r:id="rId42"/>
    <p:sldId id="27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9966"/>
    <a:srgbClr val="FF9999"/>
    <a:srgbClr val="B2B2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BB75-DBE3-4D39-8A9E-5C292C661640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1436-410C-4F1B-B084-F75670B42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4D77D-9D69-436D-8300-212BD350FD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648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5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8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8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2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8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FCE708-1DDD-42A5-B324-52CBD97B689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85BE1A-5134-4E23-B6D5-3EAB1784C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588" y="1534171"/>
            <a:ext cx="80722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уроку </a:t>
            </a:r>
            <a:r>
              <a:rPr lang="uk-U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«Формування ринкової </a:t>
            </a:r>
            <a:r>
              <a:rPr lang="uk-UA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економіки</a:t>
            </a:r>
            <a:r>
              <a:rPr lang="uk-U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1991 – 2004 роках»</a:t>
            </a:r>
          </a:p>
          <a:p>
            <a:pPr algn="ctr"/>
            <a:endParaRPr lang="uk-UA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36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40573" y="5220712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"/>
    </mc:Choice>
    <mc:Fallback xmlns="">
      <p:transition spd="slow" advTm="26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3133" y="4852658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1 Д   </a:t>
            </a:r>
            <a:r>
              <a:rPr lang="uk-UA" sz="2400" b="1" dirty="0" smtClean="0"/>
              <a:t> 2 </a:t>
            </a:r>
            <a:r>
              <a:rPr lang="uk-UA" sz="2400" b="1" dirty="0"/>
              <a:t>Б    3 А     4 В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2429" y="147483"/>
            <a:ext cx="629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Увідповідніть поняття та їх визначення.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81222"/>
              </p:ext>
            </p:extLst>
          </p:nvPr>
        </p:nvGraphicFramePr>
        <p:xfrm>
          <a:off x="237054" y="817852"/>
          <a:ext cx="11532158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704">
                  <a:extLst>
                    <a:ext uri="{9D8B030D-6E8A-4147-A177-3AD203B41FA5}">
                      <a16:colId xmlns:a16="http://schemas.microsoft.com/office/drawing/2014/main" val="2453696029"/>
                    </a:ext>
                  </a:extLst>
                </a:gridCol>
                <a:gridCol w="1807184">
                  <a:extLst>
                    <a:ext uri="{9D8B030D-6E8A-4147-A177-3AD203B41FA5}">
                      <a16:colId xmlns:a16="http://schemas.microsoft.com/office/drawing/2014/main" val="1374685401"/>
                    </a:ext>
                  </a:extLst>
                </a:gridCol>
                <a:gridCol w="589935">
                  <a:extLst>
                    <a:ext uri="{9D8B030D-6E8A-4147-A177-3AD203B41FA5}">
                      <a16:colId xmlns:a16="http://schemas.microsoft.com/office/drawing/2014/main" val="1094911480"/>
                    </a:ext>
                  </a:extLst>
                </a:gridCol>
                <a:gridCol w="8362335">
                  <a:extLst>
                    <a:ext uri="{9D8B030D-6E8A-4147-A177-3AD203B41FA5}">
                      <a16:colId xmlns:a16="http://schemas.microsoft.com/office/drawing/2014/main" val="3644326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Інфляція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Закупка товарів за цінами нижче ринкових та їх перепродаж за більш високими цінами.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Емісія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Випуск в обіг грошей і цінних паперів.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69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Спекуляція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Прямий безгрошовий обмін товарами або послугами.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9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Бартер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державної чи комунальної власності за плату чи безкоштовно в приватну власність.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6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 знецінення паперових грошей, падіння їх купівельної спроможності.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490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112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83"/>
    </mc:Choice>
    <mc:Fallback xmlns="">
      <p:transition spd="slow" advTm="32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8053" y="2152953"/>
            <a:ext cx="81891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Економічна криза 90-х років. </a:t>
            </a:r>
            <a:endParaRPr lang="uk-UA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. Кравчук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032" y="502068"/>
            <a:ext cx="11213691" cy="62478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1990-х - 1999 рр.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економічна криза, стрімкий обвал економіки</a:t>
            </a:r>
            <a:endParaRPr lang="uk-UA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 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закони «Про власність», «Про селянське (фермерське) господарство, «Про форми власності на землю», «Про приватизацію майна державних підприємств»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жовтня 1991р.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 «Основні напрями економічної політики в умовах незалежності»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жовтня 1991р.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«Концепція роздержавлення і приватизації підприємств, землі і житлового фонду».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січня 1992 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запровадження купоно-карбованців багаторазового використання як прообразу національної валюти урядом В. Фокіна. Запровадження «шокової терапії», лібералізація ринкової торгівлі і повна свобода ринкових цін. Вихід із рубльової зони.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лібералізація цін: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ціни на газ збільшилися у 100 разів, на нафту – у 300 разів. Почала розкручуватися спіраль інфляції.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березня 1992 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«Основи національної економічної політики України», які перед-</a:t>
            </a:r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бачали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роздержавлення й приватизацію, структурну перебудову і модернізацію промисловості.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1992 рік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 початок інфляційних процесів: купоно-карбованці знецінилися в 21 раз, </a:t>
            </a: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 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гіперінфляція – знецінення купоно-карбованців в 103 рази.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липень 1993 р.</a:t>
            </a:r>
            <a:r>
              <a:rPr lang="uk-UA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Верховна Рада України схвалила «Основні напрямки зовнішньої політики України»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(неодмінна умова – активне та повномасштабне входження до світового партнерства) 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 р.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пік інфляції в Україні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0814" y="0"/>
            <a:ext cx="6082114" cy="369332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 Президент ЛЕОНІД КРАВЧУК.  ХРОНОЛОГІЯ 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09"/>
    </mc:Choice>
    <mc:Fallback xmlns="">
      <p:transition spd="slow" advTm="6270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12028" y="668701"/>
          <a:ext cx="10079108" cy="1577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7069">
                  <a:extLst>
                    <a:ext uri="{9D8B030D-6E8A-4147-A177-3AD203B41FA5}">
                      <a16:colId xmlns:a16="http://schemas.microsoft.com/office/drawing/2014/main" val="3218397798"/>
                    </a:ext>
                  </a:extLst>
                </a:gridCol>
                <a:gridCol w="4662039">
                  <a:extLst>
                    <a:ext uri="{9D8B030D-6E8A-4147-A177-3AD203B41FA5}">
                      <a16:colId xmlns:a16="http://schemas.microsoft.com/office/drawing/2014/main" val="4159151109"/>
                    </a:ext>
                  </a:extLst>
                </a:gridCol>
              </a:tblGrid>
              <a:tr h="30542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ЧАС ПЕРЕБУВАННЯ ПРИ ВЛАДІ </a:t>
                      </a:r>
                      <a:endParaRPr lang="uk-UA" sz="1400" b="1" dirty="0" smtClean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ПІБ</a:t>
                      </a:r>
                      <a:endParaRPr lang="en-US" sz="14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07408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квітень 1991    — жовтень 1992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Фокін Вітольд Павлович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25377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жовтень 1992  — жовтень 1992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Симоненко Валентин Костянтинович (в. о.)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71204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жовтень 1992  —  вересень 1993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Кучма Леонід Данилович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702618"/>
                  </a:ext>
                </a:extLst>
              </a:tr>
              <a:tr h="355557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вересень 1993 — червень 1994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Звягільський Юхим Леонідович (в. о.)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2903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1853" y="226013"/>
            <a:ext cx="10087896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ПРЕМ’ЄР-МІНІСТРИ УКРАЇНИ</a:t>
            </a:r>
            <a:r>
              <a:rPr lang="uk-UA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 під час президентства Леоніда Кравчука (1991 - 1994)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714" y="2450996"/>
            <a:ext cx="9704439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ПРЕМ’ЄР-МІНІСТРИ УКРАЇНИ</a:t>
            </a:r>
            <a:r>
              <a:rPr lang="uk-UA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 під час президентства Леоніда Кучми (1994-2002)</a:t>
            </a:r>
            <a:r>
              <a:rPr lang="en-US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12027" y="2994577"/>
          <a:ext cx="10079109" cy="3631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0860">
                  <a:extLst>
                    <a:ext uri="{9D8B030D-6E8A-4147-A177-3AD203B41FA5}">
                      <a16:colId xmlns:a16="http://schemas.microsoft.com/office/drawing/2014/main" val="3218397798"/>
                    </a:ext>
                  </a:extLst>
                </a:gridCol>
                <a:gridCol w="4658249">
                  <a:extLst>
                    <a:ext uri="{9D8B030D-6E8A-4147-A177-3AD203B41FA5}">
                      <a16:colId xmlns:a16="http://schemas.microsoft.com/office/drawing/2014/main" val="4159151109"/>
                    </a:ext>
                  </a:extLst>
                </a:gridCol>
              </a:tblGrid>
              <a:tr h="2945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ЧАС ПЕРЕБУВАННЯ ПРИ ВЛАДІ </a:t>
                      </a:r>
                      <a:endParaRPr lang="uk-UA" sz="1400" b="1" dirty="0" smtClean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ПІБ</a:t>
                      </a:r>
                      <a:endParaRPr lang="en-US" sz="1400" b="1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207408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червень  1994   —  березень 1995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Масол Віталій Андрійович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325377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березень  1995 —  травень 1996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Марчук Євген Кирилович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71204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травень  1996   — </a:t>
                      </a:r>
                      <a:r>
                        <a:rPr lang="uk-UA" sz="1400" b="1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червень  1997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Лазаренко Павло Іванович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702618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червень  1997   — </a:t>
                      </a:r>
                      <a:r>
                        <a:rPr lang="uk-UA" sz="1400" b="1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липень 1997 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Дурдинець Василь Васильович (в. о.)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29036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липень   1997    —  грудень 1999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Пустовойтенко Валерій Павлович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83056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грудень  1999   </a:t>
                      </a:r>
                      <a:r>
                        <a:rPr lang="uk-UA" sz="1400" b="1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uk-UA" sz="1400" b="1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травень  2001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Ющенко Віктор Андрійович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30589"/>
                  </a:ext>
                </a:extLst>
              </a:tr>
              <a:tr h="294598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травень  2001     — </a:t>
                      </a:r>
                      <a:r>
                        <a:rPr lang="uk-UA" sz="1400" b="1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листопад 2002 рр.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Кінах Анатолій Кирилович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153683"/>
                  </a:ext>
                </a:extLst>
              </a:tr>
              <a:tr h="707036">
                <a:tc>
                  <a:txBody>
                    <a:bodyPr/>
                    <a:lstStyle/>
                    <a:p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листопад 2002 — грудень 2004 рр., грудень 2004 — січень 2005 рр., </a:t>
                      </a:r>
                      <a:r>
                        <a:rPr lang="uk-UA" sz="1400" b="1" baseline="0" noProof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серпень 2006 — жовтень 2007 рр., до 18 грудня 2007 рр. (в. о.) 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noProof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latin typeface="+mn-lt"/>
                          <a:cs typeface="Arial" panose="020B0604020202020204" pitchFamily="34" charset="0"/>
                        </a:rPr>
                        <a:t>Янукович Віктор Федорович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55265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/>
                      <a:r>
                        <a:rPr lang="uk-UA" sz="1400" b="1" noProof="0" dirty="0" smtClean="0">
                          <a:latin typeface="+mn-lt"/>
                        </a:rPr>
                        <a:t>7 грудня — 28 грудня 2004 р., </a:t>
                      </a:r>
                      <a:r>
                        <a:rPr lang="uk-UA" sz="1400" b="1" baseline="0" noProof="0" dirty="0" smtClean="0">
                          <a:latin typeface="+mn-lt"/>
                        </a:rPr>
                        <a:t> </a:t>
                      </a:r>
                      <a:r>
                        <a:rPr lang="uk-UA" sz="1400" b="1" noProof="0" dirty="0" smtClean="0">
                          <a:latin typeface="+mn-lt"/>
                        </a:rPr>
                        <a:t>5 січня — 24 січня 2005 р.</a:t>
                      </a:r>
                      <a:endParaRPr lang="uk-UA" sz="1400" b="1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latin typeface="+mn-lt"/>
                        </a:rPr>
                        <a:t>Азаров Микола Янович (в. о.)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47992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87063" y="1093579"/>
            <a:ext cx="413895" cy="452431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 </a:t>
            </a:r>
          </a:p>
          <a:p>
            <a:pPr algn="ctr"/>
            <a:endParaRPr lang="uk-UA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 </a:t>
            </a:r>
          </a:p>
          <a:p>
            <a:pPr algn="ctr"/>
            <a:endParaRPr lang="uk-UA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Я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244429" y="1457335"/>
            <a:ext cx="434186" cy="133059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0215194" y="3406303"/>
            <a:ext cx="434186" cy="126967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18256" y="226013"/>
            <a:ext cx="378630" cy="624786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Ь</a:t>
            </a:r>
          </a:p>
          <a:p>
            <a:pPr algn="ctr"/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</a:rPr>
              <a:t>М</a:t>
            </a:r>
            <a:endParaRPr lang="uk-UA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0558" y="1270850"/>
            <a:ext cx="378630" cy="35394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</a:t>
            </a:r>
          </a:p>
          <a:p>
            <a:pPr algn="ctr"/>
            <a:r>
              <a:rPr lang="uk-UA" sz="1600" dirty="0">
                <a:solidFill>
                  <a:schemeClr val="bg1"/>
                </a:solidFill>
                <a:latin typeface="Arial Black" panose="020B0A04020102020204" pitchFamily="34" charset="0"/>
              </a:rPr>
              <a:t>Ь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5507"/>
      </p:ext>
    </p:extLst>
  </p:cSld>
  <p:clrMapOvr>
    <a:masterClrMapping/>
  </p:clrMapOvr>
  <p:transition spd="slow" advTm="343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7593" y="16706"/>
            <a:ext cx="10087896" cy="33855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ЕКОНОМІЧНА КРИЗА 90-х років. Президент – Л. КРАВЧУК</a:t>
            </a:r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154" y="983392"/>
            <a:ext cx="2643834" cy="34259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РОЗДЕРЖАВЛЕННЯ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77063" y="1495630"/>
            <a:ext cx="8135161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НД (1991-1994) скоротився на 56%; стагнація (застій) в економіці</a:t>
            </a:r>
            <a:endParaRPr lang="en-US" sz="16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3191" y="1152670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439702" y="1137952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877064" y="968675"/>
            <a:ext cx="814111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Закони </a:t>
            </a:r>
            <a:r>
              <a:rPr lang="ru-RU" sz="1600" b="1" dirty="0">
                <a:cs typeface="Arial" panose="020B0604020202020204" pitchFamily="34" charset="0"/>
              </a:rPr>
              <a:t>«Про власність», </a:t>
            </a:r>
            <a:r>
              <a:rPr lang="ru-RU" sz="1600" b="1" dirty="0" smtClean="0">
                <a:cs typeface="Arial" panose="020B0604020202020204" pitchFamily="34" charset="0"/>
              </a:rPr>
              <a:t>«</a:t>
            </a:r>
            <a:r>
              <a:rPr lang="ru-RU" sz="1600" b="1" dirty="0">
                <a:cs typeface="Arial" panose="020B0604020202020204" pitchFamily="34" charset="0"/>
              </a:rPr>
              <a:t>Про приватизацію майна державних підприємств»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4094" y="1482321"/>
            <a:ext cx="26548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1600" b="1" dirty="0" smtClean="0"/>
              <a:t>НАЦІОНАЛЬНИЙ ДОХІД </a:t>
            </a:r>
            <a:endParaRPr lang="en-US" sz="16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4251" y="1651598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39702" y="1664907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46350" y="1949236"/>
            <a:ext cx="816587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Улітку 1994 р. тіньовий сектор зріс до 60%</a:t>
            </a:r>
            <a:endParaRPr lang="en-US" sz="1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34440" y="1976348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ТІНЬОВА ЕКОНОМІКА </a:t>
            </a:r>
            <a:endParaRPr lang="en-US" sz="16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4597" y="2117551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378274" y="2090439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57410" y="2426607"/>
            <a:ext cx="815481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Сформовано банківську систему</a:t>
            </a:r>
            <a:endParaRPr lang="en-US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45500" y="2453719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ФІНАНСИ, БАНКИ </a:t>
            </a:r>
            <a:endParaRPr lang="en-US" sz="16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5657" y="2622996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389334" y="2595884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7410" y="2897131"/>
            <a:ext cx="815481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Січень 1992 р. – введено купоно-карбованці – прообраз націіонал. валюти</a:t>
            </a:r>
            <a:endParaRPr lang="en-US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45500" y="2924243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НАЦІОНАЛЬНА ВАЛЮТА </a:t>
            </a:r>
            <a:endParaRPr lang="en-US" sz="16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5657" y="3093520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389334" y="3066408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46350" y="3365190"/>
            <a:ext cx="816587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З осені 1992 р. &gt; 50% → гіперінфляція; у 1993 р. – 10200% найбільша в світі </a:t>
            </a:r>
            <a:endParaRPr lang="en-US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34440" y="3392302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ІНФЛЯЦІЯ </a:t>
            </a:r>
            <a:endParaRPr lang="en-US" sz="16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34597" y="3561579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378274" y="3534467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46350" y="3842561"/>
            <a:ext cx="816587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Дефіцит держбюджету. Підприємства ухилялися від сплати податків, </a:t>
            </a:r>
          </a:p>
          <a:p>
            <a:r>
              <a:rPr lang="uk-UA" sz="1600" b="1" dirty="0" smtClean="0"/>
              <a:t>які складали до 90%.</a:t>
            </a:r>
            <a:endParaRPr lang="en-US" sz="16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34440" y="3933337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ДЕРЖАВНИЙ БЮДЖЕТ </a:t>
            </a:r>
            <a:endParaRPr lang="en-US" sz="16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15379" y="4102614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408988" y="4102636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46350" y="487995"/>
            <a:ext cx="816587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1991 – 1994 рр. - змінилося 4-и уряди. Відсутність економічної програми.</a:t>
            </a:r>
            <a:endParaRPr lang="en-US" sz="1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34440" y="515107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УРЯД </a:t>
            </a:r>
            <a:endParaRPr lang="en-US" sz="16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4597" y="684384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378274" y="657272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38192" y="4566174"/>
            <a:ext cx="8174033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Ринкове ціноутворення → стрімке зростання цін; підприємства-монополісти;</a:t>
            </a:r>
          </a:p>
          <a:p>
            <a:r>
              <a:rPr lang="uk-UA" sz="1600" b="1" dirty="0"/>
              <a:t>н</a:t>
            </a:r>
            <a:r>
              <a:rPr lang="uk-UA" sz="1600" b="1" dirty="0" smtClean="0"/>
              <a:t>а 50% скорочення вир-ва товарів народного споживання; масова зупинка </a:t>
            </a:r>
          </a:p>
          <a:p>
            <a:r>
              <a:rPr lang="uk-UA" sz="1600" b="1" dirty="0" smtClean="0"/>
              <a:t>підприємств, зростання боргів по  з/платі і соціальним виплатам.</a:t>
            </a:r>
            <a:endParaRPr lang="en-US" sz="16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26282" y="4836329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ПРОМИСЛОВІСТЬ </a:t>
            </a:r>
            <a:endParaRPr lang="en-US" sz="16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7221" y="5005606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400830" y="5005628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57410" y="5518590"/>
            <a:ext cx="808907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Лібералізація цін;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ціни на газ збільшилися у 100 разів, на нафту – у 300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uk-UA" sz="1600" b="1" dirty="0" smtClean="0"/>
              <a:t>.</a:t>
            </a:r>
            <a:endParaRPr lang="en-US" sz="1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34440" y="5488153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ЕНЕРГЕТИКА </a:t>
            </a:r>
            <a:endParaRPr lang="en-US" sz="16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5379" y="5657430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408988" y="5657452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46350" y="5999307"/>
            <a:ext cx="810013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Безробіття;  зубожіння, скорочення купівельної спроможності. </a:t>
            </a:r>
            <a:r>
              <a:rPr lang="uk-UA" sz="1600" b="1" dirty="0"/>
              <a:t>З</a:t>
            </a:r>
            <a:r>
              <a:rPr lang="uk-UA" sz="1600" b="1" dirty="0" smtClean="0"/>
              <a:t>нецінення зарплати; середній рівень - 25$ в місяць. </a:t>
            </a:r>
            <a:endParaRPr lang="en-US" sz="1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26282" y="6108621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СОЦІАЛЬНА СФЕРА </a:t>
            </a:r>
            <a:endParaRPr lang="en-US" sz="1600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7221" y="6277898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400830" y="6277920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79"/>
    </mc:Choice>
    <mc:Fallback xmlns="">
      <p:transition spd="slow" advTm="801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56" y="614035"/>
            <a:ext cx="12032744" cy="163121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період 1990—1994 рр. </a:t>
            </a: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ВНП скоротився на 44 %, обсяг промислової продукції - на 41 %, національний дохід - на  54 %.  У 1994 р. спад промислового виробництва досяг свого максимуму — 27,7 %. </a:t>
            </a: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Рівень інфляції був найвищим у світі — понад 10 200 %.  За межею бідності опинилося 64 % населення.  Трудова міграція за кордон. Депопуляція населення України.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8541" y="31192"/>
            <a:ext cx="6114174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НАСЛІДКИ ЕКОНОМІЧНОЇ КРИЗИ 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Admin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6" y="2658218"/>
            <a:ext cx="5895183" cy="352073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257" y="6284143"/>
            <a:ext cx="58951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Зубожіння населення. Панування бартеру.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Результат пошуку зображень за запитом карикатура інфля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08" y="2658218"/>
            <a:ext cx="5738875" cy="340342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6476" y="6304002"/>
            <a:ext cx="5628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Хронічний дефіцит. Знецінення зарплат.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8"/>
    </mc:Choice>
    <mc:Fallback xmlns="">
      <p:transition spd="slow" advTm="311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644" y="830282"/>
            <a:ext cx="1189447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 яке явище йдеться у цитованому документі?</a:t>
            </a:r>
          </a:p>
          <a:p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«Найбільшим негативом 1990-х років було вимивання активної, </a:t>
            </a:r>
          </a:p>
          <a:p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продуктивної частини населення – людей молодого та середнього віку – </a:t>
            </a:r>
          </a:p>
          <a:p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межі держави. За офіційними даними, Україна втратила близько </a:t>
            </a:r>
          </a:p>
          <a:p>
            <a:r>
              <a:rPr lang="uk-UA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3,5 млн. осіб, третина з яких – кваліфіковані фахівці».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дефіцит робочої сили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депопуляцію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трудову міграцію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соціальну диференціацію.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5537" y="4615934"/>
            <a:ext cx="3233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  трудову міграцію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21"/>
    </mc:Choice>
    <mc:Fallback xmlns="">
      <p:transition spd="slow" advTm="2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&quot;фото дефіцит товарів в 90-ті роки україна&quot;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88" y="3052916"/>
            <a:ext cx="5330041" cy="34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179" y="590979"/>
            <a:ext cx="11744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Які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терміни характеризують явища в економіці  України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 1991 — 1994 рр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.? Про що свідчить фото?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ринкові відносини, номенклатура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мирний шлях здобуття Україною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незалежності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кризовий стан економіки й падіння виробництва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дефіцит товарів, гіперінфляція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961" y="4384736"/>
            <a:ext cx="527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дефіцит товарів,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гіперінфляція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4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1"/>
    </mc:Choice>
    <mc:Fallback xmlns="">
      <p:transition spd="slow" advTm="1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2839" y="858739"/>
            <a:ext cx="11479161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Яку модель переходу до ринкової економіки обрала Україна?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 копіювання російських реформ</a:t>
            </a:r>
            <a:endParaRPr lang="uk-UA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  створення в надрах командної системи елементів ринкових відносин</a:t>
            </a:r>
            <a:endParaRPr lang="uk-UA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 еволюційний перехід до ринкових відносин</a:t>
            </a:r>
            <a:endParaRPr lang="uk-UA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  шлях «шокової терапії»</a:t>
            </a:r>
            <a:endParaRPr lang="uk-UA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0755" y="4267039"/>
            <a:ext cx="412478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  шлях «шокової терапії»</a:t>
            </a:r>
            <a:endParaRPr lang="uk-UA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0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1"/>
    </mc:Choice>
    <mc:Fallback xmlns="">
      <p:transition spd="slow" advTm="1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348" y="732698"/>
            <a:ext cx="1156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Які чинники сприяли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зубожінню населення, збільшення заборгованості по зарплаті в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Україні в 1991 — 1994 рр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незавершеність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формування української нації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мирний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шлях здобуття Україною незалежності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кризовий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стан економіки й падіння виробництва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корупція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й хабарництво у вищих ешелонах влади</a:t>
            </a:r>
            <a:endParaRPr lang="uk-UA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210" y="4259761"/>
            <a:ext cx="8040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кризовий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стан економіки й падіння виробництва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8"/>
    </mc:Choice>
    <mc:Fallback xmlns="">
      <p:transition spd="slow" advTm="17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9" y="828820"/>
            <a:ext cx="11695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</a:t>
            </a:r>
          </a:p>
          <a:p>
            <a:r>
              <a:rPr lang="uk-UA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 господарства України  після розпаду СРСР. Позитивні і негативні явища.    </a:t>
            </a:r>
            <a:endParaRPr lang="uk-UA" sz="3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Економічна криза 90-х років. Л. Кравчук. </a:t>
            </a:r>
            <a:endParaRPr lang="uk-UA" sz="3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Формування ринкової економіки. Л.Кучма.</a:t>
            </a:r>
          </a:p>
          <a:p>
            <a:r>
              <a:rPr lang="uk-UA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Становлення  грошової одиниці в Україні (1992 – 1996 рр.).</a:t>
            </a:r>
          </a:p>
          <a:p>
            <a:r>
              <a:rPr lang="uk-UA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Сертифікатна  приватизація. </a:t>
            </a:r>
            <a:endParaRPr lang="uk-UA" sz="3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"/>
    </mc:Choice>
    <mc:Fallback xmlns="">
      <p:transition spd="slow" advTm="263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112" y="413417"/>
            <a:ext cx="1095004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 яке явище економіки йде мова.</a:t>
            </a:r>
          </a:p>
          <a:p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 1994 році економіці країни загрожувало повне банкрутство. ВВП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порівняно з 1993 роком скоротилося майже на чверть. Ціни зросли в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 рази.  Експерти МВФ уважали, що економічна ситуація в Україні в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1994 році була найгіршою в світі, за винятком тих країн, де велися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бойові дії»: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дефляція;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гіперінфляція;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лібералізація цін;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дефіцит.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38079" y="4937732"/>
            <a:ext cx="271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гіперінфляція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2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92"/>
    </mc:Choice>
    <mc:Fallback xmlns="">
      <p:transition spd="slow" advTm="32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525" y="538619"/>
            <a:ext cx="110305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Визначте причини невдач економічної політики у перші роки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незалежної України (3 відповіді):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політична нестабільність, часта зміна урядів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 зниження інфляції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становлення фондового, товарного, грошового та валютного ринків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відсутність чіткої економічної програми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 відсутність правової бази для розвитку ринкової економіки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 реформування соціальної сфери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 Затвердження державної символіки України.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9313" y="4847535"/>
            <a:ext cx="9566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  політична нестабільність, часта зміна урядів</a:t>
            </a: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становлення фондового, товарного, грошового та валютного ринків</a:t>
            </a:r>
          </a:p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4  відсутність чіткої економічної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1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2"/>
    </mc:Choice>
    <mc:Fallback xmlns="">
      <p:transition spd="slow" advTm="23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058" y="487783"/>
            <a:ext cx="1135394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Укажіть про яке економічне явище йде мова?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«Моїй колежанці, яка тоді працювала в газеті «Ратуша» набірницею, </a:t>
            </a: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идали зарплату двома електричними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м’ясорубками. Ну,.. вона продала</a:t>
            </a:r>
          </a:p>
          <a:p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мені другу,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 їй треба було за щось жити. Це така тоді була загальна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практика.» </a:t>
            </a:r>
          </a:p>
          <a:p>
            <a:pPr algn="r"/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 інтерв'ю із Наталею Космолінською для виставки фотографій </a:t>
            </a:r>
          </a:p>
          <a:p>
            <a:pPr algn="r"/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Тадеуша </a:t>
            </a:r>
            <a:r>
              <a:rPr lang="uk-UA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Рольке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«Завтра буде краще». Записано влітку 2016 року.</a:t>
            </a:r>
          </a:p>
          <a:p>
            <a:endParaRPr lang="uk-UA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дефляція;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гіперінфляція;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бартер;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дефіцит.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7572" y="4962305"/>
            <a:ext cx="1547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бартер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7"/>
    </mc:Choice>
    <mc:Fallback xmlns="">
      <p:transition spd="slow" advTm="39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405" y="1831710"/>
            <a:ext cx="9561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Формування ринкової економіки. </a:t>
            </a:r>
            <a:r>
              <a:rPr lang="uk-UA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Л.Кучма.</a:t>
            </a:r>
            <a:endParaRPr lang="uk-UA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" y="385693"/>
            <a:ext cx="117839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2-16 вересня 1996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запровадження нової національної валюти – гривні. 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вересня 2000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 уряд  В. Ющенка уперше в історії ліквідував заборгованість із пенсій і майже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ліквідував заборгованість із зарплат у бюджетній сфері.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грудня 2000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зупинено діючий реактор Чорнобильської АЕС, остаточне закриття АЕС.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квітень 2001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 більшість ВР України відправила у відставку уряд  В. Ющенка.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жовтень 2001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ухвалення ВР України Земельного кодексу.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ВВП до 12,3% за рік, або 60% від рівня 1990 року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285" y="0"/>
            <a:ext cx="5785558" cy="369332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 Президент ЛЕОНІД КУЧМА.  ХРОНОЛОГІЯ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3348" y="2409073"/>
            <a:ext cx="10087896" cy="33855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ЕКОНОМІЧНИЙ РОЗВИТОК  1994 – 2004  </a:t>
            </a: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рр. </a:t>
            </a:r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Президент </a:t>
            </a: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Л. </a:t>
            </a:r>
            <a:r>
              <a:rPr lang="uk-UA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КУЧМА</a:t>
            </a:r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2105" y="2880362"/>
            <a:ext cx="816587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/>
              <a:t>1</a:t>
            </a:r>
            <a:r>
              <a:rPr lang="uk-UA" sz="1600" b="1" dirty="0" smtClean="0"/>
              <a:t>991 – 1994 рр. - змінилося 9 урядів. </a:t>
            </a:r>
            <a:endParaRPr lang="en-US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0195" y="2907474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УРЯД </a:t>
            </a:r>
            <a:endParaRPr lang="en-US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-9648" y="3076751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334029" y="3049639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1255" y="3388193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ПОЗИКИ МВФ </a:t>
            </a:r>
            <a:endParaRPr lang="en-US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412" y="3557470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45089" y="3530358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02105" y="3361081"/>
            <a:ext cx="816587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Надання позик МВФ після визнання - в Україні формується ринкова економіка</a:t>
            </a:r>
            <a:endParaRPr lang="en-US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0195" y="3868911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-9648" y="4027129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64743" y="4038188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91045" y="3841799"/>
            <a:ext cx="816587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Призупинено падіння виробництва, гальмування економічної кризи</a:t>
            </a:r>
            <a:endParaRPr lang="en-US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0195" y="4509732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ПРИВАТИЗАЦІЯ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-9648" y="4667950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64743" y="4679009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71391" y="4307929"/>
            <a:ext cx="816587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Здійснення  масової приватизації → ваучери; формування приватного сектору економіки. </a:t>
            </a:r>
            <a:r>
              <a:rPr lang="uk-UA" sz="1600" b="1" dirty="0"/>
              <a:t> </a:t>
            </a:r>
            <a:r>
              <a:rPr lang="uk-UA" sz="1600" b="1" dirty="0" smtClean="0"/>
              <a:t>«Прихватизація» - відсутність аукціонів, недостатній рівень іноземних інвестицій.</a:t>
            </a:r>
            <a:endParaRPr lang="en-US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0195" y="5319829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ФІНАНСОВА СФЕРА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-9648" y="5478047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64743" y="5489106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91045" y="5206706"/>
            <a:ext cx="816587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Подолання гіперінфляції; запровадження в обіг національної валюти – гривні </a:t>
            </a:r>
          </a:p>
          <a:p>
            <a:r>
              <a:rPr lang="uk-UA" sz="1600" b="1" dirty="0" smtClean="0"/>
              <a:t>(1 вересня 1996 р.). Курс долара – 1,75 – 1,9 грн. З 2000 р.- </a:t>
            </a:r>
            <a:r>
              <a:rPr lang="uk-UA" sz="1600" b="1" dirty="0" err="1" smtClean="0"/>
              <a:t>екон.зростання</a:t>
            </a:r>
            <a:r>
              <a:rPr lang="uk-UA" sz="1600" b="1" dirty="0" smtClean="0"/>
              <a:t>.</a:t>
            </a:r>
            <a:endParaRPr lang="en-US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0195" y="6129926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ОЛІГАРХІЯ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-9648" y="6288144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364743" y="6299203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3165" y="5897358"/>
            <a:ext cx="816587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Сформувався олігархічний капітал, як ФПГ – фінансово-промислові групи, політико-економічні клани (СКМ – Р.Ахметов, ICD – С.Тарута, «Інтертайп» -</a:t>
            </a:r>
          </a:p>
          <a:p>
            <a:r>
              <a:rPr lang="uk-UA" sz="1600" b="1" dirty="0" smtClean="0"/>
              <a:t>В.Пінчук, «Приват» - І.Коломойський).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16099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68"/>
    </mc:Choice>
    <mc:Fallback xmlns="">
      <p:transition spd="slow" advTm="10746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3348" y="108324"/>
            <a:ext cx="10087896" cy="33855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ЕКОНОМІЧНИЙ РОЗВИТОК  1994 – 2004  рр. Президент - Л.М. КУЧМА</a:t>
            </a:r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2105" y="579613"/>
            <a:ext cx="816587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Надвисока частка підприємств паливно-енергетичного комплексу та металургії – 60%. Скоротилася частка сучасних наукомістких, </a:t>
            </a:r>
            <a:r>
              <a:rPr lang="uk-UA" sz="1600" b="1" dirty="0" err="1" smtClean="0"/>
              <a:t>конкурентно</a:t>
            </a:r>
            <a:r>
              <a:rPr lang="uk-UA" sz="1600" b="1" dirty="0" smtClean="0"/>
              <a:t>-спроможних виробництв.  </a:t>
            </a:r>
            <a:endParaRPr lang="en-US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1255" y="917860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ПРОМИСЛОВІСТЬ</a:t>
            </a:r>
            <a:endParaRPr lang="en-US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12" y="1087137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345089" y="1060025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24225" y="2066210"/>
            <a:ext cx="8165874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Селяни отримали земельний пай та право вільно ним розпоряджатися. Не-значна частина зайнялася індивідуальним сільськогосподарським виробництвом. Вільний вихід із колгоспів.  Завершено приватизацію присадибних ділянок. Відсутній ринок землі.</a:t>
            </a:r>
            <a:endParaRPr lang="en-US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2315" y="2299799"/>
            <a:ext cx="264383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СІЛЬСЬКЕ ГОСПОДАРСТВО </a:t>
            </a:r>
            <a:endParaRPr lang="en-US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1060" y="2579385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56149" y="2579385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3165" y="3285593"/>
            <a:ext cx="816587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Підвищено зарплати, стипендії та пенсії. Зріс життєвий рівень населення. Диференціація населення: збільшення розриву у доходах. </a:t>
            </a:r>
            <a:endParaRPr lang="en-US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1255" y="3312705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СОЦІАЛЬНА СФЕРА</a:t>
            </a:r>
            <a:endParaRPr lang="en-US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12" y="3481982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45089" y="3454870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2105" y="1569133"/>
            <a:ext cx="816587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2005 р. – надання Україні статусу держави з ринковою економікою. </a:t>
            </a:r>
            <a:endParaRPr lang="en-US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0195" y="1596245"/>
            <a:ext cx="264383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ЕКОНОМІКА</a:t>
            </a:r>
            <a:endParaRPr lang="en-US" sz="16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-9648" y="1765522"/>
            <a:ext cx="710903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34029" y="1738410"/>
            <a:ext cx="43736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10780" y="3973572"/>
            <a:ext cx="2332690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НАСЛІДКИ: 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484" y="4513006"/>
            <a:ext cx="3981411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Формування олігархії, ФПГ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7698" y="4520049"/>
            <a:ext cx="775430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Бартерні угоди, приватизація – збагачення людей влади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484" y="5089783"/>
            <a:ext cx="1165928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Недосконале податкове законодавство. Розквіт «тіньової економіки», «чорного ринку».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484" y="5631596"/>
            <a:ext cx="3957750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Бюрократизація. Корупція.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9249" y="5598952"/>
            <a:ext cx="6993068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Недостатні темпи соціально-економічних реформ.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484" y="6184269"/>
            <a:ext cx="1014758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Припинення падіння обсягів виробництва. Гальмування економічної кризи.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24"/>
    </mc:Choice>
    <mc:Fallback xmlns="">
      <p:transition spd="slow" advTm="6192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76" y="4062653"/>
            <a:ext cx="1121369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«ПРИХВАТИЗАЦІЯ» 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умовна назва; придбання державної власності у процесі приватизації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незаконним шляхом або за навмисно заниженою ціною.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959" y="95723"/>
            <a:ext cx="5657318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СЛОВНИК. НЕГАТИВНІ ЯВИЩА 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576" y="649630"/>
            <a:ext cx="1121369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БІЗНЕС-ОЛІГАРХ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представник великого капіталу. Термін – аналог західного терміну «бізнес-магнат» для країн пострадянського простору і часто вказує на значний політичний вплив, окрім великих статків.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576" y="4861728"/>
            <a:ext cx="1121369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«УКРАЇНСЬКІ ОЛІГАРХИ» 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група осіб, що набула статків чи збагатилася завдяки контролю влади загалом або її гілок, корупції та іншими нелегальними шляхами, які з'явилися на політичній і економічній арені України за добу незалежності. Особи. Які стали надбагатими не шляхом економічної діяльності, а внаслідок пограбування вже створеного іншими людьми національного багатства.  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576" y="3569083"/>
            <a:ext cx="1121369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«КОРУМПОВАНИЙ»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(від лат. «підкупний») 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продажний, підкупний.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576" y="2798514"/>
            <a:ext cx="1121369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«КОРУПЦІЯ»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(від лат. «підкуп») 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продажність, підкупність державних, політичних і громадських діячів, а також урядовців і службовців державного апарату.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76" y="1757444"/>
            <a:ext cx="1149808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КРИЗА ЕКОНОМІЧНА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розлад, занепад, загострення суперечностей, складний стан; глибокі по-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рушення в процесі відтворення. Що проявляються в надвиробництві товарів порівняно з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Тоспроможним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попитом на них, скороченні виробництва, розладі грошових і кредитних відносин.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4"/>
    </mc:Choice>
    <mc:Fallback xmlns="">
      <p:transition spd="slow" advTm="1167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38" y="0"/>
            <a:ext cx="9655207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Динаміка зростання ВВП України  (1990 – 2004 рр.) 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0" y="606982"/>
            <a:ext cx="11540809" cy="60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88"/>
    </mc:Choice>
    <mc:Fallback xmlns="">
      <p:transition spd="slow" advTm="310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91" y="441955"/>
            <a:ext cx="115649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січня 1992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запровадження купонів багаторазового використання як прообразу національної валюти. Були в користуванні до вересня 1996 року.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353" y="1239477"/>
            <a:ext cx="3835800" cy="17286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93" y="1192032"/>
            <a:ext cx="3835800" cy="182350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098" y="1239478"/>
            <a:ext cx="3454856" cy="17366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3869" y="50864"/>
            <a:ext cx="9461244" cy="369332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4.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СТАНОВЛЕННЯ  ГРОШОВОЇ ОДИНИЦІ В УКРАЇНІ</a:t>
            </a:r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(1992 – 1996 рр.)  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991" y="3119278"/>
            <a:ext cx="11564963" cy="187743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вересня 1996 р.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запровадження національної валюти – гривні. Обмін 100 тис. купоно-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карбован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ців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 1 гривню. Обмінний курс до долара – 1,75 – 1,9. НАСЛІДКИ: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стабільність грошової системи держави;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знижено інфляцію;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подолано кризу неплатежів із зарплат, пенсій, стипендій;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склалися передумови виходу з кризи в 1999-2001 рр.</a:t>
            </a: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15" y="5157322"/>
            <a:ext cx="3286842" cy="16398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482" y="5166739"/>
            <a:ext cx="3374620" cy="16398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2" descr="http://xvatit.com/upload/medialibrary/628/628c97acc02d838942fec21966f8e9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53" y="5147906"/>
            <a:ext cx="3220697" cy="1658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1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90"/>
    </mc:Choice>
    <mc:Fallback xmlns="">
      <p:transition spd="slow" advTm="53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407" y="427857"/>
            <a:ext cx="10692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Яка із зазначених нижче подій відбулася того ж року що і прийняття Верховною Радою Конституції незалежної України?</a:t>
            </a:r>
          </a:p>
          <a:p>
            <a:pPr fontAlgn="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 України до Ради Європи.</a:t>
            </a:r>
          </a:p>
          <a:p>
            <a:pPr fontAlgn="t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Запровадження національної валюти — гривні</a:t>
            </a:r>
          </a:p>
          <a:p>
            <a:pPr fontAlgn="t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 у космос першого космонавта України Л. Каденюка.</a:t>
            </a:r>
          </a:p>
          <a:p>
            <a:pPr fontAlgn="t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Отримання Україною статусу країни з ринковою економікою.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5784" y="3709220"/>
            <a:ext cx="7448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Запровадження національної валюти - гривні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0"/>
    </mc:Choice>
    <mc:Fallback xmlns="">
      <p:transition spd="slow" advTm="1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82" y="661345"/>
            <a:ext cx="11623318" cy="6312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2264" y="199680"/>
            <a:ext cx="3770584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Основні терміни </a:t>
            </a:r>
            <a:r>
              <a:rPr lang="uk-UA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3"/>
    </mc:Choice>
    <mc:Fallback xmlns="">
      <p:transition spd="slow" advTm="1722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иватизація срср росія ітор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25" y="2500864"/>
            <a:ext cx="3710711" cy="28596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аучер україна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7" y="2500864"/>
            <a:ext cx="3631347" cy="28596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969" y="1417741"/>
            <a:ext cx="11562734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1995-1998 рр.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сертифікатна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приватизація (19 млн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громадян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України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отримали ваучери). Формально стали акціонерами приватних компаній.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р.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грошова приватизація.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76" y="5576175"/>
            <a:ext cx="308443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Приватизаційний майновий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сертифікат. Ваучер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3109" y="5453063"/>
            <a:ext cx="3564742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Отримання громадянами України приватизаційних  майнових  сертифікатів (ваучерів)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9732" y="57665"/>
            <a:ext cx="5630067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5. СЕРТИФІКАТНА  ПРИВАТИЗАЦІЯ    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69" y="483764"/>
            <a:ext cx="1156273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Приватизація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процес передачі державної та муніципальної власності за плату чи безкоштовно у приватну власність фізичних або юридичних осіб. Це один із головних напрямків переходу від  командної економіки до ринкової.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6828" y="2369366"/>
            <a:ext cx="302839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НАСЛІДКИ 1995-1998: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3820" y="2859326"/>
            <a:ext cx="4568180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роздержавлено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тис. об'єктів, з них 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тис. середніх і великих підприємств;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3820" y="3543899"/>
            <a:ext cx="4568180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приватизовано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90% підприємств тор-</a:t>
            </a:r>
          </a:p>
          <a:p>
            <a:r>
              <a:rPr lang="uk-U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гівлі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 громадського харчування;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0215" y="4228472"/>
            <a:ext cx="45512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створено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 тисяч малих підприємств;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40215" y="4666824"/>
            <a:ext cx="45512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подолано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товарний дефіцит;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40800" y="5699285"/>
            <a:ext cx="4551200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склалися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умови для формування 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середнього класу;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40800" y="5057743"/>
            <a:ext cx="4551200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утворився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фондовий і </a:t>
            </a:r>
            <a:r>
              <a:rPr lang="uk-U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позафондовий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ринок, фондові біржі;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23820" y="6402310"/>
            <a:ext cx="4551200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«прихватизація», утворення ФПГ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61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93"/>
    </mc:Choice>
    <mc:Fallback xmlns="">
      <p:transition spd="slow" advTm="5859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85" y="1243453"/>
            <a:ext cx="6209971" cy="401464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663" y="5965181"/>
            <a:ext cx="4385187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Значні бюрократичні обмеження </a:t>
            </a: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організації та ведення бізнесу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zno.yandex.ua/media/zno-uk/ukraine-history/1/41/task_1_zno_2015_ukr_hist_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5" y="1102363"/>
            <a:ext cx="4042109" cy="46484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3121" y="5505707"/>
            <a:ext cx="51139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Висока банківська ставка по кредитам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0116" y="118694"/>
            <a:ext cx="7252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Обмеження ведення бізнесу: </a:t>
            </a:r>
          </a:p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бюрократизація, недоступність кредитів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5"/>
    </mc:Choice>
    <mc:Fallback xmlns="">
      <p:transition spd="slow" advTm="19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то дефіцит товарів в 90-ті роки украї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5" y="1118983"/>
            <a:ext cx="6134531" cy="33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3560" y="4748981"/>
            <a:ext cx="312906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Бізнес 90-х років ХХ ст.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747" y="1569756"/>
            <a:ext cx="5073445" cy="38896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5928" y="5636794"/>
            <a:ext cx="4567084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Пам’ятник підприємцю 1990-х рр. </a:t>
            </a: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із так званою «кравчучкою» (візком). </a:t>
            </a:r>
          </a:p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Слов’янськ (Донецька обл.). 2006 р.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0739" y="424876"/>
            <a:ext cx="353071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БІЗНЕС ПО-УКРАЇНСЬКІ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13"/>
    </mc:Choice>
    <mc:Fallback xmlns="">
      <p:transition spd="slow" advTm="2581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519" y="383459"/>
            <a:ext cx="111497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якій особливості становлення підприємництва в незалежній Україні акцентує увагу карикатура?</a:t>
            </a:r>
          </a:p>
          <a:p>
            <a:endParaRPr lang="uk-U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 надмірних фізичних навантаженнях на  бізнесменів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 стрімкому збільшенні прибутковості  бізнесу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 недостатній фаховій підготовці підприємців для ведення бізнесу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 значних бюрократичних обмеженнях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організації та ведення бізнесу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zno.yandex.ua/media/zno-uk/ukraine-history/1/41/task_1_zno_2015_ukr_hist_4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2" y="2784496"/>
            <a:ext cx="3244645" cy="373134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1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0"/>
    </mc:Choice>
    <mc:Fallback xmlns="">
      <p:transition spd="slow" advTm="16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342" y="634180"/>
            <a:ext cx="10043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державної або муніципальної власності за плату або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безкоштовно у приватну власність – це … 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госпрозрахунок.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– оренда.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– приватизація.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– рентабельність.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1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2"/>
    </mc:Choice>
    <mc:Fallback xmlns="">
      <p:transition spd="slow" advTm="12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аучер україн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40" y="1699852"/>
            <a:ext cx="5364081" cy="422421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1664" y="545690"/>
            <a:ext cx="11282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 яке нове економічне явище 1995-1998 років свідчить зображення.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– госпрозрахунок.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– оренда.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– приватизація.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– рентабельність.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784" y="429147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5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7"/>
    </mc:Choice>
    <mc:Fallback xmlns="">
      <p:transition spd="slow" advTm="13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019" y="617257"/>
            <a:ext cx="1160698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«Тіньова» економіка, яка в другій половині 1990-х рр., за оцінками фахівців, «...загальмувала не тільки ринкові реформи. а й вкладання іноземними інвесторами капіталів в Україну», - це сфера вияву економічної активності, спрямованої на</a:t>
            </a:r>
          </a:p>
          <a:p>
            <a:endParaRPr lang="uk-U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отримання доходів від здійснення заборонених видів діяльності або на ухилення від державного контролю та сплати податків.</a:t>
            </a:r>
          </a:p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перерозподіл національного доходу в інтересах окремих класів, соціальних (найбідніших або найбагатших) верств населення.</a:t>
            </a:r>
          </a:p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законодавче закріплення повного або часткового звільнення певного виду підприємницької діяльності від сплати податків.</a:t>
            </a:r>
          </a:p>
          <a:p>
            <a:r>
              <a:rPr lang="uk-U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заохочення суб'єктів господарювання до розвитку виробництва, підвищення його ефективності та економічного зростання.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3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3"/>
    </mc:Choice>
    <mc:Fallback xmlns="">
      <p:transition spd="slow" advTm="27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2701" y="773099"/>
            <a:ext cx="105685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Становлення ринкової економіки, запровадження  лібералізації цін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призвело до гіперінфляції у період президентства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Леоніда Кучми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Віктора Ющенка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Віктора  Януковича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Леоніда Кравчука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4"/>
    </mc:Choice>
    <mc:Fallback xmlns="">
      <p:transition spd="slow" advTm="13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181" y="789531"/>
            <a:ext cx="114678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Приборкання гіперінфляції, яка була спричинена переходом до ринкової </a:t>
            </a:r>
          </a:p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кономіки, відбулося під час президентства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Леоніда Кучми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Віктора Ющенка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Віктора  Януковича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Леоніда Кравчука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3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7"/>
    </mc:Choice>
    <mc:Fallback xmlns="">
      <p:transition spd="slow" advTm="13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691" y="1047136"/>
            <a:ext cx="1112201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Яка риса соціально-економічного розвитку притаманна була Україні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протягом 1991 – 1994 рр.?</a:t>
            </a:r>
          </a:p>
          <a:p>
            <a:endParaRPr lang="uk-U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диференціація суспільства за майновою ознакою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стрімке зростання дефіциту споживчих товарів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перевищення економічних показників часів Української РСР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інтеграція української економіки з економікою Європейського Союзу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5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5"/>
    </mc:Choice>
    <mc:Fallback xmlns="">
      <p:transition spd="slow" advTm="16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341" y="1748984"/>
            <a:ext cx="8249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Стан господарства України  після розпаду СРСР. Позитивні і негативні явища.    </a:t>
            </a:r>
            <a:endParaRPr lang="uk-UA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342" y="619432"/>
            <a:ext cx="117200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Увідповідніть подію та рік, коли вона відбулася.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обрання України членом Ради Європи (РЄ)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 вступ України до Світової організації торгівлі (СОТ)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запровадження національної грошової одиниці – гривні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підписання Україною Угоди про асоціацію з Європейським Союзом (ЄС)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  1995 р.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  1996 р.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 2004 р.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  2008 р.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  2014 р.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6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55"/>
    </mc:Choice>
    <mc:Fallback xmlns="">
      <p:transition spd="slow" advTm="3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157" y="191728"/>
            <a:ext cx="119153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Увідповідніть описані явища соціально-економічного життя та період історії України, для якого вони було характерним.</a:t>
            </a:r>
          </a:p>
          <a:p>
            <a:endParaRPr lang="uk-UA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«Основна частина підприємств місцевого значення перейшла з відання союзних міністерств у підпорядкування обласних рад депутатів. Місцеві органи влади одержали широкі права у вирішенні матеріально-фінансових питань...»</a:t>
            </a:r>
          </a:p>
          <a:p>
            <a:pPr fontAlgn="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 «Економічне протистояння, що виникло внаслідок внесення митною службою Росії усіх українських імпортерів до переліку "ризикованих", призвело до блокади поставок товарів </a:t>
            </a:r>
          </a:p>
          <a:p>
            <a:pPr fontAlgn="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України до Росії...»</a:t>
            </a:r>
          </a:p>
          <a:p>
            <a:pPr fontAlgn="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 Понад мільйон осіб, винних у порушенні антиалкогольного законодавства, зазнали адміністративних стягнень. У Закарпатті та в Криму знищили виноградники унікальних сортів...»</a:t>
            </a:r>
          </a:p>
          <a:p>
            <a:pPr fontAlgn="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«Продовольча програма виходить із необхідності скоротити імпорт продовольства з капіталістичних країн, оскільки деякі держави прагнуть перетворити продаж зерна на засіб політичного тиску...»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4895535"/>
            <a:ext cx="6941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«післявоєнна відбудова» (1945 — початок 1950-х рр.)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«відлига» (1953–1964 рр.)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«застій» (середина 1960-х — початок 1980-х рр.)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 «перебудова» (1985–1991 рр.)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  «незалежність» (1991 р. — початок ХХІ ст.)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9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45"/>
    </mc:Choice>
    <mc:Fallback xmlns="">
      <p:transition spd="slow" advTm="8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820" y="1755058"/>
            <a:ext cx="6908649" cy="266945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uk-UA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Дякую </a:t>
            </a:r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за  увагу</a:t>
            </a:r>
            <a:r>
              <a:rPr lang="uk-UA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2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8"/>
    </mc:Choice>
    <mc:Fallback xmlns="">
      <p:transition spd="slow" advTm="8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368" y="129979"/>
            <a:ext cx="8039380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СТАН ГОСПОДАРСТВА УКРАЇНИ  ПІСЛЯ РОЗПАДУ СРСР    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685" y="1196180"/>
            <a:ext cx="1364476" cy="646331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Фактори </a:t>
            </a:r>
          </a:p>
          <a:p>
            <a:r>
              <a:rPr lang="uk-UA" b="1" dirty="0" smtClean="0">
                <a:latin typeface="Arial Black" panose="020B0A04020102020204" pitchFamily="34" charset="0"/>
              </a:rPr>
              <a:t>впливу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47" y="790903"/>
            <a:ext cx="1025012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Більшість українських підприємств підпорядковані центру. 72% господарських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язків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замикалися на Росії.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Відсутня різноманітність форм власності та їх ефективного захисту.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Екстенсивний розвиток, диспропорційність, застарілість матеріально-технічної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бази, високий рівень мілітаризації економіки.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83" y="3125813"/>
            <a:ext cx="1418978" cy="646331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Головні </a:t>
            </a:r>
          </a:p>
          <a:p>
            <a:r>
              <a:rPr lang="uk-UA" b="1" dirty="0" smtClean="0">
                <a:latin typeface="Arial Black" panose="020B0A04020102020204" pitchFamily="34" charset="0"/>
              </a:rPr>
              <a:t>завдання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310" y="2571816"/>
            <a:ext cx="1024166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Реформувати економіку на ринкових принципах: роздержавлення, приватизація,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івноправність різних форм власності.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Структурна перебудова промисловості на основі ресурсозбереження,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переорієнта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ція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 важкої промисловості на громадське споживання.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Економічна кооперація всередині України та з іноземними державами.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Входження до світового ринку.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31" y="5055446"/>
            <a:ext cx="1367682" cy="646331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Основні </a:t>
            </a:r>
          </a:p>
          <a:p>
            <a:r>
              <a:rPr lang="uk-UA" b="1" dirty="0" smtClean="0">
                <a:latin typeface="Arial Black" panose="020B0A04020102020204" pitchFamily="34" charset="0"/>
              </a:rPr>
              <a:t>труднощі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0310" y="4629727"/>
            <a:ext cx="1024166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чіткої економічної програми.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Нерішучість, повільність, непослідовність у проведенні нагальних економічних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реформ.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Політична нестабільність, часта зміна урядів.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правової бази для розвитку ринкової економіки.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Енергетична криза: Україна забезпечена власними енергетичними ресурсами лише на 45 – 50%.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6"/>
    </mc:Choice>
    <mc:Fallback xmlns="">
      <p:transition spd="slow" advTm="754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36" y="186889"/>
            <a:ext cx="11764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«Українська РСР самостійно визначає свій економічний статус і закріплює його в законах.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...Українська РСР має право на свою частку в загальносоюзному багатстві. ...Відносини Української РСР з іншими радянськими республіками будують- ся на основі договорів, укладених на принципах рівноправності, взаємоповаги і невтручання у внутрішні справи...»</a:t>
            </a:r>
          </a:p>
          <a:p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Наведені положення документа декларують право України на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  плюралізм.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   суверенітет.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 незалежність.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   гласність.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2868" y="4711204"/>
            <a:ext cx="2517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  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суверенітет.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2"/>
    </mc:Choice>
    <mc:Fallback xmlns="">
      <p:transition spd="slow" advTm="29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61" y="786458"/>
            <a:ext cx="5314336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Висококваліфікована і дешева робоча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-ла (працездатне населення складає біль-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половину населення України).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Високий рівень освіти.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Значний науковий потенціал (220 тис. нау-ковців), розвиненість мережі наукових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ус-танов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розвиток фундаментальних і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-ладних наукових досліджень.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Значні природні багатства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Розвиненість транспортної мережі (заліз-ниці, порти, газо- і нафтопроводи тощо).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Великий морський і річковий флот.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Здатність промисловості випускати вели-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кий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перелік продукції, ракети і космічну техніку в тому числі.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Значний потенціал розвитку сільського господарства (висока природна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родю-чість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ґрунтів).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288" y="208967"/>
            <a:ext cx="3558988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ПОЗИТИВНІ ФАКТОРИ   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7847" y="208967"/>
            <a:ext cx="3515706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НЕГАТИВНІ ФАКТОРИ  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5939" y="786458"/>
            <a:ext cx="609600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Економіка України була складовою загальносо-юзного економічного комплексу.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Деформація структури економіки: переважання важкої промисловості та енергетики (70 %).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у більшості галузей завершеного циклу виробництва товарів (80 %).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Висока енергозатратність та енергозалежність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Неконкурентоспроможність більшої частини промислової продукції на світовому ринку.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80 % підприємств працювало на потреби війсь-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ково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-промислового комплексу (ВПК).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Несформованість власної банківської і фінансо-вої системи.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законодавчо-нормативної бази для функціонування економіки в умовах ринку.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Негативні наслідки невдалих економічних ре-форм періоду перебудови.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Відсутність чіткої програми дій щодо реформу-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вання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економіки.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Хронічна криза і затратність сільського господарств.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79"/>
    </mc:Choice>
    <mc:Fallback xmlns="">
      <p:transition spd="slow" advTm="602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627" y="161462"/>
            <a:ext cx="11482631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Arial Black" panose="020B0A04020102020204" pitchFamily="34" charset="0"/>
              </a:rPr>
              <a:t> НЕГАТИВНІ ПРОЦЕСИ В ЕКОНОМІЦІ УКРАЇНИ на </a:t>
            </a:r>
            <a:r>
              <a:rPr lang="uk-UA" sz="2400" b="1" dirty="0" err="1" smtClean="0">
                <a:latin typeface="Arial Black" panose="020B0A04020102020204" pitchFamily="34" charset="0"/>
              </a:rPr>
              <a:t>поч</a:t>
            </a:r>
            <a:r>
              <a:rPr lang="uk-UA" sz="2400" b="1" dirty="0" smtClean="0">
                <a:latin typeface="Arial Black" panose="020B0A04020102020204" pitchFamily="34" charset="0"/>
              </a:rPr>
              <a:t>. 90-х років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944" y="797949"/>
            <a:ext cx="1331647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ІНФЛЯЦІЯ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7153" y="786465"/>
            <a:ext cx="2001702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ГІПЕРІНФЛЯЦІЯ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9030" y="782449"/>
            <a:ext cx="1878143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ДЕВАЛЬВАЦІЯ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4038" y="780290"/>
            <a:ext cx="2367023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ГРОШОВА 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ЕМІСІЯ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90763" y="1342103"/>
            <a:ext cx="1109022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БАРТЕР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28972" y="1363850"/>
            <a:ext cx="1682064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СПЕКУЛЯЦІЯ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00863" y="2390078"/>
            <a:ext cx="9003302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ЗАБОРГОВАНІСТЬ ПО ЗАРОБІТНІЙ ПЛАТІ,  ПЕНСІЙ, СТИПЕНДІЙ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0863" y="2882703"/>
            <a:ext cx="165660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БЕЗРОБІТТЯ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2582" y="1880522"/>
            <a:ext cx="475444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РІЗКЕ ПАДІННЯ ДОХОДІВ ПРАЦЮЮЧИХ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4784" y="786465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трелка вправо 15"/>
          <p:cNvSpPr/>
          <p:nvPr/>
        </p:nvSpPr>
        <p:spPr>
          <a:xfrm>
            <a:off x="86603" y="1372923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трелка вправо 17"/>
          <p:cNvSpPr/>
          <p:nvPr/>
        </p:nvSpPr>
        <p:spPr>
          <a:xfrm>
            <a:off x="98422" y="1857555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право 18"/>
          <p:cNvSpPr/>
          <p:nvPr/>
        </p:nvSpPr>
        <p:spPr>
          <a:xfrm>
            <a:off x="74784" y="2390077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 вправо 19"/>
          <p:cNvSpPr/>
          <p:nvPr/>
        </p:nvSpPr>
        <p:spPr>
          <a:xfrm>
            <a:off x="86603" y="2900619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7424" y="3393330"/>
            <a:ext cx="652255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ЗНЕЦІНЕННЯ ОСОБИСТИХ ЗАОЩАДЖЕНЬ ГРОМАДЯН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86603" y="3407231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28868" y="3905607"/>
            <a:ext cx="901340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СУТТЄВЕ ПАДІННЯ РІВНЯ СПОЖИВАННЯ внаслідок  скорочення прибутків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98422" y="3912557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28868" y="4382377"/>
            <a:ext cx="657769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ШВИДКЕ СОЦІАЛЬНЕ РОЗШАРУВАННЯ В СУСПІЛЬСТВІ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86603" y="4395688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17424" y="4908859"/>
            <a:ext cx="829868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ЗРОСТАННЯ СОЦІАЛЬНОЇ НАПРУГИ В СУСПІЛЬСТВІ (страйки, мітинги)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86603" y="4944685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Стрелка вправо 29"/>
          <p:cNvSpPr/>
          <p:nvPr/>
        </p:nvSpPr>
        <p:spPr>
          <a:xfrm>
            <a:off x="2589576" y="780290"/>
            <a:ext cx="448592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трелка вправо 30"/>
          <p:cNvSpPr/>
          <p:nvPr/>
        </p:nvSpPr>
        <p:spPr>
          <a:xfrm>
            <a:off x="5214322" y="785564"/>
            <a:ext cx="448592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Стрелка вправо 31"/>
          <p:cNvSpPr/>
          <p:nvPr/>
        </p:nvSpPr>
        <p:spPr>
          <a:xfrm>
            <a:off x="7739979" y="797949"/>
            <a:ext cx="448592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трелка вправо 32"/>
          <p:cNvSpPr/>
          <p:nvPr/>
        </p:nvSpPr>
        <p:spPr>
          <a:xfrm>
            <a:off x="2601395" y="1354026"/>
            <a:ext cx="448592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17424" y="5421136"/>
            <a:ext cx="7805085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КОРУПЦІЯ, «ТІНЬОВА ЕКОНОМІКА», КРИМІНАЛІЗАЦІЯ  ЕКОНОМІКИ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74784" y="5421816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08965" y="5956343"/>
            <a:ext cx="424943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ВИВЕЗЕННЯ КАПІТАЛУ ЗА КОРДОН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94705" y="5974259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00863" y="6448824"/>
            <a:ext cx="570310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НЕДОСТАТНІЙ РІВЕНЬ ІНОЗЕМНИХ ІНВЕСТИЦІЙ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86603" y="6466740"/>
            <a:ext cx="978408" cy="36933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57"/>
    </mc:Choice>
    <mc:Fallback xmlns="">
      <p:transition spd="slow" advTm="432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43" y="191728"/>
            <a:ext cx="6280887" cy="369332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 НЕГАТИВНІ ПРОЦЕСИ В ЕКОНОМІЦІ УКРАЇНИ 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66" y="5375931"/>
            <a:ext cx="11539674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ІНФЛЯЦІЯ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 процес знецінення паперових грошей, падіння їх купівельної спроможності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018" y="5961430"/>
            <a:ext cx="1155062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СПЕКУЛЯЦІЯ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закупка товарів за цінами нижче ринкових та їх перепродаж за більш </a:t>
            </a: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високими.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92" y="677584"/>
            <a:ext cx="826232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БАРТЕР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прямий безгрошовий обмін товарами або послугами.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92" y="1268833"/>
            <a:ext cx="11545148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ГІПЕРІНФЛЯЦІЯ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(від гр. «підвищення», «надмірність»; лат. «розбухання») – надмірне переповнення каналів грошового обігу масою надлишкових паперових грошей порівняно з потребами обороту в них, що спричиняє знецінювання грошової одиниці.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492" y="2475635"/>
            <a:ext cx="11545148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ДЕВАЛЬВАЦІЯ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(лат. «віддалення, скасування, припинення») – законодавче зменшення </a:t>
            </a: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золотого змісту (вартості) грошової одиниці, зниження курсу паперових грошей щодо золота або іноземної валюти. Прикладом може бути зіставлення гривні і долара: 1996 р. 1$ : 1, 76 гривні; 2010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1$ : 8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гривні;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1$ :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гривні.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492" y="3990213"/>
            <a:ext cx="11545148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ЕМІСІЯ, ГРОШОВА ЕМІСІЯ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(лат. «випуск») – 1) випуск банкнотів, паперових грошей та цінних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папе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рів державними установами та АТ; 2) випуск не підкріплених реальними товарами паперових гро-</a:t>
            </a:r>
          </a:p>
          <a:p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шей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недостатній кількості готівки та для покриття дефіциту державного бюджету, як правило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роводиться владою  під час кризи.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0"/>
    </mc:Choice>
    <mc:Fallback xmlns="">
      <p:transition spd="slow" advTm="1293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7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5.3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1411</TotalTime>
  <Words>3110</Words>
  <Application>Microsoft Office PowerPoint</Application>
  <PresentationFormat>Широкоэкранный</PresentationFormat>
  <Paragraphs>485</Paragraphs>
  <Slides>42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Monotype Corsiva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  за 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Sergey</cp:lastModifiedBy>
  <cp:revision>131</cp:revision>
  <dcterms:created xsi:type="dcterms:W3CDTF">2020-03-24T17:42:09Z</dcterms:created>
  <dcterms:modified xsi:type="dcterms:W3CDTF">2021-04-01T10:05:17Z</dcterms:modified>
</cp:coreProperties>
</file>