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64058-380D-4DBD-9670-8BE6D5497E58}" v="730" dt="2023-05-11T21:29:49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C5EA9D-6F16-4E33-A449-A0CFB883C62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2E9A8D9-6005-4A59-B1D0-28565BF64876}">
      <dgm:prSet/>
      <dgm:spPr/>
      <dgm:t>
        <a:bodyPr/>
        <a:lstStyle/>
        <a:p>
          <a:r>
            <a:rPr lang="ru-RU"/>
            <a:t>отруйні рослини та гриби;</a:t>
          </a:r>
          <a:endParaRPr lang="en-US"/>
        </a:p>
      </dgm:t>
    </dgm:pt>
    <dgm:pt modelId="{53B83BEB-9F54-4968-8669-052FA2E8D384}" type="parTrans" cxnId="{23854388-FFD8-4F82-A4BA-A2315351D965}">
      <dgm:prSet/>
      <dgm:spPr/>
      <dgm:t>
        <a:bodyPr/>
        <a:lstStyle/>
        <a:p>
          <a:endParaRPr lang="en-US"/>
        </a:p>
      </dgm:t>
    </dgm:pt>
    <dgm:pt modelId="{0F09AC65-9E72-4F9A-9C37-D3EA7AB34D74}" type="sibTrans" cxnId="{23854388-FFD8-4F82-A4BA-A2315351D965}">
      <dgm:prSet/>
      <dgm:spPr/>
      <dgm:t>
        <a:bodyPr/>
        <a:lstStyle/>
        <a:p>
          <a:endParaRPr lang="en-US"/>
        </a:p>
      </dgm:t>
    </dgm:pt>
    <dgm:pt modelId="{FF7C7E3E-3B3C-4939-9C08-524B4225F12C}">
      <dgm:prSet/>
      <dgm:spPr/>
      <dgm:t>
        <a:bodyPr/>
        <a:lstStyle/>
        <a:p>
          <a:r>
            <a:rPr lang="ru-RU"/>
            <a:t>токсин ботулізму;</a:t>
          </a:r>
          <a:endParaRPr lang="en-US"/>
        </a:p>
      </dgm:t>
    </dgm:pt>
    <dgm:pt modelId="{3E25870E-D668-4DB7-A8D5-61D98BF1F270}" type="parTrans" cxnId="{92D5705C-9285-4ABB-A5A4-2672019401FE}">
      <dgm:prSet/>
      <dgm:spPr/>
      <dgm:t>
        <a:bodyPr/>
        <a:lstStyle/>
        <a:p>
          <a:endParaRPr lang="en-US"/>
        </a:p>
      </dgm:t>
    </dgm:pt>
    <dgm:pt modelId="{78F28119-B43E-4A92-8B74-D3864BE850A3}" type="sibTrans" cxnId="{92D5705C-9285-4ABB-A5A4-2672019401FE}">
      <dgm:prSet/>
      <dgm:spPr/>
      <dgm:t>
        <a:bodyPr/>
        <a:lstStyle/>
        <a:p>
          <a:endParaRPr lang="en-US"/>
        </a:p>
      </dgm:t>
    </dgm:pt>
    <dgm:pt modelId="{451DD7D0-8357-4118-BAA3-6306F2463EEF}">
      <dgm:prSet/>
      <dgm:spPr/>
      <dgm:t>
        <a:bodyPr/>
        <a:lstStyle/>
        <a:p>
          <a:r>
            <a:rPr lang="ru-RU"/>
            <a:t>цвіль;</a:t>
          </a:r>
          <a:endParaRPr lang="en-US"/>
        </a:p>
      </dgm:t>
    </dgm:pt>
    <dgm:pt modelId="{E1AAB3AD-8E7F-46D9-AB9B-0CCCA19666E5}" type="parTrans" cxnId="{5D99E964-2CD8-429C-84E4-E6C8B0AD6169}">
      <dgm:prSet/>
      <dgm:spPr/>
      <dgm:t>
        <a:bodyPr/>
        <a:lstStyle/>
        <a:p>
          <a:endParaRPr lang="en-US"/>
        </a:p>
      </dgm:t>
    </dgm:pt>
    <dgm:pt modelId="{08719DC0-D72F-4DEA-98B2-A896CC852D3D}" type="sibTrans" cxnId="{5D99E964-2CD8-429C-84E4-E6C8B0AD6169}">
      <dgm:prSet/>
      <dgm:spPr/>
      <dgm:t>
        <a:bodyPr/>
        <a:lstStyle/>
        <a:p>
          <a:endParaRPr lang="en-US"/>
        </a:p>
      </dgm:t>
    </dgm:pt>
    <dgm:pt modelId="{34164C88-DD0C-4756-9EDB-598C0B8D1A4F}">
      <dgm:prSet/>
      <dgm:spPr/>
      <dgm:t>
        <a:bodyPr/>
        <a:lstStyle/>
        <a:p>
          <a:r>
            <a:rPr lang="ru-RU"/>
            <a:t>промислова отрута;</a:t>
          </a:r>
          <a:endParaRPr lang="en-US"/>
        </a:p>
      </dgm:t>
    </dgm:pt>
    <dgm:pt modelId="{CA1F5B04-B0B2-4881-8AD3-C630832C4B59}" type="parTrans" cxnId="{431E07AA-B0DE-4421-9B30-6CC6FF8D3E28}">
      <dgm:prSet/>
      <dgm:spPr/>
      <dgm:t>
        <a:bodyPr/>
        <a:lstStyle/>
        <a:p>
          <a:endParaRPr lang="en-US"/>
        </a:p>
      </dgm:t>
    </dgm:pt>
    <dgm:pt modelId="{F83CC56F-8438-49FD-B8C1-E3249F082402}" type="sibTrans" cxnId="{431E07AA-B0DE-4421-9B30-6CC6FF8D3E28}">
      <dgm:prSet/>
      <dgm:spPr/>
      <dgm:t>
        <a:bodyPr/>
        <a:lstStyle/>
        <a:p>
          <a:endParaRPr lang="en-US"/>
        </a:p>
      </dgm:t>
    </dgm:pt>
    <dgm:pt modelId="{03852951-A4F9-4BF4-ADDB-363AA1E57828}">
      <dgm:prSet/>
      <dgm:spPr/>
      <dgm:t>
        <a:bodyPr/>
        <a:lstStyle/>
        <a:p>
          <a:r>
            <a:rPr lang="ru-RU"/>
            <a:t>мінеральні добрива;</a:t>
          </a:r>
          <a:endParaRPr lang="en-US"/>
        </a:p>
      </dgm:t>
    </dgm:pt>
    <dgm:pt modelId="{F5629244-E741-4724-A31B-65AE994E6306}" type="parTrans" cxnId="{A5591F0B-CBE1-45FF-93DE-FFBC470A9365}">
      <dgm:prSet/>
      <dgm:spPr/>
      <dgm:t>
        <a:bodyPr/>
        <a:lstStyle/>
        <a:p>
          <a:endParaRPr lang="en-US"/>
        </a:p>
      </dgm:t>
    </dgm:pt>
    <dgm:pt modelId="{31AC49CA-3C64-4555-8801-05532302FFA9}" type="sibTrans" cxnId="{A5591F0B-CBE1-45FF-93DE-FFBC470A9365}">
      <dgm:prSet/>
      <dgm:spPr/>
      <dgm:t>
        <a:bodyPr/>
        <a:lstStyle/>
        <a:p>
          <a:endParaRPr lang="en-US"/>
        </a:p>
      </dgm:t>
    </dgm:pt>
    <dgm:pt modelId="{C9F9E9FB-2FBA-462A-A029-C67AE647D3AC}">
      <dgm:prSet/>
      <dgm:spPr/>
      <dgm:t>
        <a:bodyPr/>
        <a:lstStyle/>
        <a:p>
          <a:r>
            <a:rPr lang="ru-RU"/>
            <a:t>алкоголь;</a:t>
          </a:r>
          <a:endParaRPr lang="en-US"/>
        </a:p>
      </dgm:t>
    </dgm:pt>
    <dgm:pt modelId="{F1E8AED1-F29F-48F5-AD65-180B65C93B04}" type="parTrans" cxnId="{DEB2440F-C3B9-49CD-BE73-B05D94BA4582}">
      <dgm:prSet/>
      <dgm:spPr/>
      <dgm:t>
        <a:bodyPr/>
        <a:lstStyle/>
        <a:p>
          <a:endParaRPr lang="en-US"/>
        </a:p>
      </dgm:t>
    </dgm:pt>
    <dgm:pt modelId="{03F8B841-D273-4975-B4ED-0FC7B9BD0D51}" type="sibTrans" cxnId="{DEB2440F-C3B9-49CD-BE73-B05D94BA4582}">
      <dgm:prSet/>
      <dgm:spPr/>
      <dgm:t>
        <a:bodyPr/>
        <a:lstStyle/>
        <a:p>
          <a:endParaRPr lang="en-US"/>
        </a:p>
      </dgm:t>
    </dgm:pt>
    <dgm:pt modelId="{25F600BF-9FFC-4415-B90E-024A17B0351E}">
      <dgm:prSet/>
      <dgm:spPr/>
      <dgm:t>
        <a:bodyPr/>
        <a:lstStyle/>
        <a:p>
          <a:r>
            <a:rPr lang="ru-RU"/>
            <a:t>пари ртуті;</a:t>
          </a:r>
          <a:endParaRPr lang="en-US"/>
        </a:p>
      </dgm:t>
    </dgm:pt>
    <dgm:pt modelId="{39F734E1-F5E0-4C40-98FD-8FDD173C0F82}" type="parTrans" cxnId="{8E23E747-DB53-41D1-925F-5219CEF698DD}">
      <dgm:prSet/>
      <dgm:spPr/>
      <dgm:t>
        <a:bodyPr/>
        <a:lstStyle/>
        <a:p>
          <a:endParaRPr lang="en-US"/>
        </a:p>
      </dgm:t>
    </dgm:pt>
    <dgm:pt modelId="{ACA0C761-1D62-42FD-9F69-5862897DFE99}" type="sibTrans" cxnId="{8E23E747-DB53-41D1-925F-5219CEF698DD}">
      <dgm:prSet/>
      <dgm:spPr/>
      <dgm:t>
        <a:bodyPr/>
        <a:lstStyle/>
        <a:p>
          <a:endParaRPr lang="en-US"/>
        </a:p>
      </dgm:t>
    </dgm:pt>
    <dgm:pt modelId="{65262997-8CF2-4A70-BCA6-08C79D869701}">
      <dgm:prSet/>
      <dgm:spPr/>
      <dgm:t>
        <a:bodyPr/>
        <a:lstStyle/>
        <a:p>
          <a:r>
            <a:rPr lang="ru-RU"/>
            <a:t>метиловий спирт;</a:t>
          </a:r>
          <a:endParaRPr lang="en-US"/>
        </a:p>
      </dgm:t>
    </dgm:pt>
    <dgm:pt modelId="{C5CE60FA-6E41-4A92-8CCC-80DCC7DE4F6E}" type="parTrans" cxnId="{84F676E6-A401-49C6-ACC4-49A0F2D8274A}">
      <dgm:prSet/>
      <dgm:spPr/>
      <dgm:t>
        <a:bodyPr/>
        <a:lstStyle/>
        <a:p>
          <a:endParaRPr lang="en-US"/>
        </a:p>
      </dgm:t>
    </dgm:pt>
    <dgm:pt modelId="{8D87B06C-4CD5-417E-BC41-4B42522CAF47}" type="sibTrans" cxnId="{84F676E6-A401-49C6-ACC4-49A0F2D8274A}">
      <dgm:prSet/>
      <dgm:spPr/>
      <dgm:t>
        <a:bodyPr/>
        <a:lstStyle/>
        <a:p>
          <a:endParaRPr lang="en-US"/>
        </a:p>
      </dgm:t>
    </dgm:pt>
    <dgm:pt modelId="{F73B5719-EF75-4974-ABB7-3B00F845BCA0}">
      <dgm:prSet/>
      <dgm:spPr/>
      <dgm:t>
        <a:bodyPr/>
        <a:lstStyle/>
        <a:p>
          <a:r>
            <a:rPr lang="ru-RU"/>
            <a:t>луги, кислоти;</a:t>
          </a:r>
          <a:endParaRPr lang="en-US"/>
        </a:p>
      </dgm:t>
    </dgm:pt>
    <dgm:pt modelId="{350541CA-6C88-418C-A650-C93CB4727995}" type="parTrans" cxnId="{C371F24A-3B33-4D02-90C3-DB30D8C137FE}">
      <dgm:prSet/>
      <dgm:spPr/>
      <dgm:t>
        <a:bodyPr/>
        <a:lstStyle/>
        <a:p>
          <a:endParaRPr lang="en-US"/>
        </a:p>
      </dgm:t>
    </dgm:pt>
    <dgm:pt modelId="{C6369344-AF9F-4616-A021-16F435C40C0E}" type="sibTrans" cxnId="{C371F24A-3B33-4D02-90C3-DB30D8C137FE}">
      <dgm:prSet/>
      <dgm:spPr/>
      <dgm:t>
        <a:bodyPr/>
        <a:lstStyle/>
        <a:p>
          <a:endParaRPr lang="en-US"/>
        </a:p>
      </dgm:t>
    </dgm:pt>
    <dgm:pt modelId="{947C0718-6B9B-4BA9-A264-DCAA886A52D8}">
      <dgm:prSet/>
      <dgm:spPr/>
      <dgm:t>
        <a:bodyPr/>
        <a:lstStyle/>
        <a:p>
          <a:r>
            <a:rPr lang="ru-RU"/>
            <a:t>побутова хімія;</a:t>
          </a:r>
          <a:endParaRPr lang="en-US"/>
        </a:p>
      </dgm:t>
    </dgm:pt>
    <dgm:pt modelId="{8AE36BC7-485F-4493-BE89-555DA7EEF167}" type="parTrans" cxnId="{50485A15-AA63-4207-8057-20ECAD104DA7}">
      <dgm:prSet/>
      <dgm:spPr/>
      <dgm:t>
        <a:bodyPr/>
        <a:lstStyle/>
        <a:p>
          <a:endParaRPr lang="en-US"/>
        </a:p>
      </dgm:t>
    </dgm:pt>
    <dgm:pt modelId="{69C87831-C8F0-4A0D-9BCB-E36435DF284E}" type="sibTrans" cxnId="{50485A15-AA63-4207-8057-20ECAD104DA7}">
      <dgm:prSet/>
      <dgm:spPr/>
      <dgm:t>
        <a:bodyPr/>
        <a:lstStyle/>
        <a:p>
          <a:endParaRPr lang="en-US"/>
        </a:p>
      </dgm:t>
    </dgm:pt>
    <dgm:pt modelId="{3D98D563-79B5-42F4-8900-A4DB66425BB6}">
      <dgm:prSet/>
      <dgm:spPr/>
      <dgm:t>
        <a:bodyPr/>
        <a:lstStyle/>
        <a:p>
          <a:r>
            <a:rPr lang="ru-RU"/>
            <a:t>прострочені або неякісні харчові продукти;</a:t>
          </a:r>
          <a:endParaRPr lang="en-US"/>
        </a:p>
      </dgm:t>
    </dgm:pt>
    <dgm:pt modelId="{39A56735-2B75-489F-AB2E-1426DDC19422}" type="parTrans" cxnId="{F1B4D00C-50E8-4938-9826-49E8E0B8875D}">
      <dgm:prSet/>
      <dgm:spPr/>
      <dgm:t>
        <a:bodyPr/>
        <a:lstStyle/>
        <a:p>
          <a:endParaRPr lang="en-US"/>
        </a:p>
      </dgm:t>
    </dgm:pt>
    <dgm:pt modelId="{F4620DDB-58A6-48BD-A162-56180FE2AAB9}" type="sibTrans" cxnId="{F1B4D00C-50E8-4938-9826-49E8E0B8875D}">
      <dgm:prSet/>
      <dgm:spPr/>
      <dgm:t>
        <a:bodyPr/>
        <a:lstStyle/>
        <a:p>
          <a:endParaRPr lang="en-US"/>
        </a:p>
      </dgm:t>
    </dgm:pt>
    <dgm:pt modelId="{88349E3D-9220-4E0B-83B8-E800D720D641}">
      <dgm:prSet/>
      <dgm:spPr/>
      <dgm:t>
        <a:bodyPr/>
        <a:lstStyle/>
        <a:p>
          <a:r>
            <a:rPr lang="ru-RU"/>
            <a:t>чадний газ;</a:t>
          </a:r>
          <a:endParaRPr lang="en-US"/>
        </a:p>
      </dgm:t>
    </dgm:pt>
    <dgm:pt modelId="{34EA63BB-E05E-4434-AAFE-809F416E0F79}" type="parTrans" cxnId="{E37ED9EF-EB5B-4F2F-880A-89C90B907952}">
      <dgm:prSet/>
      <dgm:spPr/>
      <dgm:t>
        <a:bodyPr/>
        <a:lstStyle/>
        <a:p>
          <a:endParaRPr lang="en-US"/>
        </a:p>
      </dgm:t>
    </dgm:pt>
    <dgm:pt modelId="{279645A8-E137-4D63-84E7-4E7C924FBAF2}" type="sibTrans" cxnId="{E37ED9EF-EB5B-4F2F-880A-89C90B907952}">
      <dgm:prSet/>
      <dgm:spPr/>
      <dgm:t>
        <a:bodyPr/>
        <a:lstStyle/>
        <a:p>
          <a:endParaRPr lang="en-US"/>
        </a:p>
      </dgm:t>
    </dgm:pt>
    <dgm:pt modelId="{025CB11E-C16B-43F9-8F83-76AA1495017C}">
      <dgm:prSet/>
      <dgm:spPr/>
      <dgm:t>
        <a:bodyPr/>
        <a:lstStyle/>
        <a:p>
          <a:r>
            <a:rPr lang="ru-RU"/>
            <a:t>отрута тварин і комах тощо.</a:t>
          </a:r>
          <a:endParaRPr lang="en-US"/>
        </a:p>
      </dgm:t>
    </dgm:pt>
    <dgm:pt modelId="{F9690E80-2E87-4C8C-8699-551C0CD3FEAB}" type="parTrans" cxnId="{86D5AF4A-56C6-47CB-B6E7-10879838F34F}">
      <dgm:prSet/>
      <dgm:spPr/>
      <dgm:t>
        <a:bodyPr/>
        <a:lstStyle/>
        <a:p>
          <a:endParaRPr lang="en-US"/>
        </a:p>
      </dgm:t>
    </dgm:pt>
    <dgm:pt modelId="{793C5F4C-EB33-4551-873B-B59463BE4CF0}" type="sibTrans" cxnId="{86D5AF4A-56C6-47CB-B6E7-10879838F34F}">
      <dgm:prSet/>
      <dgm:spPr/>
      <dgm:t>
        <a:bodyPr/>
        <a:lstStyle/>
        <a:p>
          <a:endParaRPr lang="en-US"/>
        </a:p>
      </dgm:t>
    </dgm:pt>
    <dgm:pt modelId="{32F5AC9F-EE50-4D8B-BC64-F811E6D7D257}" type="pres">
      <dgm:prSet presAssocID="{F4C5EA9D-6F16-4E33-A449-A0CFB883C62E}" presName="vert0" presStyleCnt="0">
        <dgm:presLayoutVars>
          <dgm:dir/>
          <dgm:animOne val="branch"/>
          <dgm:animLvl val="lvl"/>
        </dgm:presLayoutVars>
      </dgm:prSet>
      <dgm:spPr/>
    </dgm:pt>
    <dgm:pt modelId="{8D78651A-3442-4DEC-A199-18D24C1A21A4}" type="pres">
      <dgm:prSet presAssocID="{82E9A8D9-6005-4A59-B1D0-28565BF64876}" presName="thickLine" presStyleLbl="alignNode1" presStyleIdx="0" presStyleCnt="13"/>
      <dgm:spPr/>
    </dgm:pt>
    <dgm:pt modelId="{E34780A0-0759-46F4-8461-4902A82237DD}" type="pres">
      <dgm:prSet presAssocID="{82E9A8D9-6005-4A59-B1D0-28565BF64876}" presName="horz1" presStyleCnt="0"/>
      <dgm:spPr/>
    </dgm:pt>
    <dgm:pt modelId="{CCA7DE89-997A-4630-B006-32611DB2B996}" type="pres">
      <dgm:prSet presAssocID="{82E9A8D9-6005-4A59-B1D0-28565BF64876}" presName="tx1" presStyleLbl="revTx" presStyleIdx="0" presStyleCnt="13"/>
      <dgm:spPr/>
    </dgm:pt>
    <dgm:pt modelId="{7CEE9FD6-92BD-46DE-8E51-96102C155BAD}" type="pres">
      <dgm:prSet presAssocID="{82E9A8D9-6005-4A59-B1D0-28565BF64876}" presName="vert1" presStyleCnt="0"/>
      <dgm:spPr/>
    </dgm:pt>
    <dgm:pt modelId="{423E506D-6595-48F6-8F01-D14CF454B38D}" type="pres">
      <dgm:prSet presAssocID="{FF7C7E3E-3B3C-4939-9C08-524B4225F12C}" presName="thickLine" presStyleLbl="alignNode1" presStyleIdx="1" presStyleCnt="13"/>
      <dgm:spPr/>
    </dgm:pt>
    <dgm:pt modelId="{54F8E227-F47C-4D1F-A0A4-28AA654769B4}" type="pres">
      <dgm:prSet presAssocID="{FF7C7E3E-3B3C-4939-9C08-524B4225F12C}" presName="horz1" presStyleCnt="0"/>
      <dgm:spPr/>
    </dgm:pt>
    <dgm:pt modelId="{7177AF8B-49C0-45B5-BD52-A25AA99BED9A}" type="pres">
      <dgm:prSet presAssocID="{FF7C7E3E-3B3C-4939-9C08-524B4225F12C}" presName="tx1" presStyleLbl="revTx" presStyleIdx="1" presStyleCnt="13"/>
      <dgm:spPr/>
    </dgm:pt>
    <dgm:pt modelId="{E6B7E01A-9DE2-47B1-A54F-35EC5E375928}" type="pres">
      <dgm:prSet presAssocID="{FF7C7E3E-3B3C-4939-9C08-524B4225F12C}" presName="vert1" presStyleCnt="0"/>
      <dgm:spPr/>
    </dgm:pt>
    <dgm:pt modelId="{35B3A1FF-6C26-45D9-ABD2-006BB7ABE61F}" type="pres">
      <dgm:prSet presAssocID="{451DD7D0-8357-4118-BAA3-6306F2463EEF}" presName="thickLine" presStyleLbl="alignNode1" presStyleIdx="2" presStyleCnt="13"/>
      <dgm:spPr/>
    </dgm:pt>
    <dgm:pt modelId="{9A34C65A-09AF-4931-8E67-0A60973F4F03}" type="pres">
      <dgm:prSet presAssocID="{451DD7D0-8357-4118-BAA3-6306F2463EEF}" presName="horz1" presStyleCnt="0"/>
      <dgm:spPr/>
    </dgm:pt>
    <dgm:pt modelId="{3AD923D2-428F-4F3C-AE61-6DD51A036A81}" type="pres">
      <dgm:prSet presAssocID="{451DD7D0-8357-4118-BAA3-6306F2463EEF}" presName="tx1" presStyleLbl="revTx" presStyleIdx="2" presStyleCnt="13"/>
      <dgm:spPr/>
    </dgm:pt>
    <dgm:pt modelId="{D9D65E0C-9912-4E16-ABD7-3FEECC6F944D}" type="pres">
      <dgm:prSet presAssocID="{451DD7D0-8357-4118-BAA3-6306F2463EEF}" presName="vert1" presStyleCnt="0"/>
      <dgm:spPr/>
    </dgm:pt>
    <dgm:pt modelId="{6A7A96B2-5E76-4E93-AC89-AC20A2BB5B7A}" type="pres">
      <dgm:prSet presAssocID="{34164C88-DD0C-4756-9EDB-598C0B8D1A4F}" presName="thickLine" presStyleLbl="alignNode1" presStyleIdx="3" presStyleCnt="13"/>
      <dgm:spPr/>
    </dgm:pt>
    <dgm:pt modelId="{208CF573-6ABD-4406-A8B0-55C9B7F66F28}" type="pres">
      <dgm:prSet presAssocID="{34164C88-DD0C-4756-9EDB-598C0B8D1A4F}" presName="horz1" presStyleCnt="0"/>
      <dgm:spPr/>
    </dgm:pt>
    <dgm:pt modelId="{A40DB4EF-CB34-4CCB-AF7D-E61087615FB4}" type="pres">
      <dgm:prSet presAssocID="{34164C88-DD0C-4756-9EDB-598C0B8D1A4F}" presName="tx1" presStyleLbl="revTx" presStyleIdx="3" presStyleCnt="13"/>
      <dgm:spPr/>
    </dgm:pt>
    <dgm:pt modelId="{9224979D-977D-4BCD-88E1-DFD460B42AF1}" type="pres">
      <dgm:prSet presAssocID="{34164C88-DD0C-4756-9EDB-598C0B8D1A4F}" presName="vert1" presStyleCnt="0"/>
      <dgm:spPr/>
    </dgm:pt>
    <dgm:pt modelId="{1DC7C605-6B05-4CD7-B757-13E80FD89F10}" type="pres">
      <dgm:prSet presAssocID="{03852951-A4F9-4BF4-ADDB-363AA1E57828}" presName="thickLine" presStyleLbl="alignNode1" presStyleIdx="4" presStyleCnt="13"/>
      <dgm:spPr/>
    </dgm:pt>
    <dgm:pt modelId="{45F14AAA-AC57-49C1-ADF6-0F2ACB5CEA96}" type="pres">
      <dgm:prSet presAssocID="{03852951-A4F9-4BF4-ADDB-363AA1E57828}" presName="horz1" presStyleCnt="0"/>
      <dgm:spPr/>
    </dgm:pt>
    <dgm:pt modelId="{34964BCD-19F4-4AEE-8B84-5EFB21CA6EF7}" type="pres">
      <dgm:prSet presAssocID="{03852951-A4F9-4BF4-ADDB-363AA1E57828}" presName="tx1" presStyleLbl="revTx" presStyleIdx="4" presStyleCnt="13"/>
      <dgm:spPr/>
    </dgm:pt>
    <dgm:pt modelId="{FD27CF36-EFBF-4D21-A920-ADDF9D59246F}" type="pres">
      <dgm:prSet presAssocID="{03852951-A4F9-4BF4-ADDB-363AA1E57828}" presName="vert1" presStyleCnt="0"/>
      <dgm:spPr/>
    </dgm:pt>
    <dgm:pt modelId="{48EB3921-F84F-4618-8B65-84448ECEB9DD}" type="pres">
      <dgm:prSet presAssocID="{C9F9E9FB-2FBA-462A-A029-C67AE647D3AC}" presName="thickLine" presStyleLbl="alignNode1" presStyleIdx="5" presStyleCnt="13"/>
      <dgm:spPr/>
    </dgm:pt>
    <dgm:pt modelId="{4594A89C-EA5D-41E6-80CA-2A97F2408684}" type="pres">
      <dgm:prSet presAssocID="{C9F9E9FB-2FBA-462A-A029-C67AE647D3AC}" presName="horz1" presStyleCnt="0"/>
      <dgm:spPr/>
    </dgm:pt>
    <dgm:pt modelId="{9AF486CA-65FE-4FC2-98C5-65DEC4208634}" type="pres">
      <dgm:prSet presAssocID="{C9F9E9FB-2FBA-462A-A029-C67AE647D3AC}" presName="tx1" presStyleLbl="revTx" presStyleIdx="5" presStyleCnt="13"/>
      <dgm:spPr/>
    </dgm:pt>
    <dgm:pt modelId="{4AB90392-2CD1-453A-8FD8-8B4744A49B1F}" type="pres">
      <dgm:prSet presAssocID="{C9F9E9FB-2FBA-462A-A029-C67AE647D3AC}" presName="vert1" presStyleCnt="0"/>
      <dgm:spPr/>
    </dgm:pt>
    <dgm:pt modelId="{8A74B798-506C-4788-BA02-B42911FDFB49}" type="pres">
      <dgm:prSet presAssocID="{25F600BF-9FFC-4415-B90E-024A17B0351E}" presName="thickLine" presStyleLbl="alignNode1" presStyleIdx="6" presStyleCnt="13"/>
      <dgm:spPr/>
    </dgm:pt>
    <dgm:pt modelId="{AA3E5EF4-47DD-4822-9A99-0A37FE63756E}" type="pres">
      <dgm:prSet presAssocID="{25F600BF-9FFC-4415-B90E-024A17B0351E}" presName="horz1" presStyleCnt="0"/>
      <dgm:spPr/>
    </dgm:pt>
    <dgm:pt modelId="{C00DC74A-3F19-4527-8E19-1E373F76B100}" type="pres">
      <dgm:prSet presAssocID="{25F600BF-9FFC-4415-B90E-024A17B0351E}" presName="tx1" presStyleLbl="revTx" presStyleIdx="6" presStyleCnt="13"/>
      <dgm:spPr/>
    </dgm:pt>
    <dgm:pt modelId="{118DCB76-4BEA-4987-8454-7175C68FC6BB}" type="pres">
      <dgm:prSet presAssocID="{25F600BF-9FFC-4415-B90E-024A17B0351E}" presName="vert1" presStyleCnt="0"/>
      <dgm:spPr/>
    </dgm:pt>
    <dgm:pt modelId="{3D992EEB-CAC8-441F-9BAB-87EF7C6D1064}" type="pres">
      <dgm:prSet presAssocID="{65262997-8CF2-4A70-BCA6-08C79D869701}" presName="thickLine" presStyleLbl="alignNode1" presStyleIdx="7" presStyleCnt="13"/>
      <dgm:spPr/>
    </dgm:pt>
    <dgm:pt modelId="{EE4BF8E4-DB43-4CA5-8DFD-FBCBE20D1B5A}" type="pres">
      <dgm:prSet presAssocID="{65262997-8CF2-4A70-BCA6-08C79D869701}" presName="horz1" presStyleCnt="0"/>
      <dgm:spPr/>
    </dgm:pt>
    <dgm:pt modelId="{6F291A03-38D0-4873-A50F-19D51AA7E26C}" type="pres">
      <dgm:prSet presAssocID="{65262997-8CF2-4A70-BCA6-08C79D869701}" presName="tx1" presStyleLbl="revTx" presStyleIdx="7" presStyleCnt="13"/>
      <dgm:spPr/>
    </dgm:pt>
    <dgm:pt modelId="{2840C29E-4BD7-4F0B-B4E8-1E8F26C232C4}" type="pres">
      <dgm:prSet presAssocID="{65262997-8CF2-4A70-BCA6-08C79D869701}" presName="vert1" presStyleCnt="0"/>
      <dgm:spPr/>
    </dgm:pt>
    <dgm:pt modelId="{2ACA8BFF-5A00-4218-947D-FADDDAF8E3BA}" type="pres">
      <dgm:prSet presAssocID="{F73B5719-EF75-4974-ABB7-3B00F845BCA0}" presName="thickLine" presStyleLbl="alignNode1" presStyleIdx="8" presStyleCnt="13"/>
      <dgm:spPr/>
    </dgm:pt>
    <dgm:pt modelId="{65024479-C32A-42A5-98D2-0F6EFFB96BC9}" type="pres">
      <dgm:prSet presAssocID="{F73B5719-EF75-4974-ABB7-3B00F845BCA0}" presName="horz1" presStyleCnt="0"/>
      <dgm:spPr/>
    </dgm:pt>
    <dgm:pt modelId="{096AE6B9-516B-4AE0-BE19-BB11E895B03D}" type="pres">
      <dgm:prSet presAssocID="{F73B5719-EF75-4974-ABB7-3B00F845BCA0}" presName="tx1" presStyleLbl="revTx" presStyleIdx="8" presStyleCnt="13"/>
      <dgm:spPr/>
    </dgm:pt>
    <dgm:pt modelId="{74376385-C456-4AAD-9A9D-47CB7A2B46AD}" type="pres">
      <dgm:prSet presAssocID="{F73B5719-EF75-4974-ABB7-3B00F845BCA0}" presName="vert1" presStyleCnt="0"/>
      <dgm:spPr/>
    </dgm:pt>
    <dgm:pt modelId="{BDC41A47-64A1-4762-855D-8D85A9C0FA4F}" type="pres">
      <dgm:prSet presAssocID="{947C0718-6B9B-4BA9-A264-DCAA886A52D8}" presName="thickLine" presStyleLbl="alignNode1" presStyleIdx="9" presStyleCnt="13"/>
      <dgm:spPr/>
    </dgm:pt>
    <dgm:pt modelId="{977E50F0-8466-4720-A1DA-52AB05516C58}" type="pres">
      <dgm:prSet presAssocID="{947C0718-6B9B-4BA9-A264-DCAA886A52D8}" presName="horz1" presStyleCnt="0"/>
      <dgm:spPr/>
    </dgm:pt>
    <dgm:pt modelId="{08735E8C-9584-4643-9411-45B1269CA43C}" type="pres">
      <dgm:prSet presAssocID="{947C0718-6B9B-4BA9-A264-DCAA886A52D8}" presName="tx1" presStyleLbl="revTx" presStyleIdx="9" presStyleCnt="13"/>
      <dgm:spPr/>
    </dgm:pt>
    <dgm:pt modelId="{34595AAC-96E8-4D8C-B945-0099ACBC8AE6}" type="pres">
      <dgm:prSet presAssocID="{947C0718-6B9B-4BA9-A264-DCAA886A52D8}" presName="vert1" presStyleCnt="0"/>
      <dgm:spPr/>
    </dgm:pt>
    <dgm:pt modelId="{8DB02C78-BE39-45C3-9533-566779DAE064}" type="pres">
      <dgm:prSet presAssocID="{3D98D563-79B5-42F4-8900-A4DB66425BB6}" presName="thickLine" presStyleLbl="alignNode1" presStyleIdx="10" presStyleCnt="13"/>
      <dgm:spPr/>
    </dgm:pt>
    <dgm:pt modelId="{A9A76482-F2C1-4E59-89B3-76200DE11C8C}" type="pres">
      <dgm:prSet presAssocID="{3D98D563-79B5-42F4-8900-A4DB66425BB6}" presName="horz1" presStyleCnt="0"/>
      <dgm:spPr/>
    </dgm:pt>
    <dgm:pt modelId="{E8E977D7-30FE-49E4-BF81-66BE03B9803F}" type="pres">
      <dgm:prSet presAssocID="{3D98D563-79B5-42F4-8900-A4DB66425BB6}" presName="tx1" presStyleLbl="revTx" presStyleIdx="10" presStyleCnt="13"/>
      <dgm:spPr/>
    </dgm:pt>
    <dgm:pt modelId="{F4464DB5-6103-4670-A4D9-DAA66AE0A130}" type="pres">
      <dgm:prSet presAssocID="{3D98D563-79B5-42F4-8900-A4DB66425BB6}" presName="vert1" presStyleCnt="0"/>
      <dgm:spPr/>
    </dgm:pt>
    <dgm:pt modelId="{4FD8ACD6-5F00-488B-8C0A-DF7A40834363}" type="pres">
      <dgm:prSet presAssocID="{88349E3D-9220-4E0B-83B8-E800D720D641}" presName="thickLine" presStyleLbl="alignNode1" presStyleIdx="11" presStyleCnt="13"/>
      <dgm:spPr/>
    </dgm:pt>
    <dgm:pt modelId="{24CBBD40-CAE0-4E52-A112-9C284C7A0F66}" type="pres">
      <dgm:prSet presAssocID="{88349E3D-9220-4E0B-83B8-E800D720D641}" presName="horz1" presStyleCnt="0"/>
      <dgm:spPr/>
    </dgm:pt>
    <dgm:pt modelId="{7EB7E18B-08C7-48F3-862C-E2CAAB9F08C0}" type="pres">
      <dgm:prSet presAssocID="{88349E3D-9220-4E0B-83B8-E800D720D641}" presName="tx1" presStyleLbl="revTx" presStyleIdx="11" presStyleCnt="13"/>
      <dgm:spPr/>
    </dgm:pt>
    <dgm:pt modelId="{D95BBBE4-CBA6-452C-9DBE-F8C5E706FFAB}" type="pres">
      <dgm:prSet presAssocID="{88349E3D-9220-4E0B-83B8-E800D720D641}" presName="vert1" presStyleCnt="0"/>
      <dgm:spPr/>
    </dgm:pt>
    <dgm:pt modelId="{9E7E2F7B-3A0A-45A4-81A0-ED50825E0FF3}" type="pres">
      <dgm:prSet presAssocID="{025CB11E-C16B-43F9-8F83-76AA1495017C}" presName="thickLine" presStyleLbl="alignNode1" presStyleIdx="12" presStyleCnt="13"/>
      <dgm:spPr/>
    </dgm:pt>
    <dgm:pt modelId="{B1E005C9-5F81-4EA7-8B84-6FD18C5861FB}" type="pres">
      <dgm:prSet presAssocID="{025CB11E-C16B-43F9-8F83-76AA1495017C}" presName="horz1" presStyleCnt="0"/>
      <dgm:spPr/>
    </dgm:pt>
    <dgm:pt modelId="{526254E9-82C8-4705-8D3F-03E944661D79}" type="pres">
      <dgm:prSet presAssocID="{025CB11E-C16B-43F9-8F83-76AA1495017C}" presName="tx1" presStyleLbl="revTx" presStyleIdx="12" presStyleCnt="13"/>
      <dgm:spPr/>
    </dgm:pt>
    <dgm:pt modelId="{CFA1913D-D66F-45BD-B4AD-23A1D3C1177B}" type="pres">
      <dgm:prSet presAssocID="{025CB11E-C16B-43F9-8F83-76AA1495017C}" presName="vert1" presStyleCnt="0"/>
      <dgm:spPr/>
    </dgm:pt>
  </dgm:ptLst>
  <dgm:cxnLst>
    <dgm:cxn modelId="{A5591F0B-CBE1-45FF-93DE-FFBC470A9365}" srcId="{F4C5EA9D-6F16-4E33-A449-A0CFB883C62E}" destId="{03852951-A4F9-4BF4-ADDB-363AA1E57828}" srcOrd="4" destOrd="0" parTransId="{F5629244-E741-4724-A31B-65AE994E6306}" sibTransId="{31AC49CA-3C64-4555-8801-05532302FFA9}"/>
    <dgm:cxn modelId="{F1B4D00C-50E8-4938-9826-49E8E0B8875D}" srcId="{F4C5EA9D-6F16-4E33-A449-A0CFB883C62E}" destId="{3D98D563-79B5-42F4-8900-A4DB66425BB6}" srcOrd="10" destOrd="0" parTransId="{39A56735-2B75-489F-AB2E-1426DDC19422}" sibTransId="{F4620DDB-58A6-48BD-A162-56180FE2AAB9}"/>
    <dgm:cxn modelId="{DEB2440F-C3B9-49CD-BE73-B05D94BA4582}" srcId="{F4C5EA9D-6F16-4E33-A449-A0CFB883C62E}" destId="{C9F9E9FB-2FBA-462A-A029-C67AE647D3AC}" srcOrd="5" destOrd="0" parTransId="{F1E8AED1-F29F-48F5-AD65-180B65C93B04}" sibTransId="{03F8B841-D273-4975-B4ED-0FC7B9BD0D51}"/>
    <dgm:cxn modelId="{50485A15-AA63-4207-8057-20ECAD104DA7}" srcId="{F4C5EA9D-6F16-4E33-A449-A0CFB883C62E}" destId="{947C0718-6B9B-4BA9-A264-DCAA886A52D8}" srcOrd="9" destOrd="0" parTransId="{8AE36BC7-485F-4493-BE89-555DA7EEF167}" sibTransId="{69C87831-C8F0-4A0D-9BCB-E36435DF284E}"/>
    <dgm:cxn modelId="{1E0FED20-5178-45C9-A7EB-756CA3495D7E}" type="presOf" srcId="{82E9A8D9-6005-4A59-B1D0-28565BF64876}" destId="{CCA7DE89-997A-4630-B006-32611DB2B996}" srcOrd="0" destOrd="0" presId="urn:microsoft.com/office/officeart/2008/layout/LinedList"/>
    <dgm:cxn modelId="{1FDC6E24-0A7C-4FD7-A2E2-FC84AB077F84}" type="presOf" srcId="{88349E3D-9220-4E0B-83B8-E800D720D641}" destId="{7EB7E18B-08C7-48F3-862C-E2CAAB9F08C0}" srcOrd="0" destOrd="0" presId="urn:microsoft.com/office/officeart/2008/layout/LinedList"/>
    <dgm:cxn modelId="{04EA322A-9A29-4098-BD35-30C21BD5B4E5}" type="presOf" srcId="{65262997-8CF2-4A70-BCA6-08C79D869701}" destId="{6F291A03-38D0-4873-A50F-19D51AA7E26C}" srcOrd="0" destOrd="0" presId="urn:microsoft.com/office/officeart/2008/layout/LinedList"/>
    <dgm:cxn modelId="{92D5705C-9285-4ABB-A5A4-2672019401FE}" srcId="{F4C5EA9D-6F16-4E33-A449-A0CFB883C62E}" destId="{FF7C7E3E-3B3C-4939-9C08-524B4225F12C}" srcOrd="1" destOrd="0" parTransId="{3E25870E-D668-4DB7-A8D5-61D98BF1F270}" sibTransId="{78F28119-B43E-4A92-8B74-D3864BE850A3}"/>
    <dgm:cxn modelId="{81B4C460-1313-46E5-A14F-C409DA006B01}" type="presOf" srcId="{03852951-A4F9-4BF4-ADDB-363AA1E57828}" destId="{34964BCD-19F4-4AEE-8B84-5EFB21CA6EF7}" srcOrd="0" destOrd="0" presId="urn:microsoft.com/office/officeart/2008/layout/LinedList"/>
    <dgm:cxn modelId="{5D99E964-2CD8-429C-84E4-E6C8B0AD6169}" srcId="{F4C5EA9D-6F16-4E33-A449-A0CFB883C62E}" destId="{451DD7D0-8357-4118-BAA3-6306F2463EEF}" srcOrd="2" destOrd="0" parTransId="{E1AAB3AD-8E7F-46D9-AB9B-0CCCA19666E5}" sibTransId="{08719DC0-D72F-4DEA-98B2-A896CC852D3D}"/>
    <dgm:cxn modelId="{8E23E747-DB53-41D1-925F-5219CEF698DD}" srcId="{F4C5EA9D-6F16-4E33-A449-A0CFB883C62E}" destId="{25F600BF-9FFC-4415-B90E-024A17B0351E}" srcOrd="6" destOrd="0" parTransId="{39F734E1-F5E0-4C40-98FD-8FDD173C0F82}" sibTransId="{ACA0C761-1D62-42FD-9F69-5862897DFE99}"/>
    <dgm:cxn modelId="{D16B0B69-D7EB-44C8-AF95-A0FE11AE8CD1}" type="presOf" srcId="{FF7C7E3E-3B3C-4939-9C08-524B4225F12C}" destId="{7177AF8B-49C0-45B5-BD52-A25AA99BED9A}" srcOrd="0" destOrd="0" presId="urn:microsoft.com/office/officeart/2008/layout/LinedList"/>
    <dgm:cxn modelId="{86D5AF4A-56C6-47CB-B6E7-10879838F34F}" srcId="{F4C5EA9D-6F16-4E33-A449-A0CFB883C62E}" destId="{025CB11E-C16B-43F9-8F83-76AA1495017C}" srcOrd="12" destOrd="0" parTransId="{F9690E80-2E87-4C8C-8699-551C0CD3FEAB}" sibTransId="{793C5F4C-EB33-4551-873B-B59463BE4CF0}"/>
    <dgm:cxn modelId="{C371F24A-3B33-4D02-90C3-DB30D8C137FE}" srcId="{F4C5EA9D-6F16-4E33-A449-A0CFB883C62E}" destId="{F73B5719-EF75-4974-ABB7-3B00F845BCA0}" srcOrd="8" destOrd="0" parTransId="{350541CA-6C88-418C-A650-C93CB4727995}" sibTransId="{C6369344-AF9F-4616-A021-16F435C40C0E}"/>
    <dgm:cxn modelId="{A326FD4F-9A94-4E55-AAFB-463CD9D8F815}" type="presOf" srcId="{3D98D563-79B5-42F4-8900-A4DB66425BB6}" destId="{E8E977D7-30FE-49E4-BF81-66BE03B9803F}" srcOrd="0" destOrd="0" presId="urn:microsoft.com/office/officeart/2008/layout/LinedList"/>
    <dgm:cxn modelId="{23854388-FFD8-4F82-A4BA-A2315351D965}" srcId="{F4C5EA9D-6F16-4E33-A449-A0CFB883C62E}" destId="{82E9A8D9-6005-4A59-B1D0-28565BF64876}" srcOrd="0" destOrd="0" parTransId="{53B83BEB-9F54-4968-8669-052FA2E8D384}" sibTransId="{0F09AC65-9E72-4F9A-9C37-D3EA7AB34D74}"/>
    <dgm:cxn modelId="{F3B2C791-A490-4062-BD55-663FA8E6CAFA}" type="presOf" srcId="{025CB11E-C16B-43F9-8F83-76AA1495017C}" destId="{526254E9-82C8-4705-8D3F-03E944661D79}" srcOrd="0" destOrd="0" presId="urn:microsoft.com/office/officeart/2008/layout/LinedList"/>
    <dgm:cxn modelId="{431E07AA-B0DE-4421-9B30-6CC6FF8D3E28}" srcId="{F4C5EA9D-6F16-4E33-A449-A0CFB883C62E}" destId="{34164C88-DD0C-4756-9EDB-598C0B8D1A4F}" srcOrd="3" destOrd="0" parTransId="{CA1F5B04-B0B2-4881-8AD3-C630832C4B59}" sibTransId="{F83CC56F-8438-49FD-B8C1-E3249F082402}"/>
    <dgm:cxn modelId="{35228EC1-09FD-4CA4-95B0-81011122EA52}" type="presOf" srcId="{C9F9E9FB-2FBA-462A-A029-C67AE647D3AC}" destId="{9AF486CA-65FE-4FC2-98C5-65DEC4208634}" srcOrd="0" destOrd="0" presId="urn:microsoft.com/office/officeart/2008/layout/LinedList"/>
    <dgm:cxn modelId="{30E3CBC1-575E-4C9B-9CB7-1F7A612CBC35}" type="presOf" srcId="{25F600BF-9FFC-4415-B90E-024A17B0351E}" destId="{C00DC74A-3F19-4527-8E19-1E373F76B100}" srcOrd="0" destOrd="0" presId="urn:microsoft.com/office/officeart/2008/layout/LinedList"/>
    <dgm:cxn modelId="{FD9E95CB-C268-4DC6-B5FC-FE81F48A6CD4}" type="presOf" srcId="{F73B5719-EF75-4974-ABB7-3B00F845BCA0}" destId="{096AE6B9-516B-4AE0-BE19-BB11E895B03D}" srcOrd="0" destOrd="0" presId="urn:microsoft.com/office/officeart/2008/layout/LinedList"/>
    <dgm:cxn modelId="{FEC936CE-557C-4A8B-A401-9E8C944BCBA2}" type="presOf" srcId="{451DD7D0-8357-4118-BAA3-6306F2463EEF}" destId="{3AD923D2-428F-4F3C-AE61-6DD51A036A81}" srcOrd="0" destOrd="0" presId="urn:microsoft.com/office/officeart/2008/layout/LinedList"/>
    <dgm:cxn modelId="{84F676E6-A401-49C6-ACC4-49A0F2D8274A}" srcId="{F4C5EA9D-6F16-4E33-A449-A0CFB883C62E}" destId="{65262997-8CF2-4A70-BCA6-08C79D869701}" srcOrd="7" destOrd="0" parTransId="{C5CE60FA-6E41-4A92-8CCC-80DCC7DE4F6E}" sibTransId="{8D87B06C-4CD5-417E-BC41-4B42522CAF47}"/>
    <dgm:cxn modelId="{4D03BEE7-D717-47AD-B8C4-79B983AF7C60}" type="presOf" srcId="{34164C88-DD0C-4756-9EDB-598C0B8D1A4F}" destId="{A40DB4EF-CB34-4CCB-AF7D-E61087615FB4}" srcOrd="0" destOrd="0" presId="urn:microsoft.com/office/officeart/2008/layout/LinedList"/>
    <dgm:cxn modelId="{23AF5DEA-E216-4081-83F2-3931AF6B15D2}" type="presOf" srcId="{947C0718-6B9B-4BA9-A264-DCAA886A52D8}" destId="{08735E8C-9584-4643-9411-45B1269CA43C}" srcOrd="0" destOrd="0" presId="urn:microsoft.com/office/officeart/2008/layout/LinedList"/>
    <dgm:cxn modelId="{E37ED9EF-EB5B-4F2F-880A-89C90B907952}" srcId="{F4C5EA9D-6F16-4E33-A449-A0CFB883C62E}" destId="{88349E3D-9220-4E0B-83B8-E800D720D641}" srcOrd="11" destOrd="0" parTransId="{34EA63BB-E05E-4434-AAFE-809F416E0F79}" sibTransId="{279645A8-E137-4D63-84E7-4E7C924FBAF2}"/>
    <dgm:cxn modelId="{9BAB67F5-3C01-4F3A-A59C-84380EB0390E}" type="presOf" srcId="{F4C5EA9D-6F16-4E33-A449-A0CFB883C62E}" destId="{32F5AC9F-EE50-4D8B-BC64-F811E6D7D257}" srcOrd="0" destOrd="0" presId="urn:microsoft.com/office/officeart/2008/layout/LinedList"/>
    <dgm:cxn modelId="{8ED589DE-8D95-4F83-9946-D37626878A6D}" type="presParOf" srcId="{32F5AC9F-EE50-4D8B-BC64-F811E6D7D257}" destId="{8D78651A-3442-4DEC-A199-18D24C1A21A4}" srcOrd="0" destOrd="0" presId="urn:microsoft.com/office/officeart/2008/layout/LinedList"/>
    <dgm:cxn modelId="{3A4FB5CB-9783-4290-82A2-E1D69FF12816}" type="presParOf" srcId="{32F5AC9F-EE50-4D8B-BC64-F811E6D7D257}" destId="{E34780A0-0759-46F4-8461-4902A82237DD}" srcOrd="1" destOrd="0" presId="urn:microsoft.com/office/officeart/2008/layout/LinedList"/>
    <dgm:cxn modelId="{A190D376-E9CB-49D6-BFB8-138E85CD97AB}" type="presParOf" srcId="{E34780A0-0759-46F4-8461-4902A82237DD}" destId="{CCA7DE89-997A-4630-B006-32611DB2B996}" srcOrd="0" destOrd="0" presId="urn:microsoft.com/office/officeart/2008/layout/LinedList"/>
    <dgm:cxn modelId="{3D499020-AB9F-4046-AFAC-7BAB3C38144D}" type="presParOf" srcId="{E34780A0-0759-46F4-8461-4902A82237DD}" destId="{7CEE9FD6-92BD-46DE-8E51-96102C155BAD}" srcOrd="1" destOrd="0" presId="urn:microsoft.com/office/officeart/2008/layout/LinedList"/>
    <dgm:cxn modelId="{4AB97560-9E83-474D-A5AF-0E2C2C8F36AA}" type="presParOf" srcId="{32F5AC9F-EE50-4D8B-BC64-F811E6D7D257}" destId="{423E506D-6595-48F6-8F01-D14CF454B38D}" srcOrd="2" destOrd="0" presId="urn:microsoft.com/office/officeart/2008/layout/LinedList"/>
    <dgm:cxn modelId="{41F582DE-B620-4168-8B4F-7D8D535B6866}" type="presParOf" srcId="{32F5AC9F-EE50-4D8B-BC64-F811E6D7D257}" destId="{54F8E227-F47C-4D1F-A0A4-28AA654769B4}" srcOrd="3" destOrd="0" presId="urn:microsoft.com/office/officeart/2008/layout/LinedList"/>
    <dgm:cxn modelId="{B6A941DF-B347-41C8-A5D8-4FA29565282B}" type="presParOf" srcId="{54F8E227-F47C-4D1F-A0A4-28AA654769B4}" destId="{7177AF8B-49C0-45B5-BD52-A25AA99BED9A}" srcOrd="0" destOrd="0" presId="urn:microsoft.com/office/officeart/2008/layout/LinedList"/>
    <dgm:cxn modelId="{57DFBEFA-0A9A-4543-80C8-1ACAE7E008B9}" type="presParOf" srcId="{54F8E227-F47C-4D1F-A0A4-28AA654769B4}" destId="{E6B7E01A-9DE2-47B1-A54F-35EC5E375928}" srcOrd="1" destOrd="0" presId="urn:microsoft.com/office/officeart/2008/layout/LinedList"/>
    <dgm:cxn modelId="{C5732443-5DFE-4E94-A9E5-248CFFAB8FE4}" type="presParOf" srcId="{32F5AC9F-EE50-4D8B-BC64-F811E6D7D257}" destId="{35B3A1FF-6C26-45D9-ABD2-006BB7ABE61F}" srcOrd="4" destOrd="0" presId="urn:microsoft.com/office/officeart/2008/layout/LinedList"/>
    <dgm:cxn modelId="{377A23F7-12CF-4520-85EC-2AD2A4C392D4}" type="presParOf" srcId="{32F5AC9F-EE50-4D8B-BC64-F811E6D7D257}" destId="{9A34C65A-09AF-4931-8E67-0A60973F4F03}" srcOrd="5" destOrd="0" presId="urn:microsoft.com/office/officeart/2008/layout/LinedList"/>
    <dgm:cxn modelId="{2D9EAABE-1A81-4116-B842-7CC0333A43B1}" type="presParOf" srcId="{9A34C65A-09AF-4931-8E67-0A60973F4F03}" destId="{3AD923D2-428F-4F3C-AE61-6DD51A036A81}" srcOrd="0" destOrd="0" presId="urn:microsoft.com/office/officeart/2008/layout/LinedList"/>
    <dgm:cxn modelId="{5B761ED4-96E4-4274-8B2D-A44C9E9EDEA8}" type="presParOf" srcId="{9A34C65A-09AF-4931-8E67-0A60973F4F03}" destId="{D9D65E0C-9912-4E16-ABD7-3FEECC6F944D}" srcOrd="1" destOrd="0" presId="urn:microsoft.com/office/officeart/2008/layout/LinedList"/>
    <dgm:cxn modelId="{34631531-3041-45EB-9EE1-58D424A6817B}" type="presParOf" srcId="{32F5AC9F-EE50-4D8B-BC64-F811E6D7D257}" destId="{6A7A96B2-5E76-4E93-AC89-AC20A2BB5B7A}" srcOrd="6" destOrd="0" presId="urn:microsoft.com/office/officeart/2008/layout/LinedList"/>
    <dgm:cxn modelId="{EF852FC1-C4F3-421D-996B-0272908CFD7E}" type="presParOf" srcId="{32F5AC9F-EE50-4D8B-BC64-F811E6D7D257}" destId="{208CF573-6ABD-4406-A8B0-55C9B7F66F28}" srcOrd="7" destOrd="0" presId="urn:microsoft.com/office/officeart/2008/layout/LinedList"/>
    <dgm:cxn modelId="{16F3C34D-6530-4F3D-92AF-6CBAF7E90859}" type="presParOf" srcId="{208CF573-6ABD-4406-A8B0-55C9B7F66F28}" destId="{A40DB4EF-CB34-4CCB-AF7D-E61087615FB4}" srcOrd="0" destOrd="0" presId="urn:microsoft.com/office/officeart/2008/layout/LinedList"/>
    <dgm:cxn modelId="{F409AD1E-A283-4285-B0DB-355CE695986D}" type="presParOf" srcId="{208CF573-6ABD-4406-A8B0-55C9B7F66F28}" destId="{9224979D-977D-4BCD-88E1-DFD460B42AF1}" srcOrd="1" destOrd="0" presId="urn:microsoft.com/office/officeart/2008/layout/LinedList"/>
    <dgm:cxn modelId="{04A2013F-E234-4C3E-8963-F18FDBAA1BB6}" type="presParOf" srcId="{32F5AC9F-EE50-4D8B-BC64-F811E6D7D257}" destId="{1DC7C605-6B05-4CD7-B757-13E80FD89F10}" srcOrd="8" destOrd="0" presId="urn:microsoft.com/office/officeart/2008/layout/LinedList"/>
    <dgm:cxn modelId="{437BBE8A-ED26-459F-B648-0F99E5F2ADFC}" type="presParOf" srcId="{32F5AC9F-EE50-4D8B-BC64-F811E6D7D257}" destId="{45F14AAA-AC57-49C1-ADF6-0F2ACB5CEA96}" srcOrd="9" destOrd="0" presId="urn:microsoft.com/office/officeart/2008/layout/LinedList"/>
    <dgm:cxn modelId="{1D1CFC43-CA18-466A-BD13-CBE80CC386FD}" type="presParOf" srcId="{45F14AAA-AC57-49C1-ADF6-0F2ACB5CEA96}" destId="{34964BCD-19F4-4AEE-8B84-5EFB21CA6EF7}" srcOrd="0" destOrd="0" presId="urn:microsoft.com/office/officeart/2008/layout/LinedList"/>
    <dgm:cxn modelId="{491F5B97-3403-4B98-974E-D152E4D5547E}" type="presParOf" srcId="{45F14AAA-AC57-49C1-ADF6-0F2ACB5CEA96}" destId="{FD27CF36-EFBF-4D21-A920-ADDF9D59246F}" srcOrd="1" destOrd="0" presId="urn:microsoft.com/office/officeart/2008/layout/LinedList"/>
    <dgm:cxn modelId="{F12A0E7B-2795-4FEC-B015-DD672943D1C6}" type="presParOf" srcId="{32F5AC9F-EE50-4D8B-BC64-F811E6D7D257}" destId="{48EB3921-F84F-4618-8B65-84448ECEB9DD}" srcOrd="10" destOrd="0" presId="urn:microsoft.com/office/officeart/2008/layout/LinedList"/>
    <dgm:cxn modelId="{304EC45D-E72D-4A9C-95A7-D37AAC5FE328}" type="presParOf" srcId="{32F5AC9F-EE50-4D8B-BC64-F811E6D7D257}" destId="{4594A89C-EA5D-41E6-80CA-2A97F2408684}" srcOrd="11" destOrd="0" presId="urn:microsoft.com/office/officeart/2008/layout/LinedList"/>
    <dgm:cxn modelId="{64428BB6-FFE4-48D1-89CA-CFFD41F0252F}" type="presParOf" srcId="{4594A89C-EA5D-41E6-80CA-2A97F2408684}" destId="{9AF486CA-65FE-4FC2-98C5-65DEC4208634}" srcOrd="0" destOrd="0" presId="urn:microsoft.com/office/officeart/2008/layout/LinedList"/>
    <dgm:cxn modelId="{75A14A1C-D3C5-4115-962C-F1334AD728ED}" type="presParOf" srcId="{4594A89C-EA5D-41E6-80CA-2A97F2408684}" destId="{4AB90392-2CD1-453A-8FD8-8B4744A49B1F}" srcOrd="1" destOrd="0" presId="urn:microsoft.com/office/officeart/2008/layout/LinedList"/>
    <dgm:cxn modelId="{6EB8B6E4-8416-4251-90FD-DDAAEB85BC35}" type="presParOf" srcId="{32F5AC9F-EE50-4D8B-BC64-F811E6D7D257}" destId="{8A74B798-506C-4788-BA02-B42911FDFB49}" srcOrd="12" destOrd="0" presId="urn:microsoft.com/office/officeart/2008/layout/LinedList"/>
    <dgm:cxn modelId="{E501E8AC-34C0-4362-A557-CAC2EFDDCDBA}" type="presParOf" srcId="{32F5AC9F-EE50-4D8B-BC64-F811E6D7D257}" destId="{AA3E5EF4-47DD-4822-9A99-0A37FE63756E}" srcOrd="13" destOrd="0" presId="urn:microsoft.com/office/officeart/2008/layout/LinedList"/>
    <dgm:cxn modelId="{23D10405-12A5-47F9-A528-E315F4EFD579}" type="presParOf" srcId="{AA3E5EF4-47DD-4822-9A99-0A37FE63756E}" destId="{C00DC74A-3F19-4527-8E19-1E373F76B100}" srcOrd="0" destOrd="0" presId="urn:microsoft.com/office/officeart/2008/layout/LinedList"/>
    <dgm:cxn modelId="{B9DA2247-D836-4532-AC98-520EF6C6A0F2}" type="presParOf" srcId="{AA3E5EF4-47DD-4822-9A99-0A37FE63756E}" destId="{118DCB76-4BEA-4987-8454-7175C68FC6BB}" srcOrd="1" destOrd="0" presId="urn:microsoft.com/office/officeart/2008/layout/LinedList"/>
    <dgm:cxn modelId="{E9D86AA3-E388-480B-8B0D-743EC837638F}" type="presParOf" srcId="{32F5AC9F-EE50-4D8B-BC64-F811E6D7D257}" destId="{3D992EEB-CAC8-441F-9BAB-87EF7C6D1064}" srcOrd="14" destOrd="0" presId="urn:microsoft.com/office/officeart/2008/layout/LinedList"/>
    <dgm:cxn modelId="{E4A47A1C-45D5-409D-B298-07DA778F4566}" type="presParOf" srcId="{32F5AC9F-EE50-4D8B-BC64-F811E6D7D257}" destId="{EE4BF8E4-DB43-4CA5-8DFD-FBCBE20D1B5A}" srcOrd="15" destOrd="0" presId="urn:microsoft.com/office/officeart/2008/layout/LinedList"/>
    <dgm:cxn modelId="{AE518186-94F7-4B81-8DC1-A37AFBEC7921}" type="presParOf" srcId="{EE4BF8E4-DB43-4CA5-8DFD-FBCBE20D1B5A}" destId="{6F291A03-38D0-4873-A50F-19D51AA7E26C}" srcOrd="0" destOrd="0" presId="urn:microsoft.com/office/officeart/2008/layout/LinedList"/>
    <dgm:cxn modelId="{7F61C656-C165-4AB7-B5A4-DF3553E3A388}" type="presParOf" srcId="{EE4BF8E4-DB43-4CA5-8DFD-FBCBE20D1B5A}" destId="{2840C29E-4BD7-4F0B-B4E8-1E8F26C232C4}" srcOrd="1" destOrd="0" presId="urn:microsoft.com/office/officeart/2008/layout/LinedList"/>
    <dgm:cxn modelId="{8A34809E-CC42-4645-BE88-48ED8CDE9BE2}" type="presParOf" srcId="{32F5AC9F-EE50-4D8B-BC64-F811E6D7D257}" destId="{2ACA8BFF-5A00-4218-947D-FADDDAF8E3BA}" srcOrd="16" destOrd="0" presId="urn:microsoft.com/office/officeart/2008/layout/LinedList"/>
    <dgm:cxn modelId="{002DFBF9-2FF3-4C55-A4B0-CEECD077C93F}" type="presParOf" srcId="{32F5AC9F-EE50-4D8B-BC64-F811E6D7D257}" destId="{65024479-C32A-42A5-98D2-0F6EFFB96BC9}" srcOrd="17" destOrd="0" presId="urn:microsoft.com/office/officeart/2008/layout/LinedList"/>
    <dgm:cxn modelId="{723E56E9-8F3A-41CA-AF1E-7A12D539B26B}" type="presParOf" srcId="{65024479-C32A-42A5-98D2-0F6EFFB96BC9}" destId="{096AE6B9-516B-4AE0-BE19-BB11E895B03D}" srcOrd="0" destOrd="0" presId="urn:microsoft.com/office/officeart/2008/layout/LinedList"/>
    <dgm:cxn modelId="{2FB622F7-5D67-45F5-8C05-7968B3BAD7F5}" type="presParOf" srcId="{65024479-C32A-42A5-98D2-0F6EFFB96BC9}" destId="{74376385-C456-4AAD-9A9D-47CB7A2B46AD}" srcOrd="1" destOrd="0" presId="urn:microsoft.com/office/officeart/2008/layout/LinedList"/>
    <dgm:cxn modelId="{DF24BDE9-7098-4655-ACF6-BD2801123D53}" type="presParOf" srcId="{32F5AC9F-EE50-4D8B-BC64-F811E6D7D257}" destId="{BDC41A47-64A1-4762-855D-8D85A9C0FA4F}" srcOrd="18" destOrd="0" presId="urn:microsoft.com/office/officeart/2008/layout/LinedList"/>
    <dgm:cxn modelId="{98E326E6-E02E-4716-955F-F36AE566F156}" type="presParOf" srcId="{32F5AC9F-EE50-4D8B-BC64-F811E6D7D257}" destId="{977E50F0-8466-4720-A1DA-52AB05516C58}" srcOrd="19" destOrd="0" presId="urn:microsoft.com/office/officeart/2008/layout/LinedList"/>
    <dgm:cxn modelId="{D088FD5D-CE22-4124-9031-632FF2840390}" type="presParOf" srcId="{977E50F0-8466-4720-A1DA-52AB05516C58}" destId="{08735E8C-9584-4643-9411-45B1269CA43C}" srcOrd="0" destOrd="0" presId="urn:microsoft.com/office/officeart/2008/layout/LinedList"/>
    <dgm:cxn modelId="{8F148320-A90C-4F89-898F-DA6131878607}" type="presParOf" srcId="{977E50F0-8466-4720-A1DA-52AB05516C58}" destId="{34595AAC-96E8-4D8C-B945-0099ACBC8AE6}" srcOrd="1" destOrd="0" presId="urn:microsoft.com/office/officeart/2008/layout/LinedList"/>
    <dgm:cxn modelId="{2C361CA8-D822-4D99-AE7A-484639395D82}" type="presParOf" srcId="{32F5AC9F-EE50-4D8B-BC64-F811E6D7D257}" destId="{8DB02C78-BE39-45C3-9533-566779DAE064}" srcOrd="20" destOrd="0" presId="urn:microsoft.com/office/officeart/2008/layout/LinedList"/>
    <dgm:cxn modelId="{82C56499-5FAB-4B15-B22B-EA03405CF8DF}" type="presParOf" srcId="{32F5AC9F-EE50-4D8B-BC64-F811E6D7D257}" destId="{A9A76482-F2C1-4E59-89B3-76200DE11C8C}" srcOrd="21" destOrd="0" presId="urn:microsoft.com/office/officeart/2008/layout/LinedList"/>
    <dgm:cxn modelId="{39C64678-77F4-4B93-A189-D412671CDECD}" type="presParOf" srcId="{A9A76482-F2C1-4E59-89B3-76200DE11C8C}" destId="{E8E977D7-30FE-49E4-BF81-66BE03B9803F}" srcOrd="0" destOrd="0" presId="urn:microsoft.com/office/officeart/2008/layout/LinedList"/>
    <dgm:cxn modelId="{23A5C8B2-4DA0-45F4-B7B2-96E96C4FF79B}" type="presParOf" srcId="{A9A76482-F2C1-4E59-89B3-76200DE11C8C}" destId="{F4464DB5-6103-4670-A4D9-DAA66AE0A130}" srcOrd="1" destOrd="0" presId="urn:microsoft.com/office/officeart/2008/layout/LinedList"/>
    <dgm:cxn modelId="{097AAFE9-FD1A-4F42-A753-950F56C20D00}" type="presParOf" srcId="{32F5AC9F-EE50-4D8B-BC64-F811E6D7D257}" destId="{4FD8ACD6-5F00-488B-8C0A-DF7A40834363}" srcOrd="22" destOrd="0" presId="urn:microsoft.com/office/officeart/2008/layout/LinedList"/>
    <dgm:cxn modelId="{751E2A45-E8BA-4841-BE88-B32667431E71}" type="presParOf" srcId="{32F5AC9F-EE50-4D8B-BC64-F811E6D7D257}" destId="{24CBBD40-CAE0-4E52-A112-9C284C7A0F66}" srcOrd="23" destOrd="0" presId="urn:microsoft.com/office/officeart/2008/layout/LinedList"/>
    <dgm:cxn modelId="{393E3F9E-C616-4480-9C56-CEF06ED22E92}" type="presParOf" srcId="{24CBBD40-CAE0-4E52-A112-9C284C7A0F66}" destId="{7EB7E18B-08C7-48F3-862C-E2CAAB9F08C0}" srcOrd="0" destOrd="0" presId="urn:microsoft.com/office/officeart/2008/layout/LinedList"/>
    <dgm:cxn modelId="{CA403B37-B2CB-43D4-B2AA-11A0CE18B348}" type="presParOf" srcId="{24CBBD40-CAE0-4E52-A112-9C284C7A0F66}" destId="{D95BBBE4-CBA6-452C-9DBE-F8C5E706FFAB}" srcOrd="1" destOrd="0" presId="urn:microsoft.com/office/officeart/2008/layout/LinedList"/>
    <dgm:cxn modelId="{E4CD0DB6-6060-4E6F-B8E5-A85F81E4379E}" type="presParOf" srcId="{32F5AC9F-EE50-4D8B-BC64-F811E6D7D257}" destId="{9E7E2F7B-3A0A-45A4-81A0-ED50825E0FF3}" srcOrd="24" destOrd="0" presId="urn:microsoft.com/office/officeart/2008/layout/LinedList"/>
    <dgm:cxn modelId="{84177569-902B-4A63-9D20-4116BE029506}" type="presParOf" srcId="{32F5AC9F-EE50-4D8B-BC64-F811E6D7D257}" destId="{B1E005C9-5F81-4EA7-8B84-6FD18C5861FB}" srcOrd="25" destOrd="0" presId="urn:microsoft.com/office/officeart/2008/layout/LinedList"/>
    <dgm:cxn modelId="{953FAF0B-E508-4748-82D4-0CA508E7B1D4}" type="presParOf" srcId="{B1E005C9-5F81-4EA7-8B84-6FD18C5861FB}" destId="{526254E9-82C8-4705-8D3F-03E944661D79}" srcOrd="0" destOrd="0" presId="urn:microsoft.com/office/officeart/2008/layout/LinedList"/>
    <dgm:cxn modelId="{82ACBD35-354C-45B5-9BAA-A4FD6B08F2DB}" type="presParOf" srcId="{B1E005C9-5F81-4EA7-8B84-6FD18C5861FB}" destId="{CFA1913D-D66F-45BD-B4AD-23A1D3C117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78651A-3442-4DEC-A199-18D24C1A21A4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7DE89-997A-4630-B006-32611DB2B996}">
      <dsp:nvSpPr>
        <dsp:cNvPr id="0" name=""/>
        <dsp:cNvSpPr/>
      </dsp:nvSpPr>
      <dsp:spPr>
        <a:xfrm>
          <a:off x="0" y="675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отруйні рослини та гриби;</a:t>
          </a:r>
          <a:endParaRPr lang="en-US" sz="1900" kern="1200"/>
        </a:p>
      </dsp:txBody>
      <dsp:txXfrm>
        <a:off x="0" y="675"/>
        <a:ext cx="6900512" cy="425753"/>
      </dsp:txXfrm>
    </dsp:sp>
    <dsp:sp modelId="{423E506D-6595-48F6-8F01-D14CF454B38D}">
      <dsp:nvSpPr>
        <dsp:cNvPr id="0" name=""/>
        <dsp:cNvSpPr/>
      </dsp:nvSpPr>
      <dsp:spPr>
        <a:xfrm>
          <a:off x="0" y="426428"/>
          <a:ext cx="6900512" cy="0"/>
        </a:xfrm>
        <a:prstGeom prst="line">
          <a:avLst/>
        </a:prstGeom>
        <a:solidFill>
          <a:schemeClr val="accent2">
            <a:hueOff val="-121280"/>
            <a:satOff val="-6994"/>
            <a:lumOff val="719"/>
            <a:alphaOff val="0"/>
          </a:schemeClr>
        </a:solidFill>
        <a:ln w="12700" cap="flat" cmpd="sng" algn="ctr">
          <a:solidFill>
            <a:schemeClr val="accent2">
              <a:hueOff val="-121280"/>
              <a:satOff val="-6994"/>
              <a:lumOff val="71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7AF8B-49C0-45B5-BD52-A25AA99BED9A}">
      <dsp:nvSpPr>
        <dsp:cNvPr id="0" name=""/>
        <dsp:cNvSpPr/>
      </dsp:nvSpPr>
      <dsp:spPr>
        <a:xfrm>
          <a:off x="0" y="426428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токсин ботулізму;</a:t>
          </a:r>
          <a:endParaRPr lang="en-US" sz="1900" kern="1200"/>
        </a:p>
      </dsp:txBody>
      <dsp:txXfrm>
        <a:off x="0" y="426428"/>
        <a:ext cx="6900512" cy="425753"/>
      </dsp:txXfrm>
    </dsp:sp>
    <dsp:sp modelId="{35B3A1FF-6C26-45D9-ABD2-006BB7ABE61F}">
      <dsp:nvSpPr>
        <dsp:cNvPr id="0" name=""/>
        <dsp:cNvSpPr/>
      </dsp:nvSpPr>
      <dsp:spPr>
        <a:xfrm>
          <a:off x="0" y="852181"/>
          <a:ext cx="6900512" cy="0"/>
        </a:xfrm>
        <a:prstGeom prst="line">
          <a:avLst/>
        </a:prstGeom>
        <a:solidFill>
          <a:schemeClr val="accent2">
            <a:hueOff val="-242561"/>
            <a:satOff val="-13988"/>
            <a:lumOff val="1438"/>
            <a:alphaOff val="0"/>
          </a:schemeClr>
        </a:solidFill>
        <a:ln w="12700" cap="flat" cmpd="sng" algn="ctr">
          <a:solidFill>
            <a:schemeClr val="accent2">
              <a:hueOff val="-242561"/>
              <a:satOff val="-13988"/>
              <a:lumOff val="14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D923D2-428F-4F3C-AE61-6DD51A036A81}">
      <dsp:nvSpPr>
        <dsp:cNvPr id="0" name=""/>
        <dsp:cNvSpPr/>
      </dsp:nvSpPr>
      <dsp:spPr>
        <a:xfrm>
          <a:off x="0" y="852181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цвіль;</a:t>
          </a:r>
          <a:endParaRPr lang="en-US" sz="1900" kern="1200"/>
        </a:p>
      </dsp:txBody>
      <dsp:txXfrm>
        <a:off x="0" y="852181"/>
        <a:ext cx="6900512" cy="425753"/>
      </dsp:txXfrm>
    </dsp:sp>
    <dsp:sp modelId="{6A7A96B2-5E76-4E93-AC89-AC20A2BB5B7A}">
      <dsp:nvSpPr>
        <dsp:cNvPr id="0" name=""/>
        <dsp:cNvSpPr/>
      </dsp:nvSpPr>
      <dsp:spPr>
        <a:xfrm>
          <a:off x="0" y="1277934"/>
          <a:ext cx="6900512" cy="0"/>
        </a:xfrm>
        <a:prstGeom prst="line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accent2">
              <a:hueOff val="-363841"/>
              <a:satOff val="-20982"/>
              <a:lumOff val="2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DB4EF-CB34-4CCB-AF7D-E61087615FB4}">
      <dsp:nvSpPr>
        <dsp:cNvPr id="0" name=""/>
        <dsp:cNvSpPr/>
      </dsp:nvSpPr>
      <dsp:spPr>
        <a:xfrm>
          <a:off x="0" y="1277934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промислова отрута;</a:t>
          </a:r>
          <a:endParaRPr lang="en-US" sz="1900" kern="1200"/>
        </a:p>
      </dsp:txBody>
      <dsp:txXfrm>
        <a:off x="0" y="1277934"/>
        <a:ext cx="6900512" cy="425753"/>
      </dsp:txXfrm>
    </dsp:sp>
    <dsp:sp modelId="{1DC7C605-6B05-4CD7-B757-13E80FD89F10}">
      <dsp:nvSpPr>
        <dsp:cNvPr id="0" name=""/>
        <dsp:cNvSpPr/>
      </dsp:nvSpPr>
      <dsp:spPr>
        <a:xfrm>
          <a:off x="0" y="1703687"/>
          <a:ext cx="6900512" cy="0"/>
        </a:xfrm>
        <a:prstGeom prst="line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64BCD-19F4-4AEE-8B84-5EFB21CA6EF7}">
      <dsp:nvSpPr>
        <dsp:cNvPr id="0" name=""/>
        <dsp:cNvSpPr/>
      </dsp:nvSpPr>
      <dsp:spPr>
        <a:xfrm>
          <a:off x="0" y="1703687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мінеральні добрива;</a:t>
          </a:r>
          <a:endParaRPr lang="en-US" sz="1900" kern="1200"/>
        </a:p>
      </dsp:txBody>
      <dsp:txXfrm>
        <a:off x="0" y="1703687"/>
        <a:ext cx="6900512" cy="425753"/>
      </dsp:txXfrm>
    </dsp:sp>
    <dsp:sp modelId="{48EB3921-F84F-4618-8B65-84448ECEB9DD}">
      <dsp:nvSpPr>
        <dsp:cNvPr id="0" name=""/>
        <dsp:cNvSpPr/>
      </dsp:nvSpPr>
      <dsp:spPr>
        <a:xfrm>
          <a:off x="0" y="2129440"/>
          <a:ext cx="6900512" cy="0"/>
        </a:xfrm>
        <a:prstGeom prst="line">
          <a:avLst/>
        </a:prstGeom>
        <a:solidFill>
          <a:schemeClr val="accent2">
            <a:hueOff val="-606401"/>
            <a:satOff val="-34970"/>
            <a:lumOff val="3595"/>
            <a:alphaOff val="0"/>
          </a:schemeClr>
        </a:solidFill>
        <a:ln w="12700" cap="flat" cmpd="sng" algn="ctr">
          <a:solidFill>
            <a:schemeClr val="accent2">
              <a:hueOff val="-606401"/>
              <a:satOff val="-34970"/>
              <a:lumOff val="35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486CA-65FE-4FC2-98C5-65DEC4208634}">
      <dsp:nvSpPr>
        <dsp:cNvPr id="0" name=""/>
        <dsp:cNvSpPr/>
      </dsp:nvSpPr>
      <dsp:spPr>
        <a:xfrm>
          <a:off x="0" y="2129440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алкоголь;</a:t>
          </a:r>
          <a:endParaRPr lang="en-US" sz="1900" kern="1200"/>
        </a:p>
      </dsp:txBody>
      <dsp:txXfrm>
        <a:off x="0" y="2129440"/>
        <a:ext cx="6900512" cy="425753"/>
      </dsp:txXfrm>
    </dsp:sp>
    <dsp:sp modelId="{8A74B798-506C-4788-BA02-B42911FDFB49}">
      <dsp:nvSpPr>
        <dsp:cNvPr id="0" name=""/>
        <dsp:cNvSpPr/>
      </dsp:nvSpPr>
      <dsp:spPr>
        <a:xfrm>
          <a:off x="0" y="2555193"/>
          <a:ext cx="6900512" cy="0"/>
        </a:xfrm>
        <a:prstGeom prst="line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0DC74A-3F19-4527-8E19-1E373F76B100}">
      <dsp:nvSpPr>
        <dsp:cNvPr id="0" name=""/>
        <dsp:cNvSpPr/>
      </dsp:nvSpPr>
      <dsp:spPr>
        <a:xfrm>
          <a:off x="0" y="2555193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пари ртуті;</a:t>
          </a:r>
          <a:endParaRPr lang="en-US" sz="1900" kern="1200"/>
        </a:p>
      </dsp:txBody>
      <dsp:txXfrm>
        <a:off x="0" y="2555193"/>
        <a:ext cx="6900512" cy="425753"/>
      </dsp:txXfrm>
    </dsp:sp>
    <dsp:sp modelId="{3D992EEB-CAC8-441F-9BAB-87EF7C6D1064}">
      <dsp:nvSpPr>
        <dsp:cNvPr id="0" name=""/>
        <dsp:cNvSpPr/>
      </dsp:nvSpPr>
      <dsp:spPr>
        <a:xfrm>
          <a:off x="0" y="2980947"/>
          <a:ext cx="6900512" cy="0"/>
        </a:xfrm>
        <a:prstGeom prst="line">
          <a:avLst/>
        </a:prstGeom>
        <a:solidFill>
          <a:schemeClr val="accent2">
            <a:hueOff val="-848962"/>
            <a:satOff val="-48958"/>
            <a:lumOff val="5033"/>
            <a:alphaOff val="0"/>
          </a:schemeClr>
        </a:solidFill>
        <a:ln w="12700" cap="flat" cmpd="sng" algn="ctr">
          <a:solidFill>
            <a:schemeClr val="accent2">
              <a:hueOff val="-848962"/>
              <a:satOff val="-48958"/>
              <a:lumOff val="50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291A03-38D0-4873-A50F-19D51AA7E26C}">
      <dsp:nvSpPr>
        <dsp:cNvPr id="0" name=""/>
        <dsp:cNvSpPr/>
      </dsp:nvSpPr>
      <dsp:spPr>
        <a:xfrm>
          <a:off x="0" y="2980947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метиловий спирт;</a:t>
          </a:r>
          <a:endParaRPr lang="en-US" sz="1900" kern="1200"/>
        </a:p>
      </dsp:txBody>
      <dsp:txXfrm>
        <a:off x="0" y="2980947"/>
        <a:ext cx="6900512" cy="425753"/>
      </dsp:txXfrm>
    </dsp:sp>
    <dsp:sp modelId="{2ACA8BFF-5A00-4218-947D-FADDDAF8E3BA}">
      <dsp:nvSpPr>
        <dsp:cNvPr id="0" name=""/>
        <dsp:cNvSpPr/>
      </dsp:nvSpPr>
      <dsp:spPr>
        <a:xfrm>
          <a:off x="0" y="3406700"/>
          <a:ext cx="6900512" cy="0"/>
        </a:xfrm>
        <a:prstGeom prst="line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AE6B9-516B-4AE0-BE19-BB11E895B03D}">
      <dsp:nvSpPr>
        <dsp:cNvPr id="0" name=""/>
        <dsp:cNvSpPr/>
      </dsp:nvSpPr>
      <dsp:spPr>
        <a:xfrm>
          <a:off x="0" y="3406700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луги, кислоти;</a:t>
          </a:r>
          <a:endParaRPr lang="en-US" sz="1900" kern="1200"/>
        </a:p>
      </dsp:txBody>
      <dsp:txXfrm>
        <a:off x="0" y="3406700"/>
        <a:ext cx="6900512" cy="425753"/>
      </dsp:txXfrm>
    </dsp:sp>
    <dsp:sp modelId="{BDC41A47-64A1-4762-855D-8D85A9C0FA4F}">
      <dsp:nvSpPr>
        <dsp:cNvPr id="0" name=""/>
        <dsp:cNvSpPr/>
      </dsp:nvSpPr>
      <dsp:spPr>
        <a:xfrm>
          <a:off x="0" y="3832453"/>
          <a:ext cx="6900512" cy="0"/>
        </a:xfrm>
        <a:prstGeom prst="line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accent2">
              <a:hueOff val="-1091522"/>
              <a:satOff val="-62946"/>
              <a:lumOff val="6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735E8C-9584-4643-9411-45B1269CA43C}">
      <dsp:nvSpPr>
        <dsp:cNvPr id="0" name=""/>
        <dsp:cNvSpPr/>
      </dsp:nvSpPr>
      <dsp:spPr>
        <a:xfrm>
          <a:off x="0" y="3832453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побутова хімія;</a:t>
          </a:r>
          <a:endParaRPr lang="en-US" sz="1900" kern="1200"/>
        </a:p>
      </dsp:txBody>
      <dsp:txXfrm>
        <a:off x="0" y="3832453"/>
        <a:ext cx="6900512" cy="425753"/>
      </dsp:txXfrm>
    </dsp:sp>
    <dsp:sp modelId="{8DB02C78-BE39-45C3-9533-566779DAE064}">
      <dsp:nvSpPr>
        <dsp:cNvPr id="0" name=""/>
        <dsp:cNvSpPr/>
      </dsp:nvSpPr>
      <dsp:spPr>
        <a:xfrm>
          <a:off x="0" y="4258206"/>
          <a:ext cx="6900512" cy="0"/>
        </a:xfrm>
        <a:prstGeom prst="line">
          <a:avLst/>
        </a:prstGeom>
        <a:solidFill>
          <a:schemeClr val="accent2">
            <a:hueOff val="-1212803"/>
            <a:satOff val="-69940"/>
            <a:lumOff val="7190"/>
            <a:alphaOff val="0"/>
          </a:schemeClr>
        </a:solidFill>
        <a:ln w="12700" cap="flat" cmpd="sng" algn="ctr">
          <a:solidFill>
            <a:schemeClr val="accent2">
              <a:hueOff val="-1212803"/>
              <a:satOff val="-69940"/>
              <a:lumOff val="71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E977D7-30FE-49E4-BF81-66BE03B9803F}">
      <dsp:nvSpPr>
        <dsp:cNvPr id="0" name=""/>
        <dsp:cNvSpPr/>
      </dsp:nvSpPr>
      <dsp:spPr>
        <a:xfrm>
          <a:off x="0" y="4258206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прострочені або неякісні харчові продукти;</a:t>
          </a:r>
          <a:endParaRPr lang="en-US" sz="1900" kern="1200"/>
        </a:p>
      </dsp:txBody>
      <dsp:txXfrm>
        <a:off x="0" y="4258206"/>
        <a:ext cx="6900512" cy="425753"/>
      </dsp:txXfrm>
    </dsp:sp>
    <dsp:sp modelId="{4FD8ACD6-5F00-488B-8C0A-DF7A40834363}">
      <dsp:nvSpPr>
        <dsp:cNvPr id="0" name=""/>
        <dsp:cNvSpPr/>
      </dsp:nvSpPr>
      <dsp:spPr>
        <a:xfrm>
          <a:off x="0" y="4683959"/>
          <a:ext cx="6900512" cy="0"/>
        </a:xfrm>
        <a:prstGeom prst="line">
          <a:avLst/>
        </a:prstGeom>
        <a:solidFill>
          <a:schemeClr val="accent2">
            <a:hueOff val="-1334083"/>
            <a:satOff val="-76934"/>
            <a:lumOff val="7909"/>
            <a:alphaOff val="0"/>
          </a:schemeClr>
        </a:solidFill>
        <a:ln w="12700" cap="flat" cmpd="sng" algn="ctr">
          <a:solidFill>
            <a:schemeClr val="accent2">
              <a:hueOff val="-1334083"/>
              <a:satOff val="-76934"/>
              <a:lumOff val="79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B7E18B-08C7-48F3-862C-E2CAAB9F08C0}">
      <dsp:nvSpPr>
        <dsp:cNvPr id="0" name=""/>
        <dsp:cNvSpPr/>
      </dsp:nvSpPr>
      <dsp:spPr>
        <a:xfrm>
          <a:off x="0" y="4683959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чадний газ;</a:t>
          </a:r>
          <a:endParaRPr lang="en-US" sz="1900" kern="1200"/>
        </a:p>
      </dsp:txBody>
      <dsp:txXfrm>
        <a:off x="0" y="4683959"/>
        <a:ext cx="6900512" cy="425753"/>
      </dsp:txXfrm>
    </dsp:sp>
    <dsp:sp modelId="{9E7E2F7B-3A0A-45A4-81A0-ED50825E0FF3}">
      <dsp:nvSpPr>
        <dsp:cNvPr id="0" name=""/>
        <dsp:cNvSpPr/>
      </dsp:nvSpPr>
      <dsp:spPr>
        <a:xfrm>
          <a:off x="0" y="5109712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254E9-82C8-4705-8D3F-03E944661D79}">
      <dsp:nvSpPr>
        <dsp:cNvPr id="0" name=""/>
        <dsp:cNvSpPr/>
      </dsp:nvSpPr>
      <dsp:spPr>
        <a:xfrm>
          <a:off x="0" y="5109712"/>
          <a:ext cx="6900512" cy="4257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/>
            <a:t>отрута тварин і комах тощо.</a:t>
          </a:r>
          <a:endParaRPr lang="en-US" sz="1900" kern="1200"/>
        </a:p>
      </dsp:txBody>
      <dsp:txXfrm>
        <a:off x="0" y="5109712"/>
        <a:ext cx="6900512" cy="425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11.05.2023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A31F80B-ADDE-7E11-120A-D489DB650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18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Перша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домедична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допомога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при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отруєннях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та</a:t>
            </a:r>
            <a:r>
              <a:rPr lang="en-US" sz="3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800" b="1" err="1">
                <a:solidFill>
                  <a:schemeClr val="tx1">
                    <a:lumMod val="85000"/>
                    <a:lumOff val="15000"/>
                  </a:schemeClr>
                </a:solidFill>
              </a:rPr>
              <a:t>укусах</a:t>
            </a:r>
            <a:endParaRPr lang="en-US" sz="3800" b="1">
              <a:solidFill>
                <a:schemeClr val="tx1">
                  <a:lumMod val="85000"/>
                  <a:lumOff val="15000"/>
                </a:schemeClr>
              </a:solidFill>
              <a:cs typeface="Calibri Light"/>
            </a:endParaRPr>
          </a:p>
        </p:txBody>
      </p:sp>
      <p:cxnSp>
        <p:nvCxnSpPr>
          <p:cNvPr id="15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377D1C-9198-CA2C-9310-D29E2C105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2200">
                <a:ea typeface="+mn-lt"/>
                <a:cs typeface="+mn-lt"/>
              </a:rPr>
              <a:t>Отруєння — це порушення життєдіяльності організму, яке з'являється під час вдихання, поглинання, зіткнення шкіри та слизових з отруйними речовинами.</a:t>
            </a:r>
          </a:p>
          <a:p>
            <a:pPr marL="0" indent="0">
              <a:buNone/>
            </a:pPr>
            <a:endParaRPr lang="ru-RU" sz="2200">
              <a:cs typeface="Calibri"/>
            </a:endParaRPr>
          </a:p>
        </p:txBody>
      </p:sp>
      <p:pic>
        <p:nvPicPr>
          <p:cNvPr id="5" name="Рисунок 5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039D44F4-FFB2-AF4A-6735-31EBFEBB60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84387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7F71F8-5459-7A9F-D4A1-A46B47AC6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1196704"/>
            <a:ext cx="3200400" cy="4461163"/>
          </a:xfrm>
        </p:spPr>
        <p:txBody>
          <a:bodyPr>
            <a:normAutofit/>
          </a:bodyPr>
          <a:lstStyle/>
          <a:p>
            <a:r>
              <a:rPr lang="ru-RU" sz="4100" b="1" err="1">
                <a:solidFill>
                  <a:srgbClr val="FFFFFF"/>
                </a:solidFill>
                <a:latin typeface="Calibri"/>
                <a:cs typeface="Calibri"/>
              </a:rPr>
              <a:t>Класифікація</a:t>
            </a:r>
            <a:endParaRPr lang="ru-RU" sz="4100" b="1" err="1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B8E32-351D-F5BA-372D-ABF6C386F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b="1" dirty="0">
                <a:cs typeface="Calibri"/>
              </a:rPr>
              <a:t>За </a:t>
            </a:r>
            <a:r>
              <a:rPr lang="ru-RU" sz="1800" b="1" err="1">
                <a:cs typeface="Calibri"/>
              </a:rPr>
              <a:t>місцем</a:t>
            </a:r>
            <a:r>
              <a:rPr lang="ru-RU" sz="1800" b="1" dirty="0">
                <a:cs typeface="Calibri"/>
              </a:rPr>
              <a:t> і причиною </a:t>
            </a:r>
            <a:r>
              <a:rPr lang="ru-RU" sz="1800" b="1" err="1">
                <a:cs typeface="Calibri"/>
              </a:rPr>
              <a:t>виникнення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err="1">
                <a:cs typeface="Calibri"/>
              </a:rPr>
              <a:t>виділяють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err="1">
                <a:cs typeface="Calibri"/>
              </a:rPr>
              <a:t>такі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err="1">
                <a:cs typeface="Calibri"/>
              </a:rPr>
              <a:t>види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err="1">
                <a:cs typeface="Calibri"/>
              </a:rPr>
              <a:t>отруєнь</a:t>
            </a:r>
            <a:r>
              <a:rPr lang="ru-RU" sz="1800" b="1" dirty="0">
                <a:cs typeface="Calibri"/>
              </a:rPr>
              <a:t>: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суїцидальні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випадкові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кримінальні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виробничі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навмисні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побутові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внаслідок</a:t>
            </a:r>
            <a:r>
              <a:rPr lang="ru-RU" sz="1800" dirty="0">
                <a:cs typeface="Calibri"/>
              </a:rPr>
              <a:t> </a:t>
            </a:r>
            <a:r>
              <a:rPr lang="ru-RU" sz="1800" dirty="0" err="1">
                <a:cs typeface="Calibri"/>
              </a:rPr>
              <a:t>медичних</a:t>
            </a:r>
            <a:r>
              <a:rPr lang="ru-RU" sz="1800" dirty="0">
                <a:cs typeface="Calibri"/>
              </a:rPr>
              <a:t> </a:t>
            </a:r>
            <a:r>
              <a:rPr lang="ru-RU" sz="1800" dirty="0" err="1">
                <a:cs typeface="Calibri"/>
              </a:rPr>
              <a:t>помилок</a:t>
            </a:r>
          </a:p>
          <a:p>
            <a:pPr marL="0" indent="0">
              <a:buNone/>
            </a:pPr>
            <a:endParaRPr lang="ru-RU" sz="1800" b="1" dirty="0">
              <a:cs typeface="Calibri"/>
            </a:endParaRPr>
          </a:p>
          <a:p>
            <a:pPr marL="0" indent="0">
              <a:buNone/>
            </a:pPr>
            <a:r>
              <a:rPr lang="ru-RU" sz="1800" b="1" dirty="0">
                <a:cs typeface="Calibri"/>
              </a:rPr>
              <a:t>За способом </a:t>
            </a:r>
            <a:r>
              <a:rPr lang="ru-RU" sz="1800" b="1" dirty="0" err="1">
                <a:cs typeface="Calibri"/>
              </a:rPr>
              <a:t>потрапляння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dirty="0" err="1">
                <a:cs typeface="Calibri"/>
              </a:rPr>
              <a:t>отрути</a:t>
            </a:r>
            <a:r>
              <a:rPr lang="ru-RU" sz="1800" b="1" dirty="0">
                <a:cs typeface="Calibri"/>
              </a:rPr>
              <a:t> в </a:t>
            </a:r>
            <a:r>
              <a:rPr lang="ru-RU" sz="1800" b="1" dirty="0" err="1">
                <a:cs typeface="Calibri"/>
              </a:rPr>
              <a:t>організм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dirty="0" err="1">
                <a:cs typeface="Calibri"/>
              </a:rPr>
              <a:t>отруєння</a:t>
            </a:r>
            <a:r>
              <a:rPr lang="ru-RU" sz="1800" b="1" dirty="0">
                <a:cs typeface="Calibri"/>
              </a:rPr>
              <a:t> </a:t>
            </a:r>
            <a:r>
              <a:rPr lang="ru-RU" sz="1800" b="1" dirty="0" err="1">
                <a:cs typeface="Calibri"/>
              </a:rPr>
              <a:t>буває</a:t>
            </a:r>
            <a:r>
              <a:rPr lang="ru-RU" sz="1800" b="1" dirty="0">
                <a:cs typeface="Calibri"/>
              </a:rPr>
              <a:t>:</a:t>
            </a:r>
            <a:endParaRPr lang="ru-RU" sz="1800">
              <a:cs typeface="Calibri"/>
            </a:endParaRP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черезшкірним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пероральним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інгаляційним</a:t>
            </a:r>
            <a:r>
              <a:rPr lang="ru-RU" sz="1800" dirty="0">
                <a:cs typeface="Calibri"/>
              </a:rPr>
              <a:t>;</a:t>
            </a:r>
          </a:p>
          <a:p>
            <a:pPr>
              <a:buFont typeface="Arial,Sans-Serif"/>
            </a:pPr>
            <a:r>
              <a:rPr lang="ru-RU" sz="1800" dirty="0" err="1">
                <a:cs typeface="Calibri"/>
              </a:rPr>
              <a:t>порожнинним</a:t>
            </a:r>
            <a:r>
              <a:rPr lang="ru-RU" sz="1800" dirty="0">
                <a:cs typeface="Calibri"/>
              </a:rPr>
              <a:t>.</a:t>
            </a:r>
          </a:p>
          <a:p>
            <a:pPr marL="0" indent="0">
              <a:buNone/>
            </a:pPr>
            <a:endParaRPr lang="ru-RU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8962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49539-0446-C148-94E9-70B78D21C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551" y="1153572"/>
            <a:ext cx="3200400" cy="4461163"/>
          </a:xfrm>
        </p:spPr>
        <p:txBody>
          <a:bodyPr>
            <a:normAutofit/>
          </a:bodyPr>
          <a:lstStyle/>
          <a:p>
            <a:r>
              <a:rPr lang="ru-RU" sz="4100" b="1" err="1">
                <a:solidFill>
                  <a:srgbClr val="FFFFFF"/>
                </a:solidFill>
                <a:latin typeface="Calibri"/>
                <a:cs typeface="Calibri Light"/>
              </a:rPr>
              <a:t>Класифікація</a:t>
            </a:r>
            <a:endParaRPr lang="ru-RU" sz="4100" b="1">
              <a:solidFill>
                <a:srgbClr val="FFFFFF"/>
              </a:solidFill>
              <a:latin typeface="Calibri"/>
              <a:cs typeface="Calibri Light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A2F6C-03C0-8F3B-D7C9-C2861291F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0">
              <a:buNone/>
            </a:pPr>
            <a:r>
              <a:rPr lang="ru-RU" sz="2000" b="1" dirty="0">
                <a:ea typeface="+mn-lt"/>
                <a:cs typeface="+mn-lt"/>
              </a:rPr>
              <a:t>За </a:t>
            </a:r>
            <a:r>
              <a:rPr lang="ru-RU" sz="2000" b="1" err="1">
                <a:ea typeface="+mn-lt"/>
                <a:cs typeface="+mn-lt"/>
              </a:rPr>
              <a:t>клінічними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проявами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існують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такі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стадії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отруєння</a:t>
            </a:r>
            <a:r>
              <a:rPr lang="ru-RU" sz="2000" b="1" dirty="0">
                <a:ea typeface="+mn-lt"/>
                <a:cs typeface="+mn-lt"/>
              </a:rPr>
              <a:t>:</a:t>
            </a:r>
            <a:endParaRPr lang="ru-RU" sz="2000" b="1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гостра</a:t>
            </a:r>
            <a:r>
              <a:rPr lang="ru-RU" sz="2000" dirty="0">
                <a:ea typeface="+mn-lt"/>
                <a:cs typeface="+mn-lt"/>
              </a:rPr>
              <a:t>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хронічна</a:t>
            </a:r>
            <a:r>
              <a:rPr lang="ru-RU" sz="2000" dirty="0">
                <a:ea typeface="+mn-lt"/>
                <a:cs typeface="+mn-lt"/>
              </a:rPr>
              <a:t>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підгостра</a:t>
            </a:r>
            <a:r>
              <a:rPr lang="ru-RU" sz="2000" dirty="0">
                <a:ea typeface="+mn-lt"/>
                <a:cs typeface="+mn-lt"/>
              </a:rPr>
              <a:t>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надгостра</a:t>
            </a:r>
            <a:endParaRPr lang="ru-RU" sz="2000"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ru-RU" sz="2000" dirty="0">
              <a:cs typeface="Calibri"/>
            </a:endParaRPr>
          </a:p>
          <a:p>
            <a:pPr indent="0">
              <a:buNone/>
            </a:pPr>
            <a:r>
              <a:rPr lang="ru-RU" sz="2000" b="1" dirty="0">
                <a:ea typeface="+mn-lt"/>
                <a:cs typeface="+mn-lt"/>
              </a:rPr>
              <a:t>За </a:t>
            </a:r>
            <a:r>
              <a:rPr lang="ru-RU" sz="2000" b="1" err="1">
                <a:ea typeface="+mn-lt"/>
                <a:cs typeface="+mn-lt"/>
              </a:rPr>
              <a:t>тяжкістю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перебігу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інтоксикація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err="1">
                <a:ea typeface="+mn-lt"/>
                <a:cs typeface="+mn-lt"/>
              </a:rPr>
              <a:t>буває</a:t>
            </a:r>
            <a:r>
              <a:rPr lang="ru-RU" sz="2000" b="1" dirty="0">
                <a:ea typeface="+mn-lt"/>
                <a:cs typeface="+mn-lt"/>
              </a:rPr>
              <a:t>:</a:t>
            </a:r>
            <a:endParaRPr lang="ru-RU" sz="2000" b="1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dirty="0">
                <a:ea typeface="+mn-lt"/>
                <a:cs typeface="+mn-lt"/>
              </a:rPr>
              <a:t>легкою;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середньої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тяжкості</a:t>
            </a:r>
            <a:r>
              <a:rPr lang="ru-RU" sz="2000" dirty="0">
                <a:ea typeface="+mn-lt"/>
                <a:cs typeface="+mn-lt"/>
              </a:rPr>
              <a:t>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важкої</a:t>
            </a:r>
            <a:r>
              <a:rPr lang="ru-RU" sz="2000" dirty="0">
                <a:ea typeface="+mn-lt"/>
                <a:cs typeface="+mn-lt"/>
              </a:rPr>
              <a:t>;</a:t>
            </a:r>
            <a:endParaRPr lang="ru-RU" sz="200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2000" err="1">
                <a:ea typeface="+mn-lt"/>
                <a:cs typeface="+mn-lt"/>
              </a:rPr>
              <a:t>вкрай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важкою</a:t>
            </a:r>
            <a:endParaRPr lang="ru-RU" sz="2000" err="1"/>
          </a:p>
          <a:p>
            <a:pPr marL="0" indent="0">
              <a:buNone/>
            </a:pPr>
            <a:endParaRPr lang="ru-RU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47797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99050EE-26AF-4253-BD50-F0FCD965A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284" y="575361"/>
            <a:ext cx="5707277" cy="5707277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80D07-1CAC-181B-B693-8D817189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8452"/>
            <a:ext cx="4974771" cy="3587786"/>
          </a:xfrm>
        </p:spPr>
        <p:txBody>
          <a:bodyPr>
            <a:norm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</a:rPr>
              <a:t>Етіологія</a:t>
            </a:r>
            <a:r>
              <a:rPr lang="ru-RU" dirty="0">
                <a:solidFill>
                  <a:schemeClr val="bg1"/>
                </a:solidFill>
              </a:rPr>
              <a:t> і патогенез</a:t>
            </a:r>
          </a:p>
          <a:p>
            <a:pPr algn="ctr"/>
            <a:endParaRPr lang="ru-RU">
              <a:solidFill>
                <a:schemeClr val="bg1"/>
              </a:solidFill>
              <a:cs typeface="Calibri Light"/>
            </a:endParaRPr>
          </a:p>
        </p:txBody>
      </p:sp>
      <p:grpSp>
        <p:nvGrpSpPr>
          <p:cNvPr id="23" name="Graphic 190">
            <a:extLst>
              <a:ext uri="{FF2B5EF4-FFF2-40B4-BE49-F238E27FC236}">
                <a16:creationId xmlns:a16="http://schemas.microsoft.com/office/drawing/2014/main" id="{00E015F5-1A99-4E40-BC3D-770780299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93117" y="1193254"/>
            <a:ext cx="1291642" cy="429215"/>
            <a:chOff x="2504802" y="1755501"/>
            <a:chExt cx="1598829" cy="531293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FE6F571-2BB7-46DA-A3D9-B32ADDC16A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905CC16-753C-4B9F-B3E2-C456795AE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" name="Graphic 212">
            <a:extLst>
              <a:ext uri="{FF2B5EF4-FFF2-40B4-BE49-F238E27FC236}">
                <a16:creationId xmlns:a16="http://schemas.microsoft.com/office/drawing/2014/main" id="{D0C78466-EB6E-45A0-99A6-A00789ACD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9" name="Graphic 212">
            <a:extLst>
              <a:ext uri="{FF2B5EF4-FFF2-40B4-BE49-F238E27FC236}">
                <a16:creationId xmlns:a16="http://schemas.microsoft.com/office/drawing/2014/main" id="{E99F76E4-5DFD-4DBE-B042-66FBCD118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7727" y="421588"/>
            <a:ext cx="1291468" cy="12914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1" name="Graphic 4">
            <a:extLst>
              <a:ext uri="{FF2B5EF4-FFF2-40B4-BE49-F238E27FC236}">
                <a16:creationId xmlns:a16="http://schemas.microsoft.com/office/drawing/2014/main" id="{5468B3A9-705E-43C3-A742-0619B0D8F2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/>
          </a:solidFill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9D439AD-5D67-497C-B831-D17FC3E592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23F54BF2-C71C-45C5-9408-3B5E011B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BBABE17-DB56-44AB-934B-63C07C79F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B483D20-A128-4076-AF54-88646172B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5EFA818-FDDA-49E9-B11F-E9DC1854A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A1F8728-F8F7-4828-A718-A15E7663EA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DA1F73F-AA1D-41D7-BAAB-292FD94A3E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9441DEA-C85E-4B9C-A48D-8437854C4C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5EBAA20-1368-4495-8D7C-820FAD8ECF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B92591-626C-4D2B-A3E6-EC8742D67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392448D-513F-4528-9D8D-A151982041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1946BAE-1546-4EA4-A108-A799BF5D2C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2A8EC93-6A35-4D37-A8CB-59362BF87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FC3ECA2-E914-4D83-ABF9-B9FFD96E9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2B1108-9AAC-4F10-A64F-0D6963E518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84CDA0C-B2AB-4791-83B1-C053C061D6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857BF6B-E0CA-49C0-8827-B44CE8B92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D7B06A7-ADDF-4F27-B11F-08422FC18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8B0DA6C-71D7-4FCB-AE4C-035E0ADB50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B078173-ADFB-480D-91A4-4D71C01098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AA4027A-C97B-4C9A-B04C-EBE211220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06DA92D-C6D0-4C7D-98CF-D9576912E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6601653-3941-4C9B-BD39-62EECE23A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BC4A394-4FFE-4BFE-9A59-2B624E071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EB4EABA5-FDCF-4F6F-8FF1-6FDFF5058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0F3C940-2320-488A-B24C-AB0A4FB53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525BA82-37D8-47ED-AFF6-AE57124A4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2D78955-C80F-4DA3-83AA-D28A5A6FA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C23DAAC-7C06-4012-8CBB-8E3126B68B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0D19F80-DC80-49EC-8EDD-7889092C18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1F50BB3-EA39-4693-BAE1-1101EF0A41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0EFD45B-69A8-47F6-A5BF-779F7EB49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E53C464-7272-4EBC-830B-CB29A96988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6BF10CE-C2AD-487A-9402-8D5C746EC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064C7FE-F8EB-47EF-97FA-348A520599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991C553-06A1-4F26-BBBC-80F7E11E7A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CE9C081-2191-4C84-956E-F106BB015C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92F6F03-BC34-40C6-8F17-7A169CD72F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5101B80-7351-4F0F-AB7D-3E40B4D266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570EE1D-95AC-4660-8E96-7C8A36FEB6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85D9A56-2D15-4E0A-B981-E168F0906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8D0BA2F-9273-4EAA-AD17-C4EFE1140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12CC54E-7976-4DC9-984C-45C2A23A7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8A3FC72-9FF9-41F6-97E0-45A0FEE946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8918C16-C9B6-40D5-93A0-DB547B644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05612C6-4858-4854-A3D3-90CF1E1C7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8E88D77-C726-4008-849C-DA7361F88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4CFE7CA-C955-4365-90C3-6272CB9A3C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8B43FC8-B81C-490A-A346-4C6235DA8A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4D0221-0C97-4C71-B535-7506956EF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D0C44EA-BD25-49A3-9EB8-9D8DED7C19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3C9CCF2-15CC-4F7D-87F5-7FFEBAC9C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AA321D8-1D2C-472C-A2DB-EBB74498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24680C1-4BB5-45DB-A558-82514418CF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94F4CEF-82DD-4CFB-8EE3-4AB115F6A0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F186C9C-C620-4426-A674-E40F808F66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929942C-BA3F-40EF-94DD-4A5C22C5B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234974B-3555-465B-95A7-1C63CE738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E38F9FD-48AC-4C3E-9E75-D1C0B555E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3AA72E26-5C3D-4231-9042-E00AE43E80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684433D-3C9E-4C19-A801-D51CF3064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ADB0C3D-A021-4F40-93B3-76B61334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1781C18-F408-401D-8A86-99FFBB989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D958D9F-E4B0-48B1-ADA4-3053AFB5D9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3EFCD46-F0FB-499C-81B9-3508FE5C8C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B6A130F-CB85-4BDA-8DDF-8DAAB2F7D0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9359DA40-CA94-4B1F-9BE6-C800BEEC77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3304FCD-8DAD-4BC8-A16E-84DDCA07F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BCB4864C-8F67-4BE7-89CC-664EA25EC5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5F543D-67FC-4640-A2A1-69DA6D0528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BDB2A9C-60E5-4F7E-BA2B-4DD1595FB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2B10DA2-D88E-4952-BDB5-102E61B4B2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C5F5BED-3698-4F52-9977-D8CA2DC03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19CCEBC-AD20-45B2-A751-42B40BB31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A978AD9-9A35-4B89-B3BC-61E54AD9EB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7D8C808-AFC9-42DD-B253-004890379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ECD0BF1-7C64-407E-8306-4C447B1D32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53B0F94-AC35-4CB2-878D-1DC7D68BE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8EA50C2-BB5F-4368-AA91-67B207C1A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E45A7FE-0A45-45F6-8417-EBDA5A12D8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A8B8DC8-F88C-432E-A8C2-8D13FE874F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02C5430-233D-49F7-B852-181D2B2F61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6DB286F-9E15-441C-8697-57007B76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34DC0EE-15B7-44AE-A7DC-8B5E22688A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FBE9900-F640-4248-9C4C-EDBE5E00A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7FF04AF-F86B-49F8-AAB5-DA696591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10DCFEA-4572-47A3-A6BE-7B21F5758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A42ED8E-CCC8-478F-9EF4-625B63307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46DF8F4-DF09-4E6C-887F-C9269E56A5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FF3916E-5C82-4956-A88B-81BFAC91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7E5CF7AE-ED45-4AB5-9AEB-56FC964BFA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CFB132C-BEB1-4897-B1A4-97422811F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EE49F21-E336-41BC-8256-85A9AB597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62510EE-BDCD-4393-9AD7-2D0C9A722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420F94B-4F00-4C6C-97E3-BA5B5E687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E712560A-A110-4132-85D5-21BBBFA8C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1E3102B-23D5-43AE-A67D-583AAA52B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D5ABE4E-EB80-423C-BBCE-9C1B77D9B0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EB8CCC5-38F5-4892-A00B-14B645BBDF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860175F-F7D5-4464-AD61-5B435528FE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28C20B0-98AA-4A5B-8CE1-236A3F6CA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8A56719F-13F0-4B75-8C04-DAACD8FD86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B30555DA-285C-4859-83DE-B16FF6DB13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7AF00E9-C8D6-41C4-9703-5468F51639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07F88BD-A2E8-4F25-BB43-9372C6C9F3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FAE35DA-8283-4F4B-8C00-FF8EFE39B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4340DEBE-A255-48E2-B7B2-AE881651CE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E968FB9-507A-4F2E-B346-15995081B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DA99BD8-9C2B-46BF-AA27-ED405540D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0C84F67-D2C2-48DF-8537-DF99C6024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F5CAEB9A-26A6-4FBF-916B-19FC9B0BF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4DEDE1B-4819-4E4B-849E-330D7DF56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441B73E-F19C-4313-8F46-F600603B36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014FE805-EF51-4859-A6DF-CF75F9A0F5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24CF2A5-BD9E-4570-8560-063BC70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BEC415C-7946-43B2-9AC8-348B6B5CD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B615AD5-3365-43D4-8E16-377A2A2F97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D184DFD-DD33-491E-90FF-6E4ECA2668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1B62FE1-0262-4B09-ABEA-8AA010137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0C539C6-FAA9-4EBE-93D9-1F946E144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8C6EF3FF-09E5-4099-A49B-CA364A6E8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3C5E06F-8F1E-4771-AAE4-B34B1D6A3D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38D5AE9-76CC-4AE4-B026-656EDCB01B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30F1A9B9-52AB-4527-BD4A-1802F7C960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6A57D78-C020-4EEF-971D-0C8802889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666D7A3-5ABF-4EDE-A0C5-F2099B2D86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3BC460A-E0FF-4658-A2FD-A3AF4D51D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6467CC2-3AB3-4D37-8323-385B7399F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63A1F58-33CE-4EDF-B902-3F43F69DA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DDCFAB2F-7E88-4A57-999A-2506A1FE7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71BEB66-3787-441F-BB54-80C05C6F1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41DC095-611E-4979-8664-6C0EB878F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10B9ECF-D859-4919-A9D6-3208548F0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FBC31D4-7E98-452C-8A87-822DE0432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302346C-F328-435B-87ED-447C6F8542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B94F507E-9E94-432E-AE8A-A6CB2C5D0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FFAC4F0-FD7F-4943-B60E-E276F8B23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8A5D871-92FD-43C3-BF94-0B524FA7D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6A79A241-1665-453E-ADD4-18892D4F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1EABE18-4189-4E07-93C9-9B76673E3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658A0EE-6F09-4EF7-B5E7-F23A556B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5EB019C-C95B-4DE3-BD17-DC20F8007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2948B3ED-79C1-47C8-B712-0BFB5536C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13387DB9-900B-422D-90F7-C5C7EB5D5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8FDCCF3-E6D6-4CD0-9D47-02FE785C7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C14E8F6-33F6-47CE-9A24-EA71D7149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78CC38F-63FC-4552-B17B-8D79D3C8F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9042823-A002-49CE-B03D-ED1291DC13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6EFC6CE-198B-489B-B1EE-72CE84262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49FEA23D-54D9-45D7-9325-1E2F638C9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DB04EE3-370F-49CE-BCFE-C2999C3CF2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BCBCC34-797D-41A8-8AD1-7E03E1BBF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FF5C1F8-0EDE-4835-89E6-1FCB2EA39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6171D504-6300-457C-AFCC-064DBB3FC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2ACE739-C8C4-4495-B04C-C3AFC4481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F4771CD-CDCA-4FFE-8EF5-E42D1781E7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10C0BFE-A8F9-4E21-9DFD-37A4D26C6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D8D4EF9-4EF7-4538-A4AE-439F9335EA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7E0500AB-5662-43B9-95C2-2EC80CC54F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984021AD-A6A2-4CDA-A953-72FBA7598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D1FBF47-CAC8-4385-9DC7-C9BB6167E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BAEE482-005F-4288-8D66-09EA246C45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2C5DCF49-33DE-4AFF-818E-42F59F280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66903F3-208B-46D5-925B-254DC74291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2550D219-E342-4A38-BB89-575C1EE7A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5B5485FC-95D0-4660-9594-2C9BD3B776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EA358DA-C7E8-4DF8-B7D6-CC582956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7990E8BB-4369-4845-8436-A6F3FE1D1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D6C050C5-1951-434B-A7FE-D271E73F82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02" name="Graphic 4">
            <a:extLst>
              <a:ext uri="{FF2B5EF4-FFF2-40B4-BE49-F238E27FC236}">
                <a16:creationId xmlns:a16="http://schemas.microsoft.com/office/drawing/2014/main" id="{773717CC-ECEE-4ABF-BA61-C59F46801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0915" y="4748271"/>
            <a:ext cx="1330536" cy="1330521"/>
            <a:chOff x="5734037" y="3067039"/>
            <a:chExt cx="724483" cy="724489"/>
          </a:xfrm>
          <a:solidFill>
            <a:schemeClr val="bg1">
              <a:alpha val="60000"/>
            </a:schemeClr>
          </a:solidFill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9A4FAE41-62DF-4B8E-BD66-8EC206E0E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067039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564C7F1F-5546-40DC-A16B-C9A3E45777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45583216-FC24-4B75-9703-DBEC401FF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FD0A70D-2E7E-4048-8145-0F45EDBBC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703C78E-D176-4455-B7B5-2DB4F418D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AD23B98E-D1FB-4BD9-BA4A-060BC8266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C1541992-EEDB-4D6B-BDA9-B66E58A17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08072B3B-B852-4186-ACFE-F61425132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26284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B5DD2CA-BCBA-4F3E-B472-840067686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2628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C7335DFE-05E4-4D45-B035-1D85E7648E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ADCF9375-A092-491A-960D-A4DBB376C3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95341599-7E99-490F-9AF8-07EAE5C8DB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E1C55EB0-818A-46E6-8D53-5503100290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12628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319B036C-5BD8-4F3B-8935-96D50F410D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2628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A8445880-106C-4DC8-A250-D132F0D6F3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18543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952AA1DD-5DBE-43CD-9B85-63C7626929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2A412466-ED73-4944-83CE-224B1769C2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807E195A-10DB-494C-A547-E1D0C6F616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4CD4AECE-734D-4B90-984F-B2ABFA2B6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2927072E-8001-4AD1-A4C4-2EDBA3BF8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18543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99D6F50-E593-46A3-81D8-73389276B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18543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7A96E600-84B4-452B-AE40-295FC5807E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24467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CBBA17AC-C1AB-4BFC-A051-457275D1D6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244677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88E850C-90D5-4D0F-A57D-7809327EF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F98D808-AB13-4D8D-B4C5-9D3215346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95AFFBC0-FF37-4117-86FA-21ABDA17A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ED0AC42A-17B0-4154-968C-CAE2A04C28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24467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4A7A31A0-8490-4B9D-B9CC-7FF28053EB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24467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8188899C-6A74-43D8-B36C-F86B278C8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038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1537EAA6-95B6-4674-A7B9-40F9AB7F5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F4B29507-C08F-4764-B703-0EB33A0FA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4200E500-6A99-47FC-A30F-FA4C85DA8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9558677C-76AD-451F-AEEE-C5FEE4179C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79E472E5-A81A-44E7-AEBA-C3A59349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5CD54F54-9E41-4635-A533-6CC6515E13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B22D6F46-74C0-49D9-8CD8-BC125E973D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3630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C6FAA6EC-EDF6-4522-ACD8-8D4F7FF872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5F8364DC-ED1A-482D-A418-7941B199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1896D361-70A8-4528-940B-F306550F88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D1CB00A-0CE1-4E25-ADCE-9562845F5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E1B6761E-B7C6-4218-B95F-F6DEC0066D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3630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CA081177-DAC3-4667-91A1-4CC885D4A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435007DC-BB8D-43BA-9598-AE79AA262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2222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46628B8A-02EC-44EF-B52C-5EBAFBCF9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2DACEC99-8F4C-495C-8EAA-670A3A02ED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C8EFEAD4-1425-4357-9D8A-F326DABC6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FDA70E94-A082-47D4-B4F8-142AEF1DC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10E96E8A-1EEA-4F1D-8CFE-12DC9B9E7A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12D7CC4-A548-4FF7-A6B2-9151CFA9E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CB3F1C68-B597-4669-87F8-C80124ABE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06703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A57037D2-0958-4F34-815F-C8CA7F86A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30AF3969-3F11-4157-B4B9-33B1314623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51D613E3-18F5-4426-ADEB-DEC123E16B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1DC25548-A3A9-4018-A29B-6972D353F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7EDE6372-94D2-435D-BD43-A20072D807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067039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729575A6-77E2-4199-8F0A-27C89330A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26281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2EB506D-59AD-4011-80F8-36A2BDB9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2FD46FA-14EB-46A2-B4A3-ECD1F49BAC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1CD84E07-49A9-40E3-B34C-91C156C9C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3090306-C384-44A0-8C38-77397133BA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26281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3515E97E-31A4-4273-AB55-8EAD74CB9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2628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792F63CA-0494-43E2-A0AA-37C35C8326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18543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5389A040-E4CC-4CE7-8B9F-40ECA9ACE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1BA51B23-705C-49BE-B606-8A9B623E0A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B16EF17A-F451-4B5B-9052-33A9116E9D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1B20B7D1-27D7-4E1A-A317-E9E7A105A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18543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E3FADAF-FD1D-45B2-A40D-EBDD536E75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185432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301257BA-BCE2-4479-A04F-A9DBFAF92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244676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619D0ABC-04D9-405A-A52F-5EEC01762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123AE5C7-608A-47A7-B7A1-55662B70B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57BDA1A-3081-45EB-A31E-3F98EC6DC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683DDA50-C794-4DC5-8297-CFDEB8DCB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244676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FA42024A-A832-4635-9CE6-B968232CE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2446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564D00AA-3E68-4F56-80A0-08D5DFFB6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038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D988A711-E3E8-4172-AFE1-60E93FF1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7A89FF34-EE34-461C-A3EF-73AC3801B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80D55E43-BE59-444D-B32B-9C0306A126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639C823F-B16B-4DF7-BA6E-0D832AAB2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2E623C08-172F-41EA-90CB-59ED0D583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038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94C0577F-0FF9-47D5-8C6D-FC7B4CC31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363072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30C80E9D-7909-4C52-ACAD-80FF874F9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2B9598CE-4E74-4A54-BAB8-59379D211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E7188EAA-47E1-4B73-8682-C74A0421B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36900E8B-61F2-411F-B29F-A9CDC6E811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363072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0A25598A-334A-487D-9604-4753EAE81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3630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C8DBE472-045A-491C-AB7C-4153EE2B0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69" y="342222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6DD374-5D5F-48BB-8135-8F37EE2C2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386B8A5A-00D0-4291-937B-931B3F19CD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5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9C10BFA-8067-495D-810E-1F4085F7B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14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51F94E69-8294-4AB3-A457-3BD4ACF08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0" y="34222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AD2859C5-45C5-4EE2-8272-0FA7A02353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0" y="34222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14AFB321-1B9D-41AF-9686-8C689A3F4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481374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5C4403F4-D893-4E4C-8DFE-E79AE6A62A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BA894316-677B-4B51-AF19-0D3FAF96A7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07FDE9AD-8F5A-44B0-AC7E-30148150D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A4D0E6BA-489D-4EA4-994E-225F7D078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7EDFBCCB-EC92-4860-BBDB-2EC6355FE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481374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459DBA8E-2EB0-4C51-A161-2C595B89D4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FB1BA285-9A95-49B7-A098-F38400D92B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4062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D29C405E-90F5-4AB5-8B5F-3CA2F1815A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7214FFD-3321-412F-9CA5-4BC6E874F9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5F16C3D8-64A1-443D-92A7-EA97518A63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7E4EFAB9-436A-4B6B-A16B-8DA3F614A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037DDFC3-D7A5-443D-8417-D723296DA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540620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253AC142-F4B4-47E8-BBEE-F7D0F8547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4062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890AAA82-94E2-41D0-AE92-9C87195CC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8" y="359977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FD33B856-EF4E-40FC-BDA0-9E26203D03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4AEBF58-C8A2-4D00-9AFB-B5012AEA36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3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21270E55-4211-4529-BDC3-29B80BDF5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16DD7E91-EFBB-4DD7-B30F-4A13C20BED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96260F31-66FB-4E2C-801E-701C2B859A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59977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B5FEE1C9-3961-4400-AD3E-B5AD93A474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59977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34E1BE05-269F-4A13-99FE-2A973A0E77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7" y="365901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D591FBD-65C6-46C4-AF19-875D652DCF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2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85F7E635-CB45-4346-BBFB-10FF0576AF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2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3BDAC885-F0B3-4D66-8587-4384652983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427A7E1-71C9-42CC-9CAF-53642DC4D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8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20BF60C4-2E5D-473E-96B6-D22BB8536F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3" y="365901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C4703732-1088-4448-ACC0-D8BD901B2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4" y="365901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6777D706-23BF-4962-98D3-D5AE7DF4E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39" y="371816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783FF777-4C59-44D0-9441-2B40E0A70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2037F33C-65F4-44B6-9CB2-D32D1552C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4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E73BA403-F3FD-4D76-A516-5698375D6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7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0AF0D29B-415A-4327-A4B4-B5DC8F0AC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29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374A9388-F55E-4F94-817D-5BFF0B59E7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74" y="371816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0C52183-F223-4E0A-B713-C91589CEB8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25" y="371816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A6BEE030-DC6B-4CB1-A01B-95CC82552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40" y="3777410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D41CF67-37BB-443C-85CF-2A05174F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285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65A449CF-396F-45B8-B268-6824A4E89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36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9C20A7EF-7013-4D6C-ADD8-868A931D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683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F787692C-3BA9-4D4D-82F8-E497797AA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35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A6D539D6-A55E-40F5-83AC-A77340524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082" y="3777410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D4D7922F-CA55-4202-B99F-ED303E7044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31" y="3777408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4120C846-A602-4B6C-9C07-11D2B0F8A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481374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84B5D527-4684-45F5-84CE-73642492DB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FF31CF21-8169-4D45-A115-9CF8D37189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DA8762B9-9CD8-4676-93F5-6C9358A940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A183E80A-70D1-4F52-A92D-D396648CCB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481374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83FBB0F7-E17E-4890-9B66-3625BA1468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481373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708E7BF1-2D4D-44AB-A5CC-0ED91B8462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40622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4B468C4E-6F63-4172-AE1F-8965744DBC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4062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974C7149-F567-4D55-8F48-511DCF3A81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406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54A551FA-7E10-4D28-9A10-B9A06C0780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406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1D04F3C0-CE2C-4B8D-A5BD-0E994FD8D9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4063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D2EA9230-DD52-48A9-B268-56744EA50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40631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043A05F5-A8CF-4D01-AF12-95D1ECAE4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5997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1F47C6BC-BD1A-4291-B018-05E5A72E4B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E5B89844-FD17-4048-A3F5-35E390C6E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5593F34-8B0E-4D34-9781-B594E2F5D7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5997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4428E4BB-2263-4D19-8254-C9B54B85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599780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2366216E-6EA2-4872-8370-C5EC22520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59978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D66F8E3F-BF33-4F99-A1F0-EB5885BF2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6590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EB506747-ED9D-43EA-BD67-DF7971849E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AC803CE8-FFF7-40EA-AF62-102724C32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7EF6FFCA-06CC-4395-AEB0-425719A42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0D95F285-AAC0-4F32-8665-2677878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8DFCCA2E-BF12-4D26-A5A4-A03387546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6590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2ABEAC60-6AC3-4D6A-95F9-2E79F6BE00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6" y="37181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FA6015B7-49FE-4729-B2F4-585F0F305F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7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D611DEB1-76FE-4625-9449-88E52D15F4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7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97F031C1-1AA7-4CA7-ADD3-E0577626E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2" y="37181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96F5D0CB-22E6-4536-8403-F42527F31F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68" y="3718172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A32718AB-7401-4F66-9C77-E06C3CF7CD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17" y="371817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B6B5F1-D1E4-45A3-8117-348D02D2A3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472" y="3777419"/>
              <a:ext cx="14097" cy="14099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534869FD-184C-42DB-B9DA-293DB67E5E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22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A781504F-CAFD-4201-B288-8B4A809B43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868" y="377741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D9FC8348-2BA6-4631-8AA7-D63CD898C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24" y="3777383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1AF95A2-64EA-45E2-A43B-1EBD56910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287" y="377742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CFC80050-240D-434A-BFCB-DE4DA4FAFB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5C5BB4-57EF-22AD-92BF-4C91A0ADF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062" y="2094129"/>
            <a:ext cx="49747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 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Отруєння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розвивається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внаслідок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потрапляння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в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організм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токсичних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речовин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і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хвороботворних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бактерій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які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по-різному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впливають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на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внутрішні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органи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й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тканини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змінюючи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ru-RU" dirty="0" err="1">
                <a:solidFill>
                  <a:schemeClr val="bg1"/>
                </a:solidFill>
                <a:ea typeface="+mn-lt"/>
                <a:cs typeface="+mn-lt"/>
              </a:rPr>
              <a:t>їх</a:t>
            </a:r>
            <a:r>
              <a:rPr lang="ru-RU" dirty="0">
                <a:solidFill>
                  <a:schemeClr val="bg1"/>
                </a:solidFill>
                <a:ea typeface="+mn-lt"/>
                <a:cs typeface="+mn-lt"/>
              </a:rPr>
              <a:t>.</a:t>
            </a:r>
            <a:endParaRPr lang="ru-RU" dirty="0">
              <a:solidFill>
                <a:schemeClr val="bg1"/>
              </a:solidFill>
              <a:cs typeface="Calibri"/>
            </a:endParaRPr>
          </a:p>
          <a:p>
            <a:pPr>
              <a:buNone/>
            </a:pPr>
            <a:endParaRPr lang="ru-RU">
              <a:solidFill>
                <a:schemeClr val="bg1"/>
              </a:solidFill>
              <a:ea typeface="+mn-lt"/>
              <a:cs typeface="+mn-lt"/>
            </a:endParaRPr>
          </a:p>
          <a:p>
            <a:pPr>
              <a:buNone/>
            </a:pPr>
            <a:endParaRPr lang="ru-RU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670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E27BF-5041-8977-17B0-4932AAB20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1" y="640823"/>
            <a:ext cx="3231753" cy="5540017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b="1" dirty="0">
                <a:ea typeface="+mj-lt"/>
                <a:cs typeface="+mj-lt"/>
              </a:rPr>
              <a:t>Причиною </a:t>
            </a:r>
            <a:r>
              <a:rPr lang="ru-RU" sz="3600" b="1" err="1">
                <a:ea typeface="+mj-lt"/>
                <a:cs typeface="+mj-lt"/>
              </a:rPr>
              <a:t>отруєння</a:t>
            </a:r>
            <a:r>
              <a:rPr lang="ru-RU" sz="3600" b="1" dirty="0">
                <a:ea typeface="+mj-lt"/>
                <a:cs typeface="+mj-lt"/>
              </a:rPr>
              <a:t> </a:t>
            </a:r>
            <a:r>
              <a:rPr lang="ru-RU" sz="3600" b="1" err="1">
                <a:ea typeface="+mj-lt"/>
                <a:cs typeface="+mj-lt"/>
              </a:rPr>
              <a:t>можуть</a:t>
            </a:r>
            <a:r>
              <a:rPr lang="ru-RU" sz="3600" b="1" dirty="0">
                <a:ea typeface="+mj-lt"/>
                <a:cs typeface="+mj-lt"/>
              </a:rPr>
              <a:t> бути:</a:t>
            </a:r>
            <a:endParaRPr lang="ru-RU" b="1" dirty="0">
              <a:ea typeface="+mj-lt"/>
              <a:cs typeface="+mj-lt"/>
            </a:endParaRP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DFACDFD3-A5E4-4DF2-2E71-C3905D6C1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479963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88290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Рисунок 6" descr="Изображение выглядит как текст,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7DC1F05-E55F-492C-4158-0857053D5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83" r="15217" b="-1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4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48D583-EEF2-56AF-E26C-0CC407FCC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111" y="2415724"/>
            <a:ext cx="4195673" cy="29138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b="1">
                <a:solidFill>
                  <a:schemeClr val="tx1">
                    <a:alpha val="80000"/>
                  </a:schemeClr>
                </a:solidFill>
                <a:latin typeface="Arial"/>
                <a:cs typeface="Arial"/>
              </a:rPr>
              <a:t>Симптоматика отруєнь</a:t>
            </a:r>
            <a:r>
              <a:rPr lang="ru-RU" sz="2000">
                <a:solidFill>
                  <a:schemeClr val="tx1">
                    <a:alpha val="80000"/>
                  </a:schemeClr>
                </a:solidFill>
                <a:latin typeface="Arial"/>
                <a:cs typeface="Arial"/>
              </a:rPr>
              <a:t> дуже різноманітна і залежить від виду отруйних речовин, дози та  шляху надходження до організму. </a:t>
            </a:r>
            <a:endParaRPr lang="ru-RU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4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4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307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BFD1A0-5EBD-A7C9-2FAB-91C5C46A0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44" y="365125"/>
            <a:ext cx="11220089" cy="1311186"/>
          </a:xfrm>
        </p:spPr>
        <p:txBody>
          <a:bodyPr>
            <a:normAutofit/>
          </a:bodyPr>
          <a:lstStyle/>
          <a:p>
            <a:r>
              <a:rPr lang="ru-RU" sz="4200">
                <a:latin typeface="Arial"/>
                <a:cs typeface="Arial"/>
              </a:rPr>
              <a:t> Найчастіше спостерігаються такі симптоми</a:t>
            </a:r>
            <a:endParaRPr lang="ru-RU" sz="42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39788A-382B-900B-681C-73E5BC3FF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1500">
                <a:latin typeface="Arial"/>
                <a:cs typeface="Arial"/>
              </a:rPr>
              <a:t>— різке падіння  температури тіла до 32-34С чи навпаки різке її збільшення до 38-40С;</a:t>
            </a:r>
            <a:br>
              <a:rPr lang="ru-RU" sz="1500">
                <a:latin typeface="Arial"/>
                <a:cs typeface="Arial"/>
              </a:rPr>
            </a:br>
            <a:r>
              <a:rPr lang="ru-RU" sz="1500">
                <a:latin typeface="Arial"/>
                <a:cs typeface="Arial"/>
              </a:rPr>
              <a:t>— наявність специфічного неприємного запаху з рота;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нудота та блювота;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зміна кольору шкіри та сечі;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свербіж та сильні болі в різних місцях, в залежності від шляхів потраплянні отрути до організму;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сильний набряк, сип, наявність виразок на шкірі та слизових оболонках на ділянках потрапляння отрути;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судоми та головний біль навіть до втрати свідомості;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порушення дихання та ковтання;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повна або часткова втрата слуху, дзвін у вухах;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повна або часткова втрата зору, виникнення «зірочок» перед очима, втрата здатності розрізнювати кольори;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порушення ходи та координації рухів;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сонливість чи навпаки сильне збудження, розширення зіниць;</a:t>
            </a:r>
            <a:endParaRPr lang="ru-RU" sz="1500"/>
          </a:p>
          <a:p>
            <a:pPr>
              <a:buNone/>
            </a:pPr>
            <a:r>
              <a:rPr lang="ru-RU" sz="1500">
                <a:latin typeface="Arial"/>
                <a:cs typeface="Arial"/>
              </a:rPr>
              <a:t>— відсутність пульсу в кінцівках, зупинка дихання.</a:t>
            </a:r>
            <a:endParaRPr lang="ru-RU" sz="1500"/>
          </a:p>
          <a:p>
            <a:pPr marL="0" indent="0">
              <a:buNone/>
            </a:pPr>
            <a:endParaRPr lang="ru-RU" sz="15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00241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6D87F8-5CBD-F37F-15CA-40BDC4A94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313" y="640080"/>
            <a:ext cx="11044284" cy="1481328"/>
          </a:xfrm>
        </p:spPr>
        <p:txBody>
          <a:bodyPr anchor="b">
            <a:normAutofit/>
          </a:bodyPr>
          <a:lstStyle/>
          <a:p>
            <a:r>
              <a:rPr lang="ru-RU" sz="2800" b="1" dirty="0">
                <a:latin typeface="Arial"/>
                <a:cs typeface="Arial"/>
              </a:rPr>
              <a:t>Перша </a:t>
            </a:r>
            <a:r>
              <a:rPr lang="ru-RU" sz="2800" b="1" err="1">
                <a:latin typeface="Arial"/>
                <a:cs typeface="Arial"/>
              </a:rPr>
              <a:t>допомога</a:t>
            </a:r>
            <a:r>
              <a:rPr lang="ru-RU" sz="2800" dirty="0">
                <a:latin typeface="Arial"/>
                <a:cs typeface="Arial"/>
              </a:rPr>
              <a:t>, як і все подальше </a:t>
            </a:r>
            <a:r>
              <a:rPr lang="ru-RU" sz="2800" err="1">
                <a:latin typeface="Arial"/>
                <a:cs typeface="Arial"/>
              </a:rPr>
              <a:t>лікування</a:t>
            </a:r>
            <a:r>
              <a:rPr lang="ru-RU" sz="2800" dirty="0">
                <a:latin typeface="Arial"/>
                <a:cs typeface="Arial"/>
              </a:rPr>
              <a:t> </a:t>
            </a:r>
            <a:r>
              <a:rPr lang="ru-RU" sz="2800" err="1">
                <a:latin typeface="Arial"/>
                <a:cs typeface="Arial"/>
              </a:rPr>
              <a:t>залежить</a:t>
            </a:r>
            <a:r>
              <a:rPr lang="ru-RU" sz="2800" dirty="0">
                <a:latin typeface="Arial"/>
                <a:cs typeface="Arial"/>
              </a:rPr>
              <a:t> </a:t>
            </a:r>
            <a:r>
              <a:rPr lang="ru-RU" sz="2800" err="1">
                <a:latin typeface="Arial"/>
                <a:cs typeface="Arial"/>
              </a:rPr>
              <a:t>від</a:t>
            </a:r>
            <a:r>
              <a:rPr lang="ru-RU" sz="2800" dirty="0">
                <a:latin typeface="Arial"/>
                <a:cs typeface="Arial"/>
              </a:rPr>
              <a:t> виду </a:t>
            </a:r>
            <a:r>
              <a:rPr lang="ru-RU" sz="2800" err="1">
                <a:latin typeface="Arial"/>
                <a:cs typeface="Arial"/>
              </a:rPr>
              <a:t>отрути</a:t>
            </a:r>
            <a:r>
              <a:rPr lang="ru-RU" sz="2800" dirty="0">
                <a:latin typeface="Arial"/>
                <a:cs typeface="Arial"/>
              </a:rPr>
              <a:t>, але </a:t>
            </a:r>
            <a:r>
              <a:rPr lang="ru-RU" sz="2800" err="1">
                <a:latin typeface="Arial"/>
                <a:cs typeface="Arial"/>
              </a:rPr>
              <a:t>існують</a:t>
            </a:r>
            <a:r>
              <a:rPr lang="ru-RU" sz="2800" dirty="0">
                <a:latin typeface="Arial"/>
                <a:cs typeface="Arial"/>
              </a:rPr>
              <a:t> </a:t>
            </a:r>
            <a:r>
              <a:rPr lang="ru-RU" sz="2800" err="1">
                <a:latin typeface="Arial"/>
                <a:cs typeface="Arial"/>
              </a:rPr>
              <a:t>певні</a:t>
            </a:r>
            <a:r>
              <a:rPr lang="ru-RU" sz="2800" dirty="0">
                <a:latin typeface="Arial"/>
                <a:cs typeface="Arial"/>
              </a:rPr>
              <a:t> </a:t>
            </a:r>
            <a:r>
              <a:rPr lang="ru-RU" sz="2800" err="1">
                <a:latin typeface="Arial"/>
                <a:cs typeface="Arial"/>
              </a:rPr>
              <a:t>загальні</a:t>
            </a:r>
            <a:r>
              <a:rPr lang="ru-RU" sz="2800" dirty="0">
                <a:latin typeface="Arial"/>
                <a:cs typeface="Arial"/>
              </a:rPr>
              <a:t> </a:t>
            </a:r>
            <a:r>
              <a:rPr lang="ru-RU" sz="2800" err="1">
                <a:latin typeface="Arial"/>
                <a:cs typeface="Arial"/>
              </a:rPr>
              <a:t>принципи</a:t>
            </a:r>
            <a:r>
              <a:rPr lang="ru-RU" sz="2800" dirty="0">
                <a:latin typeface="Arial"/>
                <a:cs typeface="Arial"/>
              </a:rPr>
              <a:t>:</a:t>
            </a:r>
            <a:endParaRPr lang="ru-RU" sz="28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6BCC30-5FBD-67C9-8904-23CB61334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275" y="2574640"/>
            <a:ext cx="4977038" cy="435300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— </a:t>
            </a:r>
            <a:r>
              <a:rPr lang="ru-RU" sz="1600" err="1">
                <a:latin typeface="Arial"/>
                <a:cs typeface="Arial"/>
              </a:rPr>
              <a:t>допомога</a:t>
            </a:r>
            <a:r>
              <a:rPr lang="ru-RU" sz="1600" dirty="0">
                <a:latin typeface="Arial"/>
                <a:cs typeface="Arial"/>
              </a:rPr>
              <a:t> повинна бути </a:t>
            </a:r>
            <a:r>
              <a:rPr lang="ru-RU" sz="1600" err="1">
                <a:latin typeface="Arial"/>
                <a:cs typeface="Arial"/>
              </a:rPr>
              <a:t>надана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якомога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скоріше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цього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залежить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подальший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розвиток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хвороби</a:t>
            </a:r>
            <a:r>
              <a:rPr lang="ru-RU" sz="1600" dirty="0">
                <a:latin typeface="Arial"/>
                <a:cs typeface="Arial"/>
              </a:rPr>
              <a:t> та часто </a:t>
            </a:r>
            <a:r>
              <a:rPr lang="ru-RU" sz="1600" err="1">
                <a:latin typeface="Arial"/>
                <a:cs typeface="Arial"/>
              </a:rPr>
              <a:t>саме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життя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постраждалого</a:t>
            </a:r>
            <a:r>
              <a:rPr lang="ru-RU" sz="1600" dirty="0">
                <a:latin typeface="Arial"/>
                <a:cs typeface="Arial"/>
              </a:rPr>
              <a:t>;</a:t>
            </a:r>
            <a:endParaRPr lang="ru-RU" sz="1600" dirty="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— при  </a:t>
            </a:r>
            <a:r>
              <a:rPr lang="ru-RU" sz="1600" err="1">
                <a:latin typeface="Arial"/>
                <a:cs typeface="Arial"/>
              </a:rPr>
              <a:t>гострому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отруєнні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негайно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викликати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швидку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зателефонувавши</a:t>
            </a:r>
            <a:r>
              <a:rPr lang="ru-RU" sz="1600" dirty="0">
                <a:latin typeface="Arial"/>
                <a:cs typeface="Arial"/>
              </a:rPr>
              <a:t> 1-0-3, </a:t>
            </a:r>
            <a:r>
              <a:rPr lang="ru-RU" sz="1600" err="1">
                <a:latin typeface="Arial"/>
                <a:cs typeface="Arial"/>
              </a:rPr>
              <a:t>або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після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надання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першої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постраждалого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необхідно</a:t>
            </a:r>
            <a:r>
              <a:rPr lang="ru-RU" sz="1600" dirty="0">
                <a:latin typeface="Arial"/>
                <a:cs typeface="Arial"/>
              </a:rPr>
              <a:t>  </a:t>
            </a:r>
            <a:r>
              <a:rPr lang="ru-RU" sz="1600" err="1">
                <a:latin typeface="Arial"/>
                <a:cs typeface="Arial"/>
              </a:rPr>
              <a:t>негайно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доставити</a:t>
            </a:r>
            <a:r>
              <a:rPr lang="ru-RU" sz="1600" dirty="0">
                <a:latin typeface="Arial"/>
                <a:cs typeface="Arial"/>
              </a:rPr>
              <a:t>  до </a:t>
            </a:r>
            <a:r>
              <a:rPr lang="ru-RU" sz="1600" err="1">
                <a:latin typeface="Arial"/>
                <a:cs typeface="Arial"/>
              </a:rPr>
              <a:t>найближчого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медичного</a:t>
            </a:r>
            <a:r>
              <a:rPr lang="ru-RU" sz="1600" dirty="0">
                <a:latin typeface="Arial"/>
                <a:cs typeface="Arial"/>
              </a:rPr>
              <a:t>  закладу;</a:t>
            </a:r>
            <a:endParaRPr lang="ru-RU" sz="1600" dirty="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— </a:t>
            </a:r>
            <a:r>
              <a:rPr lang="ru-RU" sz="1600" err="1">
                <a:latin typeface="Arial"/>
                <a:cs typeface="Arial"/>
              </a:rPr>
              <a:t>допомога</a:t>
            </a:r>
            <a:r>
              <a:rPr lang="ru-RU" sz="1600" dirty="0">
                <a:latin typeface="Arial"/>
                <a:cs typeface="Arial"/>
              </a:rPr>
              <a:t> повинна бути </a:t>
            </a:r>
            <a:r>
              <a:rPr lang="ru-RU" sz="1600" err="1">
                <a:latin typeface="Arial"/>
                <a:cs typeface="Arial"/>
              </a:rPr>
              <a:t>спрямована</a:t>
            </a:r>
            <a:r>
              <a:rPr lang="ru-RU" sz="1600" dirty="0">
                <a:latin typeface="Arial"/>
                <a:cs typeface="Arial"/>
              </a:rPr>
              <a:t> на </a:t>
            </a:r>
            <a:r>
              <a:rPr lang="ru-RU" sz="1600" err="1">
                <a:latin typeface="Arial"/>
                <a:cs typeface="Arial"/>
              </a:rPr>
              <a:t>визначення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отруйної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речовини</a:t>
            </a:r>
            <a:r>
              <a:rPr lang="ru-RU" sz="1600" dirty="0">
                <a:latin typeface="Arial"/>
                <a:cs typeface="Arial"/>
              </a:rPr>
              <a:t>; </a:t>
            </a:r>
            <a:r>
              <a:rPr lang="ru-RU" sz="1600" err="1">
                <a:latin typeface="Arial"/>
                <a:cs typeface="Arial"/>
              </a:rPr>
              <a:t>негайне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виведення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організму</a:t>
            </a:r>
            <a:r>
              <a:rPr lang="ru-RU" sz="1600" dirty="0">
                <a:latin typeface="Arial"/>
                <a:cs typeface="Arial"/>
              </a:rPr>
              <a:t> (</a:t>
            </a:r>
            <a:r>
              <a:rPr lang="ru-RU" sz="1600" err="1">
                <a:latin typeface="Arial"/>
                <a:cs typeface="Arial"/>
              </a:rPr>
              <a:t>протягом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першої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години</a:t>
            </a:r>
            <a:r>
              <a:rPr lang="ru-RU" sz="1600" dirty="0">
                <a:latin typeface="Arial"/>
                <a:cs typeface="Arial"/>
              </a:rPr>
              <a:t>); </a:t>
            </a:r>
            <a:r>
              <a:rPr lang="ru-RU" sz="1600" err="1">
                <a:latin typeface="Arial"/>
                <a:cs typeface="Arial"/>
              </a:rPr>
              <a:t>знешкодження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за </a:t>
            </a:r>
            <a:r>
              <a:rPr lang="ru-RU" sz="1600" err="1">
                <a:latin typeface="Arial"/>
                <a:cs typeface="Arial"/>
              </a:rPr>
              <a:t>допомогою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сорбентів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чи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протиотрут</a:t>
            </a:r>
            <a:r>
              <a:rPr lang="ru-RU" sz="1600" dirty="0">
                <a:latin typeface="Arial"/>
                <a:cs typeface="Arial"/>
              </a:rPr>
              <a:t>;  </a:t>
            </a:r>
            <a:r>
              <a:rPr lang="ru-RU" sz="1600" err="1">
                <a:latin typeface="Arial"/>
                <a:cs typeface="Arial"/>
              </a:rPr>
              <a:t>підтримання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основних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життєвих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функцій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організму</a:t>
            </a:r>
            <a:r>
              <a:rPr lang="ru-RU" sz="1600" dirty="0">
                <a:latin typeface="Arial"/>
                <a:cs typeface="Arial"/>
              </a:rPr>
              <a:t> (</a:t>
            </a:r>
            <a:r>
              <a:rPr lang="ru-RU" sz="1600" err="1">
                <a:latin typeface="Arial"/>
                <a:cs typeface="Arial"/>
              </a:rPr>
              <a:t>симптоматичне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лікування</a:t>
            </a:r>
            <a:r>
              <a:rPr lang="ru-RU" sz="1600" dirty="0">
                <a:latin typeface="Arial"/>
                <a:cs typeface="Arial"/>
              </a:rPr>
              <a:t>).</a:t>
            </a:r>
            <a:endParaRPr lang="ru-RU" sz="1600" dirty="0">
              <a:cs typeface="Calibri"/>
            </a:endParaRPr>
          </a:p>
          <a:p>
            <a:pPr>
              <a:buNone/>
            </a:pPr>
            <a:endParaRPr lang="ru-RU" sz="1600" dirty="0">
              <a:latin typeface="Arial"/>
              <a:cs typeface="Arial"/>
            </a:endParaRPr>
          </a:p>
          <a:p>
            <a:pPr marL="0" indent="0">
              <a:buNone/>
            </a:pPr>
            <a:endParaRPr lang="ru-RU" sz="12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1DABECF8-72A9-5968-6CA8-6D8A5225C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1500" y="3268816"/>
            <a:ext cx="5732138" cy="217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36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ED1C91-C00D-E207-FD4B-12F5D19F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61" y="387890"/>
            <a:ext cx="5968454" cy="634979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800" dirty="0">
                <a:latin typeface="Arial"/>
                <a:cs typeface="Arial"/>
              </a:rPr>
              <a:t>—</a:t>
            </a:r>
            <a:r>
              <a:rPr lang="ru-RU" sz="1800" b="1" i="1" dirty="0">
                <a:latin typeface="Arial"/>
                <a:cs typeface="Arial"/>
              </a:rPr>
              <a:t> при </a:t>
            </a:r>
            <a:r>
              <a:rPr lang="ru-RU" sz="1800" b="1" i="1" err="1">
                <a:latin typeface="Arial"/>
                <a:cs typeface="Arial"/>
              </a:rPr>
              <a:t>отруєнні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харчовими</a:t>
            </a:r>
            <a:r>
              <a:rPr lang="ru-RU" sz="1800" b="1" i="1" dirty="0">
                <a:latin typeface="Arial"/>
                <a:cs typeface="Arial"/>
              </a:rPr>
              <a:t> продуктами, алкоголем </a:t>
            </a:r>
            <a:r>
              <a:rPr lang="ru-RU" sz="1800" b="1" i="1" err="1">
                <a:latin typeface="Arial"/>
                <a:cs typeface="Arial"/>
              </a:rPr>
              <a:t>чи</a:t>
            </a:r>
            <a:r>
              <a:rPr lang="ru-RU" sz="1800" b="1" i="1" dirty="0">
                <a:latin typeface="Arial"/>
                <a:cs typeface="Arial"/>
              </a:rPr>
              <a:t> грибами, </a:t>
            </a:r>
            <a:r>
              <a:rPr lang="ru-RU" sz="1800" b="1" i="1" err="1">
                <a:latin typeface="Arial"/>
                <a:cs typeface="Arial"/>
              </a:rPr>
              <a:t>потраплянні</a:t>
            </a:r>
            <a:r>
              <a:rPr lang="ru-RU" sz="1800" b="1" i="1" dirty="0">
                <a:latin typeface="Arial"/>
                <a:cs typeface="Arial"/>
              </a:rPr>
              <a:t> до </a:t>
            </a:r>
            <a:r>
              <a:rPr lang="ru-RU" sz="1800" b="1" i="1" err="1">
                <a:latin typeface="Arial"/>
                <a:cs typeface="Arial"/>
              </a:rPr>
              <a:t>шлунку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лікарських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препаратів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чи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іншої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отрути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необхідно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дати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випити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постраждалому</a:t>
            </a:r>
            <a:r>
              <a:rPr lang="ru-RU" sz="1800" b="1" i="1" dirty="0">
                <a:latin typeface="Arial"/>
                <a:cs typeface="Arial"/>
              </a:rPr>
              <a:t> 1-1,5 </a:t>
            </a:r>
            <a:r>
              <a:rPr lang="ru-RU" sz="1800" b="1" i="1" err="1">
                <a:latin typeface="Arial"/>
                <a:cs typeface="Arial"/>
              </a:rPr>
              <a:t>літри</a:t>
            </a:r>
            <a:r>
              <a:rPr lang="ru-RU" sz="1800" b="1" i="1" dirty="0">
                <a:latin typeface="Arial"/>
                <a:cs typeface="Arial"/>
              </a:rPr>
              <a:t> води та </a:t>
            </a:r>
            <a:r>
              <a:rPr lang="ru-RU" sz="1800" b="1" i="1" err="1">
                <a:latin typeface="Arial"/>
                <a:cs typeface="Arial"/>
              </a:rPr>
              <a:t>викликати</a:t>
            </a:r>
            <a:r>
              <a:rPr lang="ru-RU" sz="1800" b="1" i="1" dirty="0">
                <a:latin typeface="Arial"/>
                <a:cs typeface="Arial"/>
              </a:rPr>
              <a:t> </a:t>
            </a:r>
            <a:r>
              <a:rPr lang="ru-RU" sz="1800" b="1" i="1" err="1">
                <a:latin typeface="Arial"/>
                <a:cs typeface="Arial"/>
              </a:rPr>
              <a:t>блювоту</a:t>
            </a:r>
            <a:r>
              <a:rPr lang="ru-RU" sz="1800" b="1" i="1" dirty="0">
                <a:latin typeface="Arial"/>
                <a:cs typeface="Arial"/>
              </a:rPr>
              <a:t>.</a:t>
            </a:r>
            <a:endParaRPr lang="ru-RU" sz="1800" b="1" i="1"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endParaRPr lang="ru-RU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ru-RU" sz="1800" b="1" err="1">
                <a:latin typeface="Arial"/>
                <a:cs typeface="Arial"/>
              </a:rPr>
              <a:t>Промивання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шлунку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ефективне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протягом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першої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години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після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отруєння</a:t>
            </a:r>
            <a:r>
              <a:rPr lang="ru-RU" sz="1800" b="1" dirty="0">
                <a:latin typeface="Arial"/>
                <a:cs typeface="Arial"/>
              </a:rPr>
              <a:t>!</a:t>
            </a:r>
            <a:br>
              <a:rPr lang="ru-RU" sz="1800" dirty="0">
                <a:latin typeface="Arial"/>
                <a:cs typeface="Arial"/>
              </a:rPr>
            </a:br>
            <a:r>
              <a:rPr lang="ru-RU" sz="1800" err="1">
                <a:latin typeface="Arial"/>
                <a:cs typeface="Arial"/>
              </a:rPr>
              <a:t>Після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цього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постраждалому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дати</a:t>
            </a:r>
            <a:r>
              <a:rPr lang="ru-RU" sz="1800" dirty="0">
                <a:latin typeface="Arial"/>
                <a:cs typeface="Arial"/>
              </a:rPr>
              <a:t> будь </a:t>
            </a:r>
            <a:r>
              <a:rPr lang="ru-RU" sz="1800" err="1">
                <a:latin typeface="Arial"/>
                <a:cs typeface="Arial"/>
              </a:rPr>
              <a:t>який</a:t>
            </a:r>
            <a:r>
              <a:rPr lang="ru-RU" sz="1800" dirty="0">
                <a:latin typeface="Arial"/>
                <a:cs typeface="Arial"/>
              </a:rPr>
              <a:t> сорбент (</a:t>
            </a:r>
            <a:r>
              <a:rPr lang="ru-RU" sz="1800" err="1">
                <a:latin typeface="Arial"/>
                <a:cs typeface="Arial"/>
              </a:rPr>
              <a:t>ентеросгель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активоване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вугілля</a:t>
            </a:r>
            <a:r>
              <a:rPr lang="ru-RU" sz="1800" dirty="0">
                <a:latin typeface="Arial"/>
                <a:cs typeface="Arial"/>
              </a:rPr>
              <a:t>), </a:t>
            </a:r>
            <a:r>
              <a:rPr lang="ru-RU" sz="1800" err="1">
                <a:latin typeface="Arial"/>
                <a:cs typeface="Arial"/>
              </a:rPr>
              <a:t>покласти</a:t>
            </a:r>
            <a:r>
              <a:rPr lang="ru-RU" sz="1800" dirty="0">
                <a:latin typeface="Arial"/>
                <a:cs typeface="Arial"/>
              </a:rPr>
              <a:t> у </a:t>
            </a:r>
            <a:r>
              <a:rPr lang="ru-RU" sz="1800" err="1">
                <a:latin typeface="Arial"/>
                <a:cs typeface="Arial"/>
              </a:rPr>
              <a:t>горизонтальне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положення</a:t>
            </a:r>
            <a:r>
              <a:rPr lang="ru-RU" sz="1800" dirty="0">
                <a:latin typeface="Arial"/>
                <a:cs typeface="Arial"/>
              </a:rPr>
              <a:t> та тепло </a:t>
            </a:r>
            <a:r>
              <a:rPr lang="ru-RU" sz="1800" err="1">
                <a:latin typeface="Arial"/>
                <a:cs typeface="Arial"/>
              </a:rPr>
              <a:t>вкрити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давати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пити</a:t>
            </a:r>
            <a:r>
              <a:rPr lang="ru-RU" sz="1800" dirty="0">
                <a:latin typeface="Arial"/>
                <a:cs typeface="Arial"/>
              </a:rPr>
              <a:t> теплу </a:t>
            </a:r>
            <a:r>
              <a:rPr lang="ru-RU" sz="1800" err="1">
                <a:latin typeface="Arial"/>
                <a:cs typeface="Arial"/>
              </a:rPr>
              <a:t>рідину</a:t>
            </a:r>
            <a:r>
              <a:rPr lang="ru-RU" sz="1800" dirty="0">
                <a:latin typeface="Arial"/>
                <a:cs typeface="Arial"/>
              </a:rPr>
              <a:t>.</a:t>
            </a:r>
            <a:br>
              <a:rPr lang="ru-RU" sz="1800" dirty="0">
                <a:latin typeface="Arial"/>
                <a:cs typeface="Arial"/>
              </a:rPr>
            </a:br>
            <a:r>
              <a:rPr lang="ru-RU" sz="1800" err="1">
                <a:latin typeface="Arial"/>
                <a:cs typeface="Arial"/>
              </a:rPr>
              <a:t>Дорослим</a:t>
            </a:r>
            <a:r>
              <a:rPr lang="ru-RU" sz="1800" dirty="0">
                <a:latin typeface="Arial"/>
                <a:cs typeface="Arial"/>
              </a:rPr>
              <a:t> та </a:t>
            </a:r>
            <a:r>
              <a:rPr lang="ru-RU" sz="1800" err="1">
                <a:latin typeface="Arial"/>
                <a:cs typeface="Arial"/>
              </a:rPr>
              <a:t>підліткам</a:t>
            </a:r>
            <a:r>
              <a:rPr lang="ru-RU" sz="1800" dirty="0">
                <a:latin typeface="Arial"/>
                <a:cs typeface="Arial"/>
              </a:rPr>
              <a:t> старше 12 </a:t>
            </a:r>
            <a:r>
              <a:rPr lang="ru-RU" sz="1800" err="1">
                <a:latin typeface="Arial"/>
                <a:cs typeface="Arial"/>
              </a:rPr>
              <a:t>років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активоване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вугілля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призначають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внутрішньо</a:t>
            </a:r>
            <a:r>
              <a:rPr lang="ru-RU" sz="1800" dirty="0">
                <a:latin typeface="Arial"/>
                <a:cs typeface="Arial"/>
              </a:rPr>
              <a:t> у </a:t>
            </a:r>
            <a:r>
              <a:rPr lang="ru-RU" sz="1800" err="1">
                <a:latin typeface="Arial"/>
                <a:cs typeface="Arial"/>
              </a:rPr>
              <a:t>дозі</a:t>
            </a:r>
            <a:r>
              <a:rPr lang="ru-RU" sz="1800" dirty="0">
                <a:latin typeface="Arial"/>
                <a:cs typeface="Arial"/>
              </a:rPr>
              <a:t> 25 – 100 г (1 г </a:t>
            </a:r>
            <a:r>
              <a:rPr lang="ru-RU" sz="1800" err="1">
                <a:latin typeface="Arial"/>
                <a:cs typeface="Arial"/>
              </a:rPr>
              <a:t>міститься</a:t>
            </a:r>
            <a:r>
              <a:rPr lang="ru-RU" sz="1800" dirty="0">
                <a:latin typeface="Arial"/>
                <a:cs typeface="Arial"/>
              </a:rPr>
              <a:t> в 4 таблетках) на </a:t>
            </a:r>
            <a:r>
              <a:rPr lang="ru-RU" sz="1800" err="1">
                <a:latin typeface="Arial"/>
                <a:cs typeface="Arial"/>
              </a:rPr>
              <a:t>прийом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дітям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від</a:t>
            </a:r>
            <a:r>
              <a:rPr lang="ru-RU" sz="1800" dirty="0">
                <a:latin typeface="Arial"/>
                <a:cs typeface="Arial"/>
              </a:rPr>
              <a:t> 1 до 12 </a:t>
            </a:r>
            <a:r>
              <a:rPr lang="ru-RU" sz="1800" err="1">
                <a:latin typeface="Arial"/>
                <a:cs typeface="Arial"/>
              </a:rPr>
              <a:t>років</a:t>
            </a:r>
            <a:r>
              <a:rPr lang="ru-RU" sz="1800" dirty="0">
                <a:latin typeface="Arial"/>
                <a:cs typeface="Arial"/>
              </a:rPr>
              <a:t> 25-50 г, </a:t>
            </a:r>
            <a:r>
              <a:rPr lang="ru-RU" sz="1800" err="1">
                <a:latin typeface="Arial"/>
                <a:cs typeface="Arial"/>
              </a:rPr>
              <a:t>дітям</a:t>
            </a:r>
            <a:r>
              <a:rPr lang="ru-RU" sz="1800" dirty="0">
                <a:latin typeface="Arial"/>
                <a:cs typeface="Arial"/>
              </a:rPr>
              <a:t> до 1 року в </a:t>
            </a:r>
            <a:r>
              <a:rPr lang="ru-RU" sz="1800" err="1">
                <a:latin typeface="Arial"/>
                <a:cs typeface="Arial"/>
              </a:rPr>
              <a:t>розрахунку</a:t>
            </a:r>
            <a:r>
              <a:rPr lang="ru-RU" sz="1800" dirty="0">
                <a:latin typeface="Arial"/>
                <a:cs typeface="Arial"/>
              </a:rPr>
              <a:t> 1 г на 1кг </a:t>
            </a:r>
            <a:r>
              <a:rPr lang="ru-RU" sz="1800" err="1">
                <a:latin typeface="Arial"/>
                <a:cs typeface="Arial"/>
              </a:rPr>
              <a:t>маси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тіла</a:t>
            </a:r>
            <a:r>
              <a:rPr lang="ru-RU" sz="1800" dirty="0">
                <a:latin typeface="Arial"/>
                <a:cs typeface="Arial"/>
              </a:rPr>
              <a:t> у </a:t>
            </a:r>
            <a:r>
              <a:rPr lang="ru-RU" sz="1800" err="1">
                <a:latin typeface="Arial"/>
                <a:cs typeface="Arial"/>
              </a:rPr>
              <a:t>вигляді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водної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суспензії</a:t>
            </a:r>
            <a:r>
              <a:rPr lang="ru-RU" sz="1800" dirty="0">
                <a:latin typeface="Arial"/>
                <a:cs typeface="Arial"/>
              </a:rPr>
              <a:t> в 0,5 – 2 склянках води (1 </a:t>
            </a:r>
            <a:r>
              <a:rPr lang="ru-RU" sz="1800" err="1">
                <a:latin typeface="Arial"/>
                <a:cs typeface="Arial"/>
              </a:rPr>
              <a:t>частина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активованого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вугілля</a:t>
            </a:r>
            <a:r>
              <a:rPr lang="ru-RU" sz="1800" dirty="0">
                <a:latin typeface="Arial"/>
                <a:cs typeface="Arial"/>
              </a:rPr>
              <a:t> на 8-10 </a:t>
            </a:r>
            <a:r>
              <a:rPr lang="ru-RU" sz="1800" err="1">
                <a:latin typeface="Arial"/>
                <a:cs typeface="Arial"/>
              </a:rPr>
              <a:t>частин</a:t>
            </a:r>
            <a:r>
              <a:rPr lang="ru-RU" sz="1800" dirty="0">
                <a:latin typeface="Arial"/>
                <a:cs typeface="Arial"/>
              </a:rPr>
              <a:t> води) та </a:t>
            </a:r>
            <a:r>
              <a:rPr lang="ru-RU" sz="1800" err="1">
                <a:latin typeface="Arial"/>
                <a:cs typeface="Arial"/>
              </a:rPr>
              <a:t>викликати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блювоту</a:t>
            </a:r>
            <a:r>
              <a:rPr lang="ru-RU" sz="1800" dirty="0">
                <a:latin typeface="Arial"/>
                <a:cs typeface="Arial"/>
              </a:rPr>
              <a:t> ;</a:t>
            </a:r>
            <a:br>
              <a:rPr lang="ru-RU" sz="1800" dirty="0">
                <a:latin typeface="Arial"/>
                <a:cs typeface="Arial"/>
              </a:rPr>
            </a:br>
            <a:r>
              <a:rPr lang="ru-RU" sz="1800" dirty="0">
                <a:latin typeface="Arial"/>
                <a:cs typeface="Arial"/>
              </a:rPr>
              <a:t>При </a:t>
            </a:r>
            <a:r>
              <a:rPr lang="ru-RU" sz="1800" err="1">
                <a:latin typeface="Arial"/>
                <a:cs typeface="Arial"/>
              </a:rPr>
              <a:t>зупинці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дихання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негайно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почати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робити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штучне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дихання</a:t>
            </a:r>
            <a:r>
              <a:rPr lang="ru-RU" sz="1800" dirty="0">
                <a:latin typeface="Arial"/>
                <a:cs typeface="Arial"/>
              </a:rPr>
              <a:t> (</a:t>
            </a:r>
            <a:r>
              <a:rPr lang="ru-RU" sz="1800" err="1">
                <a:latin typeface="Arial"/>
                <a:cs typeface="Arial"/>
              </a:rPr>
              <a:t>вдихи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кожні</a:t>
            </a:r>
            <a:r>
              <a:rPr lang="ru-RU" sz="1800" dirty="0">
                <a:latin typeface="Arial"/>
                <a:cs typeface="Arial"/>
              </a:rPr>
              <a:t> 5 сек), а при </a:t>
            </a:r>
            <a:r>
              <a:rPr lang="ru-RU" sz="1800" err="1">
                <a:latin typeface="Arial"/>
                <a:cs typeface="Arial"/>
              </a:rPr>
              <a:t>ознаках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зупинки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серцевої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діяльності</a:t>
            </a:r>
            <a:r>
              <a:rPr lang="ru-RU" sz="1800" dirty="0">
                <a:latin typeface="Arial"/>
                <a:cs typeface="Arial"/>
              </a:rPr>
              <a:t> (</a:t>
            </a:r>
            <a:r>
              <a:rPr lang="ru-RU" sz="1800" err="1">
                <a:latin typeface="Arial"/>
                <a:cs typeface="Arial"/>
              </a:rPr>
              <a:t>відсутність</a:t>
            </a:r>
            <a:r>
              <a:rPr lang="ru-RU" sz="1800" dirty="0">
                <a:latin typeface="Arial"/>
                <a:cs typeface="Arial"/>
              </a:rPr>
              <a:t> пульсу та </a:t>
            </a:r>
            <a:r>
              <a:rPr lang="ru-RU" sz="1800" err="1">
                <a:latin typeface="Arial"/>
                <a:cs typeface="Arial"/>
              </a:rPr>
              <a:t>дихання</a:t>
            </a:r>
            <a:r>
              <a:rPr lang="ru-RU" sz="1800" dirty="0">
                <a:latin typeface="Arial"/>
                <a:cs typeface="Arial"/>
              </a:rPr>
              <a:t>) – </a:t>
            </a:r>
            <a:r>
              <a:rPr lang="ru-RU" sz="1800" err="1">
                <a:latin typeface="Arial"/>
                <a:cs typeface="Arial"/>
              </a:rPr>
              <a:t>почати</a:t>
            </a:r>
            <a:r>
              <a:rPr lang="ru-RU" sz="1800" dirty="0">
                <a:latin typeface="Arial"/>
                <a:cs typeface="Arial"/>
              </a:rPr>
              <a:t> </a:t>
            </a:r>
            <a:r>
              <a:rPr lang="ru-RU" sz="1800" err="1">
                <a:latin typeface="Arial"/>
                <a:cs typeface="Arial"/>
              </a:rPr>
              <a:t>серцево-легеневу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реанімацію</a:t>
            </a:r>
            <a:r>
              <a:rPr lang="ru-RU" sz="1800" dirty="0">
                <a:latin typeface="Arial"/>
                <a:cs typeface="Arial"/>
              </a:rPr>
              <a:t> (СЛР); </a:t>
            </a:r>
          </a:p>
        </p:txBody>
      </p:sp>
      <p:pic>
        <p:nvPicPr>
          <p:cNvPr id="4" name="Рисунок 4" descr="Изображение выглядит как человек, желтый, удержание, рука&#10;&#10;Автоматически созданное описание">
            <a:extLst>
              <a:ext uri="{FF2B5EF4-FFF2-40B4-BE49-F238E27FC236}">
                <a16:creationId xmlns:a16="http://schemas.microsoft.com/office/drawing/2014/main" id="{151756A0-050C-EB91-794B-FABDBC8B60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3"/>
          <a:stretch/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241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0045E5-9749-C683-0612-BC34649D0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254" y="952092"/>
            <a:ext cx="4942587" cy="60851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— при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потраплянні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до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шлунку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їдких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хімічних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речовин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(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кислоти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,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луги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), а також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нафтопродуктів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(бензин, керосин, солярка) не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викликати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блювоту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та не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давати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b="1" i="1" dirty="0" err="1">
                <a:solidFill>
                  <a:srgbClr val="595959"/>
                </a:solidFill>
                <a:latin typeface="Arial"/>
                <a:cs typeface="Arial"/>
              </a:rPr>
              <a:t>вугілля</a:t>
            </a:r>
            <a:r>
              <a:rPr lang="ru-RU" sz="1800" b="1" i="1" dirty="0">
                <a:solidFill>
                  <a:srgbClr val="595959"/>
                </a:solidFill>
                <a:latin typeface="Arial"/>
                <a:cs typeface="Arial"/>
              </a:rPr>
              <a:t>!</a:t>
            </a:r>
            <a:endParaRPr lang="ru-RU" sz="1800" b="1" i="1" dirty="0">
              <a:solidFill>
                <a:srgbClr val="595959"/>
              </a:solidFill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br>
              <a:rPr lang="ru-RU" sz="1800" dirty="0">
                <a:latin typeface="Arial"/>
                <a:cs typeface="Arial"/>
              </a:rPr>
            </a:b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При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отруєнні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їдкими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хімічними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речовинами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терміново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дайте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постраждалому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воду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чи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молоко для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зниження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концентрації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речовини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та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терміново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доправте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його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до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стаціонару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для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видалення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отрути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через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назогастральний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зонд та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подальшого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лікування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. При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зупинці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дихання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необхідно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негайно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почати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робити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 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штучне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дихання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, а при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ознаках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зупинки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серцевої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діяльності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(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відсутність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 пульсу та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дихання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) – </a:t>
            </a:r>
            <a:r>
              <a:rPr lang="ru-RU" sz="1800" dirty="0" err="1">
                <a:solidFill>
                  <a:srgbClr val="595959"/>
                </a:solidFill>
                <a:latin typeface="Arial"/>
                <a:cs typeface="Arial"/>
              </a:rPr>
              <a:t>почати</a:t>
            </a:r>
            <a:r>
              <a:rPr lang="ru-RU" sz="1800" dirty="0">
                <a:solidFill>
                  <a:srgbClr val="595959"/>
                </a:solidFill>
                <a:latin typeface="Arial"/>
                <a:cs typeface="Arial"/>
              </a:rPr>
              <a:t> СЛР!</a:t>
            </a:r>
          </a:p>
        </p:txBody>
      </p:sp>
      <p:pic>
        <p:nvPicPr>
          <p:cNvPr id="4" name="Рисунок 4" descr="Изображение выглядит как диаграмма, круговая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65E03C45-D477-549E-84BF-B8E77CE6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688" y="2239439"/>
            <a:ext cx="6047885" cy="275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56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доска&#10;&#10;Автоматически созданное описание">
            <a:extLst>
              <a:ext uri="{FF2B5EF4-FFF2-40B4-BE49-F238E27FC236}">
                <a16:creationId xmlns:a16="http://schemas.microsoft.com/office/drawing/2014/main" id="{627A1571-960E-C938-17A1-565E1A2E6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925" y="965199"/>
            <a:ext cx="3279095" cy="4927602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5109354-9C5D-4F8C-B0E6-D1043C7B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9992" y="0"/>
            <a:ext cx="7562008" cy="6858000"/>
          </a:xfrm>
          <a:custGeom>
            <a:avLst/>
            <a:gdLst>
              <a:gd name="connsiteX0" fmla="*/ 7529613 w 7529613"/>
              <a:gd name="connsiteY0" fmla="*/ 0 h 6858000"/>
              <a:gd name="connsiteX1" fmla="*/ 1222331 w 7529613"/>
              <a:gd name="connsiteY1" fmla="*/ 0 h 6858000"/>
              <a:gd name="connsiteX2" fmla="*/ 1126483 w 7529613"/>
              <a:gd name="connsiteY2" fmla="*/ 148742 h 6858000"/>
              <a:gd name="connsiteX3" fmla="*/ 767554 w 7529613"/>
              <a:gd name="connsiteY3" fmla="*/ 819975 h 6858000"/>
              <a:gd name="connsiteX4" fmla="*/ 742103 w 7529613"/>
              <a:gd name="connsiteY4" fmla="*/ 854514 h 6858000"/>
              <a:gd name="connsiteX5" fmla="*/ 785881 w 7529613"/>
              <a:gd name="connsiteY5" fmla="*/ 750263 h 6858000"/>
              <a:gd name="connsiteX6" fmla="*/ 978978 w 7529613"/>
              <a:gd name="connsiteY6" fmla="*/ 331786 h 6858000"/>
              <a:gd name="connsiteX7" fmla="*/ 1155717 w 7529613"/>
              <a:gd name="connsiteY7" fmla="*/ 0 h 6858000"/>
              <a:gd name="connsiteX8" fmla="*/ 1098249 w 7529613"/>
              <a:gd name="connsiteY8" fmla="*/ 0 h 6858000"/>
              <a:gd name="connsiteX9" fmla="*/ 991458 w 7529613"/>
              <a:gd name="connsiteY9" fmla="*/ 196614 h 6858000"/>
              <a:gd name="connsiteX10" fmla="*/ 493941 w 7529613"/>
              <a:gd name="connsiteY10" fmla="*/ 1371196 h 6858000"/>
              <a:gd name="connsiteX11" fmla="*/ 46485 w 7529613"/>
              <a:gd name="connsiteY11" fmla="*/ 3331516 h 6858000"/>
              <a:gd name="connsiteX12" fmla="*/ 12252 w 7529613"/>
              <a:gd name="connsiteY12" fmla="*/ 4357388 h 6858000"/>
              <a:gd name="connsiteX13" fmla="*/ 170821 w 7529613"/>
              <a:gd name="connsiteY13" fmla="*/ 5552906 h 6858000"/>
              <a:gd name="connsiteX14" fmla="*/ 537265 w 7529613"/>
              <a:gd name="connsiteY14" fmla="*/ 6828295 h 6858000"/>
              <a:gd name="connsiteX15" fmla="*/ 549692 w 7529613"/>
              <a:gd name="connsiteY15" fmla="*/ 6858000 h 6858000"/>
              <a:gd name="connsiteX16" fmla="*/ 602234 w 7529613"/>
              <a:gd name="connsiteY16" fmla="*/ 6858000 h 6858000"/>
              <a:gd name="connsiteX17" fmla="*/ 595414 w 7529613"/>
              <a:gd name="connsiteY17" fmla="*/ 6841549 h 6858000"/>
              <a:gd name="connsiteX18" fmla="*/ 364260 w 7529613"/>
              <a:gd name="connsiteY18" fmla="*/ 6142729 h 6858000"/>
              <a:gd name="connsiteX19" fmla="*/ 213071 w 7529613"/>
              <a:gd name="connsiteY19" fmla="*/ 5513923 h 6858000"/>
              <a:gd name="connsiteX20" fmla="*/ 211290 w 7529613"/>
              <a:gd name="connsiteY20" fmla="*/ 5480401 h 6858000"/>
              <a:gd name="connsiteX21" fmla="*/ 311446 w 7529613"/>
              <a:gd name="connsiteY21" fmla="*/ 5830359 h 6858000"/>
              <a:gd name="connsiteX22" fmla="*/ 622963 w 7529613"/>
              <a:gd name="connsiteY22" fmla="*/ 6670527 h 6858000"/>
              <a:gd name="connsiteX23" fmla="*/ 710464 w 7529613"/>
              <a:gd name="connsiteY23" fmla="*/ 6858000 h 6858000"/>
              <a:gd name="connsiteX24" fmla="*/ 7529613 w 7529613"/>
              <a:gd name="connsiteY2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529613" h="6858000">
                <a:moveTo>
                  <a:pt x="7529613" y="0"/>
                </a:moveTo>
                <a:lnTo>
                  <a:pt x="1222331" y="0"/>
                </a:lnTo>
                <a:lnTo>
                  <a:pt x="1126483" y="148742"/>
                </a:lnTo>
                <a:cubicBezTo>
                  <a:pt x="995323" y="365513"/>
                  <a:pt x="876174" y="589569"/>
                  <a:pt x="767554" y="819975"/>
                </a:cubicBezTo>
                <a:cubicBezTo>
                  <a:pt x="762210" y="833492"/>
                  <a:pt x="753441" y="845393"/>
                  <a:pt x="742103" y="854514"/>
                </a:cubicBezTo>
                <a:cubicBezTo>
                  <a:pt x="756737" y="819849"/>
                  <a:pt x="770991" y="784928"/>
                  <a:pt x="785881" y="750263"/>
                </a:cubicBezTo>
                <a:cubicBezTo>
                  <a:pt x="846713" y="608712"/>
                  <a:pt x="910948" y="469145"/>
                  <a:pt x="978978" y="331786"/>
                </a:cubicBezTo>
                <a:lnTo>
                  <a:pt x="1155717" y="0"/>
                </a:lnTo>
                <a:lnTo>
                  <a:pt x="1098249" y="0"/>
                </a:lnTo>
                <a:lnTo>
                  <a:pt x="991458" y="196614"/>
                </a:lnTo>
                <a:cubicBezTo>
                  <a:pt x="797017" y="573253"/>
                  <a:pt x="633548" y="966066"/>
                  <a:pt x="493941" y="1371196"/>
                </a:cubicBezTo>
                <a:cubicBezTo>
                  <a:pt x="276630" y="2007265"/>
                  <a:pt x="126659" y="2664286"/>
                  <a:pt x="46485" y="3331516"/>
                </a:cubicBezTo>
                <a:cubicBezTo>
                  <a:pt x="4488" y="3672965"/>
                  <a:pt x="-14219" y="4013908"/>
                  <a:pt x="12252" y="4357388"/>
                </a:cubicBezTo>
                <a:cubicBezTo>
                  <a:pt x="43558" y="4758899"/>
                  <a:pt x="90773" y="5157998"/>
                  <a:pt x="170821" y="5552906"/>
                </a:cubicBezTo>
                <a:cubicBezTo>
                  <a:pt x="259109" y="5988893"/>
                  <a:pt x="378967" y="6414594"/>
                  <a:pt x="537265" y="6828295"/>
                </a:cubicBezTo>
                <a:lnTo>
                  <a:pt x="549692" y="6858000"/>
                </a:lnTo>
                <a:lnTo>
                  <a:pt x="602234" y="6858000"/>
                </a:lnTo>
                <a:lnTo>
                  <a:pt x="595414" y="6841549"/>
                </a:lnTo>
                <a:cubicBezTo>
                  <a:pt x="507884" y="6614016"/>
                  <a:pt x="431296" y="6380817"/>
                  <a:pt x="364260" y="6142729"/>
                </a:cubicBezTo>
                <a:cubicBezTo>
                  <a:pt x="305974" y="5935370"/>
                  <a:pt x="262958" y="5723695"/>
                  <a:pt x="213071" y="5513923"/>
                </a:cubicBezTo>
                <a:cubicBezTo>
                  <a:pt x="211892" y="5502788"/>
                  <a:pt x="211299" y="5491601"/>
                  <a:pt x="211290" y="5480401"/>
                </a:cubicBezTo>
                <a:cubicBezTo>
                  <a:pt x="247814" y="5607635"/>
                  <a:pt x="276958" y="5719759"/>
                  <a:pt x="311446" y="5830359"/>
                </a:cubicBezTo>
                <a:cubicBezTo>
                  <a:pt x="401357" y="6118381"/>
                  <a:pt x="505060" y="6398531"/>
                  <a:pt x="622963" y="6670527"/>
                </a:cubicBezTo>
                <a:lnTo>
                  <a:pt x="710464" y="6858000"/>
                </a:lnTo>
                <a:lnTo>
                  <a:pt x="7529613" y="6858000"/>
                </a:lnTo>
                <a:close/>
              </a:path>
            </a:pathLst>
          </a:custGeom>
          <a:solidFill>
            <a:schemeClr val="accent2"/>
          </a:solidFill>
          <a:ln w="685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49B530FE-A87D-41A0-A920-ADC6539EA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9353" y="2560829"/>
            <a:ext cx="5029200" cy="18288"/>
          </a:xfrm>
          <a:custGeom>
            <a:avLst/>
            <a:gdLst>
              <a:gd name="connsiteX0" fmla="*/ 0 w 5029200"/>
              <a:gd name="connsiteY0" fmla="*/ 0 h 18288"/>
              <a:gd name="connsiteX1" fmla="*/ 528066 w 5029200"/>
              <a:gd name="connsiteY1" fmla="*/ 0 h 18288"/>
              <a:gd name="connsiteX2" fmla="*/ 1207008 w 5029200"/>
              <a:gd name="connsiteY2" fmla="*/ 0 h 18288"/>
              <a:gd name="connsiteX3" fmla="*/ 1785366 w 5029200"/>
              <a:gd name="connsiteY3" fmla="*/ 0 h 18288"/>
              <a:gd name="connsiteX4" fmla="*/ 2313432 w 5029200"/>
              <a:gd name="connsiteY4" fmla="*/ 0 h 18288"/>
              <a:gd name="connsiteX5" fmla="*/ 2992374 w 5029200"/>
              <a:gd name="connsiteY5" fmla="*/ 0 h 18288"/>
              <a:gd name="connsiteX6" fmla="*/ 3621024 w 5029200"/>
              <a:gd name="connsiteY6" fmla="*/ 0 h 18288"/>
              <a:gd name="connsiteX7" fmla="*/ 4249674 w 5029200"/>
              <a:gd name="connsiteY7" fmla="*/ 0 h 18288"/>
              <a:gd name="connsiteX8" fmla="*/ 5029200 w 5029200"/>
              <a:gd name="connsiteY8" fmla="*/ 0 h 18288"/>
              <a:gd name="connsiteX9" fmla="*/ 5029200 w 5029200"/>
              <a:gd name="connsiteY9" fmla="*/ 18288 h 18288"/>
              <a:gd name="connsiteX10" fmla="*/ 4501134 w 5029200"/>
              <a:gd name="connsiteY10" fmla="*/ 18288 h 18288"/>
              <a:gd name="connsiteX11" fmla="*/ 4023360 w 5029200"/>
              <a:gd name="connsiteY11" fmla="*/ 18288 h 18288"/>
              <a:gd name="connsiteX12" fmla="*/ 3344418 w 5029200"/>
              <a:gd name="connsiteY12" fmla="*/ 18288 h 18288"/>
              <a:gd name="connsiteX13" fmla="*/ 2816352 w 5029200"/>
              <a:gd name="connsiteY13" fmla="*/ 18288 h 18288"/>
              <a:gd name="connsiteX14" fmla="*/ 2137410 w 5029200"/>
              <a:gd name="connsiteY14" fmla="*/ 18288 h 18288"/>
              <a:gd name="connsiteX15" fmla="*/ 1408176 w 5029200"/>
              <a:gd name="connsiteY15" fmla="*/ 18288 h 18288"/>
              <a:gd name="connsiteX16" fmla="*/ 829818 w 5029200"/>
              <a:gd name="connsiteY16" fmla="*/ 18288 h 18288"/>
              <a:gd name="connsiteX17" fmla="*/ 0 w 5029200"/>
              <a:gd name="connsiteY17" fmla="*/ 18288 h 18288"/>
              <a:gd name="connsiteX18" fmla="*/ 0 w 5029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29200" h="18288" fill="none" extrusionOk="0">
                <a:moveTo>
                  <a:pt x="0" y="0"/>
                </a:moveTo>
                <a:cubicBezTo>
                  <a:pt x="142937" y="1696"/>
                  <a:pt x="371859" y="12840"/>
                  <a:pt x="528066" y="0"/>
                </a:cubicBezTo>
                <a:cubicBezTo>
                  <a:pt x="684273" y="-12840"/>
                  <a:pt x="928949" y="-5725"/>
                  <a:pt x="1207008" y="0"/>
                </a:cubicBezTo>
                <a:cubicBezTo>
                  <a:pt x="1485067" y="5725"/>
                  <a:pt x="1562886" y="-21331"/>
                  <a:pt x="1785366" y="0"/>
                </a:cubicBezTo>
                <a:cubicBezTo>
                  <a:pt x="2007846" y="21331"/>
                  <a:pt x="2056226" y="25221"/>
                  <a:pt x="2313432" y="0"/>
                </a:cubicBezTo>
                <a:cubicBezTo>
                  <a:pt x="2570638" y="-25221"/>
                  <a:pt x="2732455" y="16294"/>
                  <a:pt x="2992374" y="0"/>
                </a:cubicBezTo>
                <a:cubicBezTo>
                  <a:pt x="3252293" y="-16294"/>
                  <a:pt x="3319267" y="-29774"/>
                  <a:pt x="3621024" y="0"/>
                </a:cubicBezTo>
                <a:cubicBezTo>
                  <a:pt x="3922781" y="29774"/>
                  <a:pt x="3998107" y="-1004"/>
                  <a:pt x="4249674" y="0"/>
                </a:cubicBezTo>
                <a:cubicBezTo>
                  <a:pt x="4501241" y="1004"/>
                  <a:pt x="4792523" y="-4510"/>
                  <a:pt x="5029200" y="0"/>
                </a:cubicBezTo>
                <a:cubicBezTo>
                  <a:pt x="5029730" y="6954"/>
                  <a:pt x="5029934" y="12839"/>
                  <a:pt x="5029200" y="18288"/>
                </a:cubicBezTo>
                <a:cubicBezTo>
                  <a:pt x="4805432" y="23154"/>
                  <a:pt x="4715801" y="17034"/>
                  <a:pt x="4501134" y="18288"/>
                </a:cubicBezTo>
                <a:cubicBezTo>
                  <a:pt x="4286467" y="19542"/>
                  <a:pt x="4193719" y="41701"/>
                  <a:pt x="4023360" y="18288"/>
                </a:cubicBezTo>
                <a:cubicBezTo>
                  <a:pt x="3853001" y="-5125"/>
                  <a:pt x="3676466" y="16909"/>
                  <a:pt x="3344418" y="18288"/>
                </a:cubicBezTo>
                <a:cubicBezTo>
                  <a:pt x="3012370" y="19667"/>
                  <a:pt x="2945824" y="14410"/>
                  <a:pt x="2816352" y="18288"/>
                </a:cubicBezTo>
                <a:cubicBezTo>
                  <a:pt x="2686880" y="22166"/>
                  <a:pt x="2438351" y="13507"/>
                  <a:pt x="2137410" y="18288"/>
                </a:cubicBezTo>
                <a:cubicBezTo>
                  <a:pt x="1836469" y="23069"/>
                  <a:pt x="1581391" y="46111"/>
                  <a:pt x="1408176" y="18288"/>
                </a:cubicBezTo>
                <a:cubicBezTo>
                  <a:pt x="1234961" y="-9535"/>
                  <a:pt x="1040489" y="-7495"/>
                  <a:pt x="829818" y="18288"/>
                </a:cubicBezTo>
                <a:cubicBezTo>
                  <a:pt x="619147" y="44071"/>
                  <a:pt x="238626" y="37568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029200" h="18288" stroke="0" extrusionOk="0">
                <a:moveTo>
                  <a:pt x="0" y="0"/>
                </a:moveTo>
                <a:cubicBezTo>
                  <a:pt x="165412" y="-21137"/>
                  <a:pt x="322344" y="-21985"/>
                  <a:pt x="578358" y="0"/>
                </a:cubicBezTo>
                <a:cubicBezTo>
                  <a:pt x="834372" y="21985"/>
                  <a:pt x="907099" y="-19195"/>
                  <a:pt x="1056132" y="0"/>
                </a:cubicBezTo>
                <a:cubicBezTo>
                  <a:pt x="1205165" y="19195"/>
                  <a:pt x="1612834" y="-24928"/>
                  <a:pt x="1785366" y="0"/>
                </a:cubicBezTo>
                <a:cubicBezTo>
                  <a:pt x="1957898" y="24928"/>
                  <a:pt x="2149044" y="19108"/>
                  <a:pt x="2363724" y="0"/>
                </a:cubicBezTo>
                <a:cubicBezTo>
                  <a:pt x="2578404" y="-19108"/>
                  <a:pt x="2759981" y="-21788"/>
                  <a:pt x="2942082" y="0"/>
                </a:cubicBezTo>
                <a:cubicBezTo>
                  <a:pt x="3124183" y="21788"/>
                  <a:pt x="3482217" y="8836"/>
                  <a:pt x="3671316" y="0"/>
                </a:cubicBezTo>
                <a:cubicBezTo>
                  <a:pt x="3860415" y="-8836"/>
                  <a:pt x="4058665" y="-25048"/>
                  <a:pt x="4199382" y="0"/>
                </a:cubicBezTo>
                <a:cubicBezTo>
                  <a:pt x="4340099" y="25048"/>
                  <a:pt x="4735096" y="-22088"/>
                  <a:pt x="5029200" y="0"/>
                </a:cubicBezTo>
                <a:cubicBezTo>
                  <a:pt x="5028517" y="5414"/>
                  <a:pt x="5028480" y="12510"/>
                  <a:pt x="5029200" y="18288"/>
                </a:cubicBezTo>
                <a:cubicBezTo>
                  <a:pt x="4891577" y="31493"/>
                  <a:pt x="4684146" y="-2509"/>
                  <a:pt x="4501134" y="18288"/>
                </a:cubicBezTo>
                <a:cubicBezTo>
                  <a:pt x="4318122" y="39085"/>
                  <a:pt x="4030703" y="3672"/>
                  <a:pt x="3872484" y="18288"/>
                </a:cubicBezTo>
                <a:cubicBezTo>
                  <a:pt x="3714265" y="32905"/>
                  <a:pt x="3546134" y="7501"/>
                  <a:pt x="3294126" y="18288"/>
                </a:cubicBezTo>
                <a:cubicBezTo>
                  <a:pt x="3042118" y="29075"/>
                  <a:pt x="2912116" y="11153"/>
                  <a:pt x="2564892" y="18288"/>
                </a:cubicBezTo>
                <a:cubicBezTo>
                  <a:pt x="2217668" y="25423"/>
                  <a:pt x="2095118" y="11659"/>
                  <a:pt x="1835658" y="18288"/>
                </a:cubicBezTo>
                <a:cubicBezTo>
                  <a:pt x="1576198" y="24917"/>
                  <a:pt x="1500897" y="19889"/>
                  <a:pt x="1307592" y="18288"/>
                </a:cubicBezTo>
                <a:cubicBezTo>
                  <a:pt x="1114287" y="16687"/>
                  <a:pt x="961527" y="47453"/>
                  <a:pt x="678942" y="18288"/>
                </a:cubicBezTo>
                <a:cubicBezTo>
                  <a:pt x="396357" y="-10877"/>
                  <a:pt x="271066" y="23005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5C61B7-375E-538E-A475-E7B9B98BC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014" y="2726177"/>
            <a:ext cx="6654415" cy="39927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—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якщо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при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потраплянні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до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шлунку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їдких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речовин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виникла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затримка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з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терміновою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госпіталізацією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спробуйте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надавати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першу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допомогу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залежності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від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того, яка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хімічна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речовина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потрапила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 в </a:t>
            </a:r>
            <a:r>
              <a:rPr lang="ru-RU" sz="1800" b="1" i="1" err="1">
                <a:solidFill>
                  <a:srgbClr val="FFFFFF"/>
                </a:solidFill>
                <a:ea typeface="+mn-lt"/>
                <a:cs typeface="+mn-lt"/>
              </a:rPr>
              <a:t>організм</a:t>
            </a:r>
            <a:r>
              <a:rPr lang="ru-RU" sz="1800" b="1" i="1" dirty="0">
                <a:solidFill>
                  <a:srgbClr val="FFFFFF"/>
                </a:solidFill>
                <a:ea typeface="+mn-lt"/>
                <a:cs typeface="+mn-lt"/>
              </a:rPr>
              <a:t>: </a:t>
            </a:r>
            <a:endParaRPr lang="ru-RU" sz="1800" i="1" dirty="0">
              <a:solidFill>
                <a:srgbClr val="FFFFFF"/>
              </a:solidFill>
              <a:ea typeface="+mn-lt"/>
              <a:cs typeface="+mn-lt"/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при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отруєнні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кислотою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необхідно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нейтралізувати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кислоту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лужним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розчином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–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давати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постраждалому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внутрішньо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через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короткі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проміжки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часу по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столовій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ложці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розчину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соди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(2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чайні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ложки на склянку води), молоко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чи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яєчний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білок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змішаний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з водою; при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отруєнні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лугами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постраждалому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необхідно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давати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холодну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воду,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підкислену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оцтом (2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столові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ложки 3%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розчину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оцту на склянку води),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рослинну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олію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або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яєчний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білок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змішаний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з водою. При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зупинці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дихання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необхідно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негайно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почати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робити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штучне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дихання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, а при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ознаках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зупинки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серцевої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діяльності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(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відсутність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пульсу та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дихання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) – </a:t>
            </a:r>
            <a:r>
              <a:rPr lang="ru-RU" sz="1800" err="1">
                <a:solidFill>
                  <a:srgbClr val="FFFFFF"/>
                </a:solidFill>
                <a:ea typeface="+mn-lt"/>
                <a:cs typeface="+mn-lt"/>
              </a:rPr>
              <a:t>почати</a:t>
            </a:r>
            <a:r>
              <a:rPr lang="ru-RU" sz="1800" dirty="0">
                <a:solidFill>
                  <a:srgbClr val="FFFFFF"/>
                </a:solidFill>
                <a:ea typeface="+mn-lt"/>
                <a:cs typeface="+mn-lt"/>
              </a:rPr>
              <a:t> СЛР!</a:t>
            </a:r>
            <a:endParaRPr lang="ru-RU" sz="1800" dirty="0">
              <a:solidFill>
                <a:srgbClr val="FFFFFF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038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0C20A10-3B88-5787-E26B-729CB34EDF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56" b="16740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22264AB-C7F9-29D4-78FE-AC7661F8C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511" y="4026020"/>
            <a:ext cx="11122884" cy="24958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800" b="1" i="1" dirty="0">
                <a:latin typeface="Arial"/>
                <a:cs typeface="Arial"/>
              </a:rPr>
              <a:t>— при </a:t>
            </a:r>
            <a:r>
              <a:rPr lang="ru-RU" sz="1800" b="1" i="1" err="1">
                <a:latin typeface="Arial"/>
                <a:cs typeface="Arial"/>
              </a:rPr>
              <a:t>потраплянні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отруйної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речовини</a:t>
            </a:r>
            <a:r>
              <a:rPr lang="ru-RU" sz="1800" b="1" i="1" dirty="0">
                <a:latin typeface="Arial"/>
                <a:cs typeface="Arial"/>
              </a:rPr>
              <a:t> на </a:t>
            </a:r>
            <a:r>
              <a:rPr lang="ru-RU" sz="1800" b="1" i="1" err="1">
                <a:latin typeface="Arial"/>
                <a:cs typeface="Arial"/>
              </a:rPr>
              <a:t>шкіру</a:t>
            </a:r>
            <a:r>
              <a:rPr lang="ru-RU" sz="1800" b="1" i="1" dirty="0">
                <a:latin typeface="Arial"/>
                <a:cs typeface="Arial"/>
              </a:rPr>
              <a:t>, </a:t>
            </a:r>
            <a:r>
              <a:rPr lang="ru-RU" sz="1800" b="1" i="1" err="1">
                <a:latin typeface="Arial"/>
                <a:cs typeface="Arial"/>
              </a:rPr>
              <a:t>ретельно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промийте</a:t>
            </a:r>
            <a:r>
              <a:rPr lang="ru-RU" sz="1800" b="1" i="1" dirty="0">
                <a:latin typeface="Arial"/>
                <a:cs typeface="Arial"/>
              </a:rPr>
              <a:t> водою  </a:t>
            </a:r>
            <a:r>
              <a:rPr lang="ru-RU" sz="1800" b="1" i="1" err="1">
                <a:latin typeface="Arial"/>
                <a:cs typeface="Arial"/>
              </a:rPr>
              <a:t>ділянку</a:t>
            </a:r>
            <a:r>
              <a:rPr lang="ru-RU" sz="1800" b="1" i="1" dirty="0">
                <a:latin typeface="Arial"/>
                <a:cs typeface="Arial"/>
              </a:rPr>
              <a:t>, на яку вона </a:t>
            </a:r>
            <a:r>
              <a:rPr lang="ru-RU" sz="1800" b="1" i="1" err="1">
                <a:latin typeface="Arial"/>
                <a:cs typeface="Arial"/>
              </a:rPr>
              <a:t>потрапила</a:t>
            </a:r>
            <a:r>
              <a:rPr lang="ru-RU" sz="1800" b="1" i="1" dirty="0">
                <a:latin typeface="Arial"/>
                <a:cs typeface="Arial"/>
              </a:rPr>
              <a:t>, та </a:t>
            </a:r>
            <a:r>
              <a:rPr lang="ru-RU" sz="1800" b="1" i="1" err="1">
                <a:latin typeface="Arial"/>
                <a:cs typeface="Arial"/>
              </a:rPr>
              <a:t>зніміть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одяг</a:t>
            </a:r>
            <a:r>
              <a:rPr lang="ru-RU" sz="1800" b="1" i="1" dirty="0">
                <a:latin typeface="Arial"/>
                <a:cs typeface="Arial"/>
              </a:rPr>
              <a:t>, на </a:t>
            </a:r>
            <a:r>
              <a:rPr lang="ru-RU" sz="1800" b="1" i="1" err="1">
                <a:latin typeface="Arial"/>
                <a:cs typeface="Arial"/>
              </a:rPr>
              <a:t>якому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залишились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сліди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цієї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речовини</a:t>
            </a:r>
            <a:r>
              <a:rPr lang="ru-RU" sz="1800" b="1" i="1" dirty="0">
                <a:latin typeface="Arial"/>
                <a:cs typeface="Arial"/>
              </a:rPr>
              <a:t>;</a:t>
            </a:r>
            <a:endParaRPr lang="ru-RU" sz="1800" b="1" i="1">
              <a:cs typeface="Calibri"/>
            </a:endParaRPr>
          </a:p>
          <a:p>
            <a:pPr>
              <a:buNone/>
            </a:pPr>
            <a:endParaRPr lang="ru-RU" sz="1800" b="1" i="1" dirty="0">
              <a:latin typeface="Arial"/>
              <a:cs typeface="Arial"/>
            </a:endParaRPr>
          </a:p>
          <a:p>
            <a:pPr>
              <a:buNone/>
            </a:pPr>
            <a:r>
              <a:rPr lang="ru-RU" sz="1800" b="1" i="1" dirty="0">
                <a:latin typeface="Arial"/>
                <a:cs typeface="Arial"/>
              </a:rPr>
              <a:t>— при </a:t>
            </a:r>
            <a:r>
              <a:rPr lang="ru-RU" sz="1800" b="1" i="1" err="1">
                <a:latin typeface="Arial"/>
                <a:cs typeface="Arial"/>
              </a:rPr>
              <a:t>потраплянні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отруйної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речовини</a:t>
            </a:r>
            <a:r>
              <a:rPr lang="ru-RU" sz="1800" b="1" i="1" dirty="0">
                <a:latin typeface="Arial"/>
                <a:cs typeface="Arial"/>
              </a:rPr>
              <a:t> до очей, </a:t>
            </a:r>
            <a:r>
              <a:rPr lang="ru-RU" sz="1800" b="1" i="1" err="1">
                <a:latin typeface="Arial"/>
                <a:cs typeface="Arial"/>
              </a:rPr>
              <a:t>негайно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промийте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очі</a:t>
            </a:r>
            <a:r>
              <a:rPr lang="ru-RU" sz="1800" b="1" i="1" dirty="0">
                <a:latin typeface="Arial"/>
                <a:cs typeface="Arial"/>
              </a:rPr>
              <a:t> великою </a:t>
            </a:r>
            <a:r>
              <a:rPr lang="ru-RU" sz="1800" b="1" i="1" err="1">
                <a:latin typeface="Arial"/>
                <a:cs typeface="Arial"/>
              </a:rPr>
              <a:t>кількістю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проточної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холодної</a:t>
            </a:r>
            <a:r>
              <a:rPr lang="ru-RU" sz="1800" b="1" i="1" dirty="0">
                <a:latin typeface="Arial"/>
                <a:cs typeface="Arial"/>
              </a:rPr>
              <a:t> води;</a:t>
            </a:r>
            <a:endParaRPr lang="ru-RU" sz="1800" b="1" i="1" dirty="0"/>
          </a:p>
          <a:p>
            <a:pPr marL="0" indent="0">
              <a:buNone/>
            </a:pPr>
            <a:endParaRPr lang="ru-RU" sz="18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50755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3BB92E-59E9-9F2A-D260-3CDEA3E06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313" y="2660904"/>
            <a:ext cx="5451492" cy="399357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None/>
            </a:pPr>
            <a:r>
              <a:rPr lang="ru-RU" sz="1800" b="1" i="1" dirty="0">
                <a:latin typeface="Arial"/>
                <a:cs typeface="Arial"/>
              </a:rPr>
              <a:t>— при </a:t>
            </a:r>
            <a:r>
              <a:rPr lang="ru-RU" sz="1800" b="1" i="1" err="1">
                <a:latin typeface="Arial"/>
                <a:cs typeface="Arial"/>
              </a:rPr>
              <a:t>вдиханні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отруйної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речовини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необхідно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прополоскати</a:t>
            </a:r>
            <a:r>
              <a:rPr lang="ru-RU" sz="1800" b="1" i="1" dirty="0">
                <a:latin typeface="Arial"/>
                <a:cs typeface="Arial"/>
              </a:rPr>
              <a:t> рота та, </a:t>
            </a:r>
            <a:r>
              <a:rPr lang="ru-RU" sz="1800" b="1" i="1" err="1">
                <a:latin typeface="Arial"/>
                <a:cs typeface="Arial"/>
              </a:rPr>
              <a:t>якщо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можливо</a:t>
            </a:r>
            <a:r>
              <a:rPr lang="ru-RU" sz="1800" b="1" i="1" dirty="0">
                <a:latin typeface="Arial"/>
                <a:cs typeface="Arial"/>
              </a:rPr>
              <a:t>, </a:t>
            </a:r>
            <a:r>
              <a:rPr lang="ru-RU" sz="1800" b="1" i="1" err="1">
                <a:latin typeface="Arial"/>
                <a:cs typeface="Arial"/>
              </a:rPr>
              <a:t>надати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постраждалому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випити</a:t>
            </a:r>
            <a:r>
              <a:rPr lang="ru-RU" sz="1800" b="1" i="1" dirty="0">
                <a:latin typeface="Arial"/>
                <a:cs typeface="Arial"/>
              </a:rPr>
              <a:t> велику </a:t>
            </a:r>
            <a:r>
              <a:rPr lang="ru-RU" sz="1800" b="1" i="1" err="1">
                <a:latin typeface="Arial"/>
                <a:cs typeface="Arial"/>
              </a:rPr>
              <a:t>кількість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рідини</a:t>
            </a:r>
            <a:r>
              <a:rPr lang="ru-RU" sz="1800" b="1" i="1" dirty="0">
                <a:latin typeface="Arial"/>
                <a:cs typeface="Arial"/>
              </a:rPr>
              <a:t>. </a:t>
            </a:r>
            <a:endParaRPr lang="ru-RU" sz="1800" b="1">
              <a:latin typeface="Calibri" panose="020F0502020204030204"/>
              <a:cs typeface="Calibri" panose="020F0502020204030204"/>
            </a:endParaRPr>
          </a:p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негайно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вивести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чи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винести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постраждалого</a:t>
            </a:r>
            <a:r>
              <a:rPr lang="ru-RU" sz="1800" dirty="0">
                <a:latin typeface="Arial"/>
                <a:cs typeface="Arial"/>
              </a:rPr>
              <a:t> на </a:t>
            </a:r>
            <a:r>
              <a:rPr lang="ru-RU" sz="1800" err="1">
                <a:latin typeface="Arial"/>
                <a:cs typeface="Arial"/>
              </a:rPr>
              <a:t>свіже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повітря</a:t>
            </a:r>
            <a:r>
              <a:rPr lang="ru-RU" sz="1800" dirty="0">
                <a:latin typeface="Arial"/>
                <a:cs typeface="Arial"/>
              </a:rPr>
              <a:t>. </a:t>
            </a:r>
            <a:r>
              <a:rPr lang="ru-RU" sz="1800" err="1">
                <a:latin typeface="Arial"/>
                <a:cs typeface="Arial"/>
              </a:rPr>
              <a:t>Одяг</a:t>
            </a:r>
            <a:r>
              <a:rPr lang="ru-RU" sz="1800" dirty="0">
                <a:latin typeface="Arial"/>
                <a:cs typeface="Arial"/>
              </a:rPr>
              <a:t> також </a:t>
            </a:r>
            <a:r>
              <a:rPr lang="ru-RU" sz="1800" err="1">
                <a:latin typeface="Arial"/>
                <a:cs typeface="Arial"/>
              </a:rPr>
              <a:t>бажано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зняти</a:t>
            </a:r>
            <a:r>
              <a:rPr lang="ru-RU" sz="1800" dirty="0">
                <a:latin typeface="Arial"/>
                <a:cs typeface="Arial"/>
              </a:rPr>
              <a:t>: </a:t>
            </a:r>
            <a:r>
              <a:rPr lang="ru-RU" sz="1800" err="1">
                <a:latin typeface="Arial"/>
                <a:cs typeface="Arial"/>
              </a:rPr>
              <a:t>він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міг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увібрати</a:t>
            </a:r>
            <a:r>
              <a:rPr lang="ru-RU" sz="1800" dirty="0">
                <a:latin typeface="Arial"/>
                <a:cs typeface="Arial"/>
              </a:rPr>
              <a:t> в себе пари </a:t>
            </a:r>
            <a:r>
              <a:rPr lang="ru-RU" sz="1800" err="1">
                <a:latin typeface="Arial"/>
                <a:cs typeface="Arial"/>
              </a:rPr>
              <a:t>отруйної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речовини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це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неможливо</a:t>
            </a:r>
            <a:r>
              <a:rPr lang="ru-RU" sz="1800" dirty="0">
                <a:latin typeface="Arial"/>
                <a:cs typeface="Arial"/>
              </a:rPr>
              <a:t>, то </a:t>
            </a:r>
            <a:r>
              <a:rPr lang="ru-RU" sz="180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хоча</a:t>
            </a:r>
            <a:r>
              <a:rPr lang="ru-RU" sz="1800" dirty="0">
                <a:latin typeface="Arial"/>
                <a:cs typeface="Arial"/>
              </a:rPr>
              <a:t> б </a:t>
            </a:r>
            <a:r>
              <a:rPr lang="ru-RU" sz="1800" err="1">
                <a:latin typeface="Arial"/>
                <a:cs typeface="Arial"/>
              </a:rPr>
              <a:t>розстебнути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одяіг</a:t>
            </a:r>
            <a:r>
              <a:rPr lang="ru-RU" sz="1800" dirty="0">
                <a:latin typeface="Arial"/>
                <a:cs typeface="Arial"/>
              </a:rPr>
              <a:t> та </a:t>
            </a:r>
            <a:r>
              <a:rPr lang="ru-RU" sz="1800" err="1">
                <a:latin typeface="Arial"/>
                <a:cs typeface="Arial"/>
              </a:rPr>
              <a:t>забезпечити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надходження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свіжого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повітря</a:t>
            </a:r>
            <a:r>
              <a:rPr lang="ru-RU" sz="1800" dirty="0">
                <a:latin typeface="Arial"/>
                <a:cs typeface="Arial"/>
              </a:rPr>
              <a:t>. У </a:t>
            </a:r>
            <a:r>
              <a:rPr lang="ru-RU" sz="1800" err="1">
                <a:latin typeface="Arial"/>
                <a:cs typeface="Arial"/>
              </a:rPr>
              <a:t>разі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втрати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свідомості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піднести</a:t>
            </a:r>
            <a:r>
              <a:rPr lang="ru-RU" sz="1800" dirty="0">
                <a:latin typeface="Arial"/>
                <a:cs typeface="Arial"/>
              </a:rPr>
              <a:t> до носу </a:t>
            </a:r>
            <a:r>
              <a:rPr lang="ru-RU" sz="1800" err="1">
                <a:latin typeface="Arial"/>
                <a:cs typeface="Arial"/>
              </a:rPr>
              <a:t>постраждалого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розчин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нашатирного</a:t>
            </a:r>
            <a:r>
              <a:rPr lang="ru-RU" sz="1800" dirty="0">
                <a:latin typeface="Arial"/>
                <a:cs typeface="Arial"/>
              </a:rPr>
              <a:t> спирту, а при </a:t>
            </a:r>
            <a:r>
              <a:rPr lang="ru-RU" sz="1800" err="1">
                <a:latin typeface="Arial"/>
                <a:cs typeface="Arial"/>
              </a:rPr>
              <a:t>зупинці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дихання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зробити</a:t>
            </a:r>
            <a:r>
              <a:rPr lang="ru-RU" sz="1800">
                <a:latin typeface="Arial"/>
                <a:cs typeface="Arial"/>
              </a:rPr>
              <a:t> </a:t>
            </a:r>
            <a:r>
              <a:rPr lang="ru-RU" sz="1800" err="1">
                <a:latin typeface="Arial"/>
                <a:cs typeface="Arial"/>
              </a:rPr>
              <a:t>штучне</a:t>
            </a:r>
            <a:r>
              <a:rPr lang="ru-RU" sz="180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дихання</a:t>
            </a:r>
            <a:r>
              <a:rPr lang="ru-RU" sz="1800">
                <a:latin typeface="Arial"/>
                <a:cs typeface="Arial"/>
              </a:rPr>
              <a:t>;</a:t>
            </a:r>
          </a:p>
          <a:p>
            <a:pPr marL="0" indent="0">
              <a:buNone/>
            </a:pPr>
            <a:br>
              <a:rPr lang="en-US" sz="1500" dirty="0"/>
            </a:br>
            <a:endParaRPr lang="en-US" sz="1500"/>
          </a:p>
        </p:txBody>
      </p:sp>
      <p:pic>
        <p:nvPicPr>
          <p:cNvPr id="4" name="Рисунок 4" descr="Изображение выглядит как векторн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A8488902-C6B3-3F24-3977-AACFF36E8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578061"/>
            <a:ext cx="6091571" cy="433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39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5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885CB-D570-358D-174D-B12518892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736" y="723908"/>
            <a:ext cx="10649064" cy="1038016"/>
          </a:xfrm>
        </p:spPr>
        <p:txBody>
          <a:bodyPr>
            <a:normAutofit/>
          </a:bodyPr>
          <a:lstStyle/>
          <a:p>
            <a:r>
              <a:rPr lang="ru-RU" sz="4100" b="1" dirty="0">
                <a:latin typeface="Arial"/>
                <a:cs typeface="Arial"/>
              </a:rPr>
              <a:t>Укуси комах, </a:t>
            </a:r>
            <a:r>
              <a:rPr lang="ru-RU" sz="4100" b="1" dirty="0" err="1">
                <a:latin typeface="Arial"/>
                <a:cs typeface="Arial"/>
              </a:rPr>
              <a:t>кліщів</a:t>
            </a:r>
            <a:r>
              <a:rPr lang="ru-RU" sz="4100" b="1" dirty="0">
                <a:latin typeface="Arial"/>
                <a:cs typeface="Arial"/>
              </a:rPr>
              <a:t>, </a:t>
            </a:r>
            <a:r>
              <a:rPr lang="ru-RU" sz="4100" b="1" dirty="0" err="1">
                <a:latin typeface="Arial"/>
                <a:cs typeface="Arial"/>
              </a:rPr>
              <a:t>павуків</a:t>
            </a:r>
            <a:r>
              <a:rPr lang="ru-RU" sz="4100" b="1" dirty="0">
                <a:latin typeface="Arial"/>
                <a:cs typeface="Arial"/>
              </a:rPr>
              <a:t>, </a:t>
            </a:r>
            <a:r>
              <a:rPr lang="ru-RU" sz="4100" b="1" dirty="0" err="1">
                <a:latin typeface="Arial"/>
                <a:cs typeface="Arial"/>
              </a:rPr>
              <a:t>змій</a:t>
            </a:r>
            <a:endParaRPr lang="ru-RU" sz="4100" dirty="0" err="1"/>
          </a:p>
        </p:txBody>
      </p:sp>
      <p:sp>
        <p:nvSpPr>
          <p:cNvPr id="56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клещ, визитная карточка&#10;&#10;Автоматически созданное описание">
            <a:extLst>
              <a:ext uri="{FF2B5EF4-FFF2-40B4-BE49-F238E27FC236}">
                <a16:creationId xmlns:a16="http://schemas.microsoft.com/office/drawing/2014/main" id="{A61312A2-EED7-BBD3-4FC5-8774312A8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82" y="2072150"/>
            <a:ext cx="4777381" cy="2543955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897B64E-C615-3515-28E0-06AD261A5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2200" err="1">
                <a:latin typeface="Arial"/>
                <a:cs typeface="Arial"/>
              </a:rPr>
              <a:t>Щорічно</a:t>
            </a:r>
            <a:r>
              <a:rPr lang="ru-RU" sz="2200">
                <a:latin typeface="Arial"/>
                <a:cs typeface="Arial"/>
              </a:rPr>
              <a:t> в </a:t>
            </a:r>
            <a:r>
              <a:rPr lang="ru-RU" sz="2200" err="1">
                <a:latin typeface="Arial"/>
                <a:cs typeface="Arial"/>
              </a:rPr>
              <a:t>світі</a:t>
            </a:r>
            <a:r>
              <a:rPr lang="ru-RU" sz="2200">
                <a:latin typeface="Arial"/>
                <a:cs typeface="Arial"/>
              </a:rPr>
              <a:t> більше 10 мільйонів чоловік піддаються нападам отруйних тварин, більше 50 тисяч потерпілих гинуть. Причому летальних результатів від укусів бджіл або ос в 3 рази більше, ніж від укусів гримучої змії.</a:t>
            </a:r>
            <a:endParaRPr lang="ru-RU" sz="2200"/>
          </a:p>
          <a:p>
            <a:pPr>
              <a:buNone/>
            </a:pPr>
            <a:r>
              <a:rPr lang="ru-RU" sz="2200" err="1">
                <a:latin typeface="Arial"/>
                <a:cs typeface="Arial"/>
              </a:rPr>
              <a:t>Сусідство</a:t>
            </a:r>
            <a:r>
              <a:rPr lang="ru-RU" sz="2200">
                <a:latin typeface="Arial"/>
                <a:cs typeface="Arial"/>
              </a:rPr>
              <a:t> з комарами, </a:t>
            </a:r>
            <a:r>
              <a:rPr lang="ru-RU" sz="2200" err="1">
                <a:latin typeface="Arial"/>
                <a:cs typeface="Arial"/>
              </a:rPr>
              <a:t>ґедзями</a:t>
            </a:r>
            <a:r>
              <a:rPr lang="ru-RU" sz="2200">
                <a:latin typeface="Arial"/>
                <a:cs typeface="Arial"/>
              </a:rPr>
              <a:t>, мошками та </a:t>
            </a:r>
            <a:r>
              <a:rPr lang="ru-RU" sz="2200" err="1">
                <a:latin typeface="Arial"/>
                <a:cs typeface="Arial"/>
              </a:rPr>
              <a:t>іншими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дрібними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комахами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рідко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буває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приємним</a:t>
            </a:r>
            <a:r>
              <a:rPr lang="ru-RU" sz="2200">
                <a:latin typeface="Arial"/>
                <a:cs typeface="Arial"/>
              </a:rPr>
              <a:t>. Але </a:t>
            </a:r>
            <a:r>
              <a:rPr lang="ru-RU" sz="2200" err="1">
                <a:latin typeface="Arial"/>
                <a:cs typeface="Arial"/>
              </a:rPr>
              <a:t>річ</a:t>
            </a:r>
            <a:r>
              <a:rPr lang="ru-RU" sz="2200">
                <a:latin typeface="Arial"/>
                <a:cs typeface="Arial"/>
              </a:rPr>
              <a:t> не </a:t>
            </a:r>
            <a:r>
              <a:rPr lang="ru-RU" sz="2200" err="1">
                <a:latin typeface="Arial"/>
                <a:cs typeface="Arial"/>
              </a:rPr>
              <a:t>тільки</a:t>
            </a:r>
            <a:r>
              <a:rPr lang="ru-RU" sz="2200">
                <a:latin typeface="Arial"/>
                <a:cs typeface="Arial"/>
              </a:rPr>
              <a:t> в </a:t>
            </a:r>
            <a:r>
              <a:rPr lang="ru-RU" sz="2200" err="1">
                <a:latin typeface="Arial"/>
                <a:cs typeface="Arial"/>
              </a:rPr>
              <a:t>цьому</a:t>
            </a:r>
            <a:r>
              <a:rPr lang="ru-RU" sz="2200">
                <a:latin typeface="Arial"/>
                <a:cs typeface="Arial"/>
              </a:rPr>
              <a:t> — </a:t>
            </a:r>
            <a:r>
              <a:rPr lang="ru-RU" sz="2200" err="1">
                <a:latin typeface="Arial"/>
                <a:cs typeface="Arial"/>
              </a:rPr>
              <a:t>їх</a:t>
            </a:r>
            <a:r>
              <a:rPr lang="ru-RU" sz="2200">
                <a:latin typeface="Arial"/>
                <a:cs typeface="Arial"/>
              </a:rPr>
              <a:t> укуси </a:t>
            </a:r>
            <a:r>
              <a:rPr lang="ru-RU" sz="2200" err="1">
                <a:latin typeface="Arial"/>
                <a:cs typeface="Arial"/>
              </a:rPr>
              <a:t>здатні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викликати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достатньо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важкі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алергічні</a:t>
            </a:r>
            <a:r>
              <a:rPr lang="ru-RU" sz="2200">
                <a:latin typeface="Arial"/>
                <a:cs typeface="Arial"/>
              </a:rPr>
              <a:t> </a:t>
            </a:r>
            <a:r>
              <a:rPr lang="ru-RU" sz="2200" err="1">
                <a:latin typeface="Arial"/>
                <a:cs typeface="Arial"/>
              </a:rPr>
              <a:t>реакції</a:t>
            </a:r>
            <a:r>
              <a:rPr lang="ru-RU" sz="2200">
                <a:latin typeface="Arial"/>
                <a:cs typeface="Arial"/>
              </a:rPr>
              <a:t>.</a:t>
            </a:r>
            <a:endParaRPr lang="ru-RU" sz="2200"/>
          </a:p>
          <a:p>
            <a:pPr marL="0" indent="0">
              <a:buNone/>
            </a:pPr>
            <a:endParaRPr lang="ru-RU" sz="22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83130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E85414-8397-1BCC-C446-41872EA16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638089"/>
            <a:ext cx="4818888" cy="1476801"/>
          </a:xfrm>
        </p:spPr>
        <p:txBody>
          <a:bodyPr anchor="b">
            <a:normAutofit/>
          </a:bodyPr>
          <a:lstStyle/>
          <a:p>
            <a:r>
              <a:rPr lang="ru-RU" sz="4800" b="1" err="1">
                <a:cs typeface="Calibri Light"/>
              </a:rPr>
              <a:t>Комарі</a:t>
            </a:r>
            <a:endParaRPr lang="ru-RU" sz="4800" b="1" err="1"/>
          </a:p>
        </p:txBody>
      </p:sp>
      <p:pic>
        <p:nvPicPr>
          <p:cNvPr id="4" name="Рисунок 4" descr="Изображение выглядит как насекомое&#10;&#10;Автоматически созданное описание">
            <a:extLst>
              <a:ext uri="{FF2B5EF4-FFF2-40B4-BE49-F238E27FC236}">
                <a16:creationId xmlns:a16="http://schemas.microsoft.com/office/drawing/2014/main" id="{6623078F-70E5-64F0-3670-8CDCBF9AD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" y="1136233"/>
            <a:ext cx="5458968" cy="4585533"/>
          </a:xfrm>
          <a:prstGeom prst="rect">
            <a:avLst/>
          </a:pr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175581-914E-39CF-FF35-96098DB18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2664886"/>
            <a:ext cx="4818888" cy="355078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sz="1900" dirty="0" err="1">
                <a:latin typeface="Arial"/>
                <a:cs typeface="Arial"/>
              </a:rPr>
              <a:t>Із</a:t>
            </a:r>
            <a:r>
              <a:rPr lang="ru-RU" sz="1900" dirty="0">
                <a:latin typeface="Arial"/>
                <a:cs typeface="Arial"/>
              </a:rPr>
              <a:t>-за </a:t>
            </a:r>
            <a:r>
              <a:rPr lang="ru-RU" sz="1900" dirty="0" err="1">
                <a:latin typeface="Arial"/>
                <a:cs typeface="Arial"/>
              </a:rPr>
              <a:t>специфічних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властивостей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слини</a:t>
            </a:r>
            <a:r>
              <a:rPr lang="ru-RU" sz="1900" dirty="0">
                <a:latin typeface="Arial"/>
                <a:cs typeface="Arial"/>
              </a:rPr>
              <a:t> комара, в </a:t>
            </a:r>
            <a:r>
              <a:rPr lang="ru-RU" sz="1900" dirty="0" err="1">
                <a:latin typeface="Arial"/>
                <a:cs typeface="Arial"/>
              </a:rPr>
              <a:t>місці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його</a:t>
            </a:r>
            <a:r>
              <a:rPr lang="ru-RU" sz="1900" dirty="0">
                <a:latin typeface="Arial"/>
                <a:cs typeface="Arial"/>
              </a:rPr>
              <a:t> укусу </a:t>
            </a:r>
            <a:r>
              <a:rPr lang="ru-RU" sz="1900" dirty="0" err="1">
                <a:latin typeface="Arial"/>
                <a:cs typeface="Arial"/>
              </a:rPr>
              <a:t>утворюються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невелике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почервоніння</a:t>
            </a:r>
            <a:r>
              <a:rPr lang="ru-RU" sz="1900" dirty="0">
                <a:latin typeface="Arial"/>
                <a:cs typeface="Arial"/>
              </a:rPr>
              <a:t>, </a:t>
            </a:r>
            <a:r>
              <a:rPr lang="ru-RU" sz="1900" dirty="0" err="1">
                <a:latin typeface="Arial"/>
                <a:cs typeface="Arial"/>
              </a:rPr>
              <a:t>виникає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свербіння</a:t>
            </a:r>
            <a:r>
              <a:rPr lang="ru-RU" sz="1900" dirty="0">
                <a:latin typeface="Arial"/>
                <a:cs typeface="Arial"/>
              </a:rPr>
              <a:t>, </a:t>
            </a:r>
            <a:r>
              <a:rPr lang="ru-RU" sz="1900" dirty="0" err="1">
                <a:latin typeface="Arial"/>
                <a:cs typeface="Arial"/>
              </a:rPr>
              <a:t>відчуття</a:t>
            </a:r>
            <a:r>
              <a:rPr lang="ru-RU" sz="1900" dirty="0">
                <a:latin typeface="Arial"/>
                <a:cs typeface="Arial"/>
              </a:rPr>
              <a:t> жару.</a:t>
            </a:r>
            <a:endParaRPr lang="ru-RU" sz="19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1900" dirty="0">
                <a:latin typeface="Arial"/>
                <a:cs typeface="Arial"/>
              </a:rPr>
              <a:t> </a:t>
            </a:r>
            <a:r>
              <a:rPr lang="ru-RU" sz="1900" err="1">
                <a:latin typeface="Arial"/>
                <a:cs typeface="Arial"/>
              </a:rPr>
              <a:t>Свербіння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можна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усунути</a:t>
            </a:r>
            <a:r>
              <a:rPr lang="ru-RU" sz="1900" dirty="0">
                <a:latin typeface="Arial"/>
                <a:cs typeface="Arial"/>
              </a:rPr>
              <a:t>, </a:t>
            </a:r>
            <a:r>
              <a:rPr lang="ru-RU" sz="1900" err="1">
                <a:latin typeface="Arial"/>
                <a:cs typeface="Arial"/>
              </a:rPr>
              <a:t>якщо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змочити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шкіру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нашатирним</a:t>
            </a:r>
            <a:r>
              <a:rPr lang="ru-RU" sz="1900" dirty="0">
                <a:latin typeface="Arial"/>
                <a:cs typeface="Arial"/>
              </a:rPr>
              <a:t> спиртом </a:t>
            </a:r>
            <a:r>
              <a:rPr lang="ru-RU" sz="1900" err="1">
                <a:latin typeface="Arial"/>
                <a:cs typeface="Arial"/>
              </a:rPr>
              <a:t>або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розчином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питної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err="1">
                <a:latin typeface="Arial"/>
                <a:cs typeface="Arial"/>
              </a:rPr>
              <a:t>соди</a:t>
            </a:r>
            <a:r>
              <a:rPr lang="ru-RU" sz="1900" dirty="0">
                <a:latin typeface="Arial"/>
                <a:cs typeface="Arial"/>
              </a:rPr>
              <a:t>: 1/2 </a:t>
            </a:r>
            <a:r>
              <a:rPr lang="ru-RU" sz="1900" err="1">
                <a:latin typeface="Arial"/>
                <a:cs typeface="Arial"/>
              </a:rPr>
              <a:t>чайної</a:t>
            </a:r>
            <a:r>
              <a:rPr lang="ru-RU" sz="1900" dirty="0">
                <a:latin typeface="Arial"/>
                <a:cs typeface="Arial"/>
              </a:rPr>
              <a:t> ложки на стакан води. </a:t>
            </a:r>
            <a:endParaRPr lang="ru-RU" sz="1900" dirty="0"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ru-RU" sz="1900" dirty="0">
                <a:latin typeface="Arial"/>
                <a:cs typeface="Arial"/>
              </a:rPr>
              <a:t> </a:t>
            </a:r>
            <a:r>
              <a:rPr lang="ru-RU" sz="1900" dirty="0" err="1">
                <a:latin typeface="Arial"/>
                <a:cs typeface="Arial"/>
              </a:rPr>
              <a:t>Щоб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уникнути</a:t>
            </a:r>
            <a:r>
              <a:rPr lang="ru-RU" sz="1900" dirty="0">
                <a:latin typeface="Arial"/>
                <a:cs typeface="Arial"/>
              </a:rPr>
              <a:t> укусу </a:t>
            </a:r>
            <a:r>
              <a:rPr lang="ru-RU" sz="1900" dirty="0" err="1">
                <a:latin typeface="Arial"/>
                <a:cs typeface="Arial"/>
              </a:rPr>
              <a:t>обробіть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всі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відкриті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місця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тіла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репелентом</a:t>
            </a:r>
            <a:r>
              <a:rPr lang="ru-RU" sz="1900" dirty="0">
                <a:latin typeface="Arial"/>
                <a:cs typeface="Arial"/>
              </a:rPr>
              <a:t> (</a:t>
            </a:r>
            <a:r>
              <a:rPr lang="ru-RU" sz="1900" dirty="0" err="1">
                <a:latin typeface="Arial"/>
                <a:cs typeface="Arial"/>
              </a:rPr>
              <a:t>речовиною</a:t>
            </a:r>
            <a:r>
              <a:rPr lang="ru-RU" sz="1900" dirty="0">
                <a:latin typeface="Arial"/>
                <a:cs typeface="Arial"/>
              </a:rPr>
              <a:t>, </a:t>
            </a:r>
            <a:r>
              <a:rPr lang="ru-RU" sz="1900" dirty="0" err="1">
                <a:latin typeface="Arial"/>
                <a:cs typeface="Arial"/>
              </a:rPr>
              <a:t>що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відлякує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комарів</a:t>
            </a:r>
            <a:r>
              <a:rPr lang="ru-RU" sz="1900" dirty="0">
                <a:latin typeface="Arial"/>
                <a:cs typeface="Arial"/>
              </a:rPr>
              <a:t>) — </a:t>
            </a:r>
            <a:r>
              <a:rPr lang="ru-RU" sz="1900" dirty="0" err="1">
                <a:latin typeface="Arial"/>
                <a:cs typeface="Arial"/>
              </a:rPr>
              <a:t>цей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засіб</a:t>
            </a:r>
            <a:r>
              <a:rPr lang="ru-RU" sz="1900" dirty="0">
                <a:latin typeface="Arial"/>
                <a:cs typeface="Arial"/>
              </a:rPr>
              <a:t> повинен бути </a:t>
            </a:r>
            <a:r>
              <a:rPr lang="ru-RU" sz="1900" dirty="0" err="1">
                <a:latin typeface="Arial"/>
                <a:cs typeface="Arial"/>
              </a:rPr>
              <a:t>обов’язково</a:t>
            </a:r>
            <a:r>
              <a:rPr lang="ru-RU" sz="1900" dirty="0">
                <a:latin typeface="Arial"/>
                <a:cs typeface="Arial"/>
              </a:rPr>
              <a:t> в </a:t>
            </a:r>
            <a:r>
              <a:rPr lang="ru-RU" sz="1900" dirty="0" err="1">
                <a:latin typeface="Arial"/>
                <a:cs typeface="Arial"/>
              </a:rPr>
              <a:t>аптечці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мандрівника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чи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мандрівної</a:t>
            </a:r>
            <a:r>
              <a:rPr lang="ru-RU" sz="1900" dirty="0">
                <a:latin typeface="Arial"/>
                <a:cs typeface="Arial"/>
              </a:rPr>
              <a:t> </a:t>
            </a:r>
            <a:r>
              <a:rPr lang="ru-RU" sz="1900" dirty="0" err="1">
                <a:latin typeface="Arial"/>
                <a:cs typeface="Arial"/>
              </a:rPr>
              <a:t>групи</a:t>
            </a:r>
            <a:r>
              <a:rPr lang="ru-RU" sz="1900" dirty="0">
                <a:latin typeface="Arial"/>
                <a:cs typeface="Arial"/>
              </a:rPr>
              <a:t>.</a:t>
            </a:r>
            <a:endParaRPr lang="ru-RU" sz="19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431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640721-B731-8DDD-B3B1-1FB67676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333" y="264483"/>
            <a:ext cx="5251316" cy="1807305"/>
          </a:xfrm>
        </p:spPr>
        <p:txBody>
          <a:bodyPr>
            <a:normAutofit/>
          </a:bodyPr>
          <a:lstStyle/>
          <a:p>
            <a:r>
              <a:rPr lang="ru-RU" b="1" dirty="0">
                <a:cs typeface="Calibri Light"/>
              </a:rPr>
              <a:t>Мошка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BFB39B-32E7-D547-3201-3EB3B1C3B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64" y="1657562"/>
            <a:ext cx="5165960" cy="49507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Arial"/>
                <a:cs typeface="Arial"/>
              </a:rPr>
              <a:t>Мошки </a:t>
            </a:r>
            <a:r>
              <a:rPr lang="ru-RU" sz="1800" err="1">
                <a:latin typeface="Arial"/>
                <a:cs typeface="Arial"/>
              </a:rPr>
              <a:t>активні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err="1">
                <a:latin typeface="Arial"/>
                <a:cs typeface="Arial"/>
              </a:rPr>
              <a:t>жаркі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сонячні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дні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Їх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приваблює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світлий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одяг</a:t>
            </a:r>
            <a:r>
              <a:rPr lang="ru-RU" sz="1800" dirty="0">
                <a:latin typeface="Arial"/>
                <a:cs typeface="Arial"/>
              </a:rPr>
              <a:t> та запах поту. Момент укусу мошки не </a:t>
            </a:r>
            <a:r>
              <a:rPr lang="ru-RU" sz="1800" err="1">
                <a:latin typeface="Arial"/>
                <a:cs typeface="Arial"/>
              </a:rPr>
              <a:t>відчувається</a:t>
            </a:r>
            <a:r>
              <a:rPr lang="ru-RU" sz="1800" dirty="0">
                <a:latin typeface="Arial"/>
                <a:cs typeface="Arial"/>
              </a:rPr>
              <a:t>, але через </a:t>
            </a:r>
            <a:r>
              <a:rPr lang="ru-RU" sz="1800" err="1">
                <a:latin typeface="Arial"/>
                <a:cs typeface="Arial"/>
              </a:rPr>
              <a:t>декілька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хвилин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з’являється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відчуття</a:t>
            </a:r>
            <a:r>
              <a:rPr lang="ru-RU" sz="1800" dirty="0">
                <a:latin typeface="Arial"/>
                <a:cs typeface="Arial"/>
              </a:rPr>
              <a:t> жару, </a:t>
            </a:r>
            <a:r>
              <a:rPr lang="ru-RU" sz="1800" err="1">
                <a:latin typeface="Arial"/>
                <a:cs typeface="Arial"/>
              </a:rPr>
              <a:t>сильне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свербіння</a:t>
            </a:r>
            <a:r>
              <a:rPr lang="ru-RU" sz="1800" dirty="0">
                <a:latin typeface="Arial"/>
                <a:cs typeface="Arial"/>
              </a:rPr>
              <a:t>, великий </a:t>
            </a:r>
            <a:r>
              <a:rPr lang="ru-RU" sz="1800" err="1">
                <a:latin typeface="Arial"/>
                <a:cs typeface="Arial"/>
              </a:rPr>
              <a:t>червоний</a:t>
            </a:r>
            <a:r>
              <a:rPr lang="ru-RU" sz="1800" dirty="0">
                <a:latin typeface="Arial"/>
                <a:cs typeface="Arial"/>
              </a:rPr>
              <a:t> набряк. Набряк </a:t>
            </a:r>
            <a:r>
              <a:rPr lang="ru-RU" sz="1800" err="1">
                <a:latin typeface="Arial"/>
                <a:cs typeface="Arial"/>
              </a:rPr>
              <a:t>спадає</a:t>
            </a:r>
            <a:r>
              <a:rPr lang="ru-RU" sz="1800" dirty="0">
                <a:latin typeface="Arial"/>
                <a:cs typeface="Arial"/>
              </a:rPr>
              <a:t> через </a:t>
            </a:r>
            <a:r>
              <a:rPr lang="ru-RU" sz="1800" err="1">
                <a:latin typeface="Arial"/>
                <a:cs typeface="Arial"/>
              </a:rPr>
              <a:t>декілька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днів</a:t>
            </a:r>
            <a:r>
              <a:rPr lang="ru-RU" sz="1800" dirty="0">
                <a:latin typeface="Arial"/>
                <a:cs typeface="Arial"/>
              </a:rPr>
              <a:t>, а ось </a:t>
            </a:r>
            <a:r>
              <a:rPr lang="ru-RU" sz="1800" err="1">
                <a:latin typeface="Arial"/>
                <a:cs typeface="Arial"/>
              </a:rPr>
              <a:t>нестерпне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свербіння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турбувати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декілька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тижнів</a:t>
            </a:r>
            <a:r>
              <a:rPr lang="ru-RU" sz="1800" dirty="0">
                <a:latin typeface="Arial"/>
                <a:cs typeface="Arial"/>
              </a:rPr>
              <a:t>. </a:t>
            </a:r>
            <a:endParaRPr lang="ru-RU" sz="18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1800" dirty="0" err="1">
                <a:latin typeface="Arial"/>
                <a:cs typeface="Arial"/>
              </a:rPr>
              <a:t>Діти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звичайно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розчісують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місця</a:t>
            </a:r>
            <a:r>
              <a:rPr lang="ru-RU" sz="1800" dirty="0">
                <a:latin typeface="Arial"/>
                <a:cs typeface="Arial"/>
              </a:rPr>
              <a:t> укусу до </a:t>
            </a:r>
            <a:r>
              <a:rPr lang="ru-RU" sz="1800" dirty="0" err="1">
                <a:latin typeface="Arial"/>
                <a:cs typeface="Arial"/>
              </a:rPr>
              <a:t>крові</a:t>
            </a:r>
            <a:r>
              <a:rPr lang="ru-RU" sz="1800" dirty="0">
                <a:latin typeface="Arial"/>
                <a:cs typeface="Arial"/>
              </a:rPr>
              <a:t> та </a:t>
            </a:r>
            <a:r>
              <a:rPr lang="ru-RU" sz="1800" dirty="0" err="1">
                <a:latin typeface="Arial"/>
                <a:cs typeface="Arial"/>
              </a:rPr>
              <a:t>появи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виразок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dirty="0" err="1">
                <a:latin typeface="Arial"/>
                <a:cs typeface="Arial"/>
              </a:rPr>
              <a:t>Численні</a:t>
            </a:r>
            <a:r>
              <a:rPr lang="ru-RU" sz="1800" dirty="0">
                <a:latin typeface="Arial"/>
                <a:cs typeface="Arial"/>
              </a:rPr>
              <a:t> укуси мошки </a:t>
            </a:r>
            <a:r>
              <a:rPr lang="ru-RU" sz="1800" dirty="0" err="1">
                <a:latin typeface="Arial"/>
                <a:cs typeface="Arial"/>
              </a:rPr>
              <a:t>можуть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викликати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підвищення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температури</a:t>
            </a:r>
            <a:r>
              <a:rPr lang="ru-RU" sz="1800" dirty="0">
                <a:latin typeface="Arial"/>
                <a:cs typeface="Arial"/>
              </a:rPr>
              <a:t> і </a:t>
            </a:r>
            <a:r>
              <a:rPr lang="ru-RU" sz="1800" dirty="0" err="1">
                <a:latin typeface="Arial"/>
                <a:cs typeface="Arial"/>
              </a:rPr>
              <a:t>появу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ознак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загального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отруєння</a:t>
            </a:r>
            <a:r>
              <a:rPr lang="ru-RU" sz="1800" dirty="0">
                <a:latin typeface="Arial"/>
                <a:cs typeface="Arial"/>
              </a:rPr>
              <a:t>. </a:t>
            </a:r>
            <a:endParaRPr lang="ru-RU" sz="180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1800" dirty="0" err="1">
                <a:latin typeface="Arial"/>
                <a:cs typeface="Arial"/>
              </a:rPr>
              <a:t>Якнайскоріше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протріть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шкіру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нашатирним</a:t>
            </a:r>
            <a:r>
              <a:rPr lang="ru-RU" sz="1800" dirty="0">
                <a:latin typeface="Arial"/>
                <a:cs typeface="Arial"/>
              </a:rPr>
              <a:t> спиртом, а </a:t>
            </a:r>
            <a:r>
              <a:rPr lang="ru-RU" sz="1800" dirty="0" err="1">
                <a:latin typeface="Arial"/>
                <a:cs typeface="Arial"/>
              </a:rPr>
              <a:t>потім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прикладіть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лід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dirty="0" err="1">
                <a:latin typeface="Arial"/>
                <a:cs typeface="Arial"/>
              </a:rPr>
              <a:t>Всередину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можна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прийняти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антигістамінний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засіб</a:t>
            </a:r>
            <a:r>
              <a:rPr lang="ru-RU" sz="1800" dirty="0">
                <a:latin typeface="Arial"/>
                <a:cs typeface="Arial"/>
              </a:rPr>
              <a:t> з аптечки (</a:t>
            </a:r>
            <a:r>
              <a:rPr lang="ru-RU" sz="1800" dirty="0" err="1">
                <a:latin typeface="Arial"/>
                <a:cs typeface="Arial"/>
              </a:rPr>
              <a:t>діазолін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dirty="0" err="1">
                <a:latin typeface="Arial"/>
                <a:cs typeface="Arial"/>
              </a:rPr>
              <a:t>цетиризин</a:t>
            </a:r>
            <a:r>
              <a:rPr lang="ru-RU" sz="1800" dirty="0">
                <a:latin typeface="Arial"/>
                <a:cs typeface="Arial"/>
              </a:rPr>
              <a:t>).  </a:t>
            </a:r>
            <a:r>
              <a:rPr lang="ru-RU" sz="1800" dirty="0" err="1">
                <a:latin typeface="Arial"/>
                <a:cs typeface="Arial"/>
              </a:rPr>
              <a:t>Щоб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уникнути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укусів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обробити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шкіру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репелентом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>
              <a:cs typeface="Calibri"/>
            </a:endParaRPr>
          </a:p>
        </p:txBody>
      </p:sp>
      <p:pic>
        <p:nvPicPr>
          <p:cNvPr id="4" name="Рисунок 4" descr="Изображение выглядит как земля&#10;&#10;Автоматически созданное описание">
            <a:extLst>
              <a:ext uri="{FF2B5EF4-FFF2-40B4-BE49-F238E27FC236}">
                <a16:creationId xmlns:a16="http://schemas.microsoft.com/office/drawing/2014/main" id="{33D90CB8-7085-79A2-8914-33C88784E3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27" r="39273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58577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CBFB31-6499-D200-AD12-83A19E8D8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ru-RU" sz="4000" b="1">
                <a:latin typeface="Arial"/>
                <a:cs typeface="Arial"/>
              </a:rPr>
              <a:t>Ґедзь</a:t>
            </a:r>
            <a:endParaRPr lang="ru-RU" sz="40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8394AF-2374-1282-4F5D-40AF458C1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ru-RU" sz="2000" dirty="0" err="1">
                <a:latin typeface="Arial"/>
                <a:cs typeface="Arial"/>
              </a:rPr>
              <a:t>Ґедзі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можуть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переносити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інфекції</a:t>
            </a:r>
            <a:r>
              <a:rPr lang="ru-RU" sz="2000" dirty="0">
                <a:latin typeface="Arial"/>
                <a:cs typeface="Arial"/>
              </a:rPr>
              <a:t>.  У </a:t>
            </a:r>
            <a:r>
              <a:rPr lang="ru-RU" sz="2000" dirty="0" err="1">
                <a:latin typeface="Arial"/>
                <a:cs typeface="Arial"/>
              </a:rPr>
              <a:t>місці</a:t>
            </a:r>
            <a:r>
              <a:rPr lang="ru-RU" sz="2000" dirty="0">
                <a:latin typeface="Arial"/>
                <a:cs typeface="Arial"/>
              </a:rPr>
              <a:t> укусу </a:t>
            </a:r>
            <a:r>
              <a:rPr lang="ru-RU" sz="2000" dirty="0" err="1">
                <a:latin typeface="Arial"/>
                <a:cs typeface="Arial"/>
              </a:rPr>
              <a:t>може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з’явитися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відчуття</a:t>
            </a:r>
            <a:r>
              <a:rPr lang="ru-RU" sz="2000" dirty="0">
                <a:latin typeface="Arial"/>
                <a:cs typeface="Arial"/>
              </a:rPr>
              <a:t> жару, набряк, </a:t>
            </a:r>
            <a:r>
              <a:rPr lang="ru-RU" sz="2000" dirty="0" err="1">
                <a:latin typeface="Arial"/>
                <a:cs typeface="Arial"/>
              </a:rPr>
              <a:t>почервоніння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шкіри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dirty="0" err="1">
                <a:latin typeface="Arial"/>
                <a:cs typeface="Arial"/>
              </a:rPr>
              <a:t>можливе</a:t>
            </a:r>
            <a:r>
              <a:rPr lang="ru-RU" sz="2000" dirty="0">
                <a:latin typeface="Arial"/>
                <a:cs typeface="Arial"/>
              </a:rPr>
              <a:t> також </a:t>
            </a:r>
            <a:r>
              <a:rPr lang="ru-RU" sz="2000" dirty="0" err="1">
                <a:latin typeface="Arial"/>
                <a:cs typeface="Arial"/>
              </a:rPr>
              <a:t>збільшення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лімфатичних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вузлів</a:t>
            </a:r>
            <a:r>
              <a:rPr lang="ru-RU" sz="2000" dirty="0">
                <a:latin typeface="Arial"/>
                <a:cs typeface="Arial"/>
              </a:rPr>
              <a:t>. </a:t>
            </a:r>
            <a:endParaRPr lang="ru-RU" sz="20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2000" dirty="0">
                <a:latin typeface="Arial"/>
                <a:cs typeface="Arial"/>
              </a:rPr>
              <a:t>Укус </a:t>
            </a:r>
            <a:r>
              <a:rPr lang="ru-RU" sz="2000" dirty="0" err="1">
                <a:latin typeface="Arial"/>
                <a:cs typeface="Arial"/>
              </a:rPr>
              <a:t>ґедзя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може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швидко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перетворитися</a:t>
            </a:r>
            <a:r>
              <a:rPr lang="ru-RU" sz="2000" dirty="0">
                <a:latin typeface="Arial"/>
                <a:cs typeface="Arial"/>
              </a:rPr>
              <a:t> на </a:t>
            </a:r>
            <a:r>
              <a:rPr lang="ru-RU" sz="2000" dirty="0" err="1">
                <a:latin typeface="Arial"/>
                <a:cs typeface="Arial"/>
              </a:rPr>
              <a:t>значну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припухлість</a:t>
            </a:r>
            <a:r>
              <a:rPr lang="ru-RU" sz="2000" dirty="0">
                <a:latin typeface="Arial"/>
                <a:cs typeface="Arial"/>
              </a:rPr>
              <a:t> з </a:t>
            </a:r>
            <a:r>
              <a:rPr lang="ru-RU" sz="2000" dirty="0" err="1">
                <a:latin typeface="Arial"/>
                <a:cs typeface="Arial"/>
              </a:rPr>
              <a:t>білим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пухирем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посередині</a:t>
            </a:r>
            <a:r>
              <a:rPr lang="ru-RU" sz="2000" dirty="0">
                <a:latin typeface="Arial"/>
                <a:cs typeface="Arial"/>
              </a:rPr>
              <a:t>. </a:t>
            </a:r>
            <a:endParaRPr lang="ru-RU" sz="20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2000" dirty="0">
                <a:latin typeface="Arial"/>
                <a:cs typeface="Arial"/>
              </a:rPr>
              <a:t>Ранка </a:t>
            </a:r>
            <a:r>
              <a:rPr lang="ru-RU" sz="2000" dirty="0" err="1">
                <a:latin typeface="Arial"/>
                <a:cs typeface="Arial"/>
              </a:rPr>
              <a:t>може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загноїтися</a:t>
            </a:r>
            <a:r>
              <a:rPr lang="ru-RU" sz="2000" dirty="0">
                <a:latin typeface="Arial"/>
                <a:cs typeface="Arial"/>
              </a:rPr>
              <a:t> та </a:t>
            </a:r>
            <a:r>
              <a:rPr lang="ru-RU" sz="2000" dirty="0" err="1">
                <a:latin typeface="Arial"/>
                <a:cs typeface="Arial"/>
              </a:rPr>
              <a:t>боліти</a:t>
            </a:r>
            <a:r>
              <a:rPr lang="ru-RU" sz="2000" dirty="0">
                <a:latin typeface="Arial"/>
                <a:cs typeface="Arial"/>
              </a:rPr>
              <a:t> до </a:t>
            </a:r>
            <a:r>
              <a:rPr lang="ru-RU" sz="2000" dirty="0" err="1">
                <a:latin typeface="Arial"/>
                <a:cs typeface="Arial"/>
              </a:rPr>
              <a:t>двох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тижнів</a:t>
            </a:r>
            <a:r>
              <a:rPr lang="ru-RU" sz="2000" dirty="0">
                <a:latin typeface="Arial"/>
                <a:cs typeface="Arial"/>
              </a:rPr>
              <a:t>, тому </a:t>
            </a:r>
            <a:r>
              <a:rPr lang="ru-RU" sz="2000" dirty="0" err="1">
                <a:latin typeface="Arial"/>
                <a:cs typeface="Arial"/>
              </a:rPr>
              <a:t>її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негайно</a:t>
            </a:r>
            <a:r>
              <a:rPr lang="ru-RU" sz="2000" dirty="0">
                <a:latin typeface="Arial"/>
                <a:cs typeface="Arial"/>
              </a:rPr>
              <a:t> треба </a:t>
            </a:r>
            <a:r>
              <a:rPr lang="ru-RU" sz="2000" dirty="0" err="1">
                <a:latin typeface="Arial"/>
                <a:cs typeface="Arial"/>
              </a:rPr>
              <a:t>промити</a:t>
            </a:r>
            <a:r>
              <a:rPr lang="ru-RU" sz="2000" dirty="0">
                <a:latin typeface="Arial"/>
                <a:cs typeface="Arial"/>
              </a:rPr>
              <a:t> з милом, </a:t>
            </a:r>
            <a:r>
              <a:rPr lang="ru-RU" sz="2000" dirty="0" err="1">
                <a:latin typeface="Arial"/>
                <a:cs typeface="Arial"/>
              </a:rPr>
              <a:t>прикласти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компрес</a:t>
            </a:r>
            <a:r>
              <a:rPr lang="ru-RU" sz="2000" dirty="0">
                <a:latin typeface="Arial"/>
                <a:cs typeface="Arial"/>
              </a:rPr>
              <a:t> з 40 % спиртом і </a:t>
            </a:r>
            <a:r>
              <a:rPr lang="ru-RU" sz="2000" dirty="0" err="1">
                <a:latin typeface="Arial"/>
                <a:cs typeface="Arial"/>
              </a:rPr>
              <a:t>розчином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питної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соди</a:t>
            </a:r>
            <a:r>
              <a:rPr lang="ru-RU" sz="2000" dirty="0">
                <a:latin typeface="Arial"/>
                <a:cs typeface="Arial"/>
              </a:rPr>
              <a:t>.</a:t>
            </a:r>
            <a:endParaRPr lang="ru-RU" sz="2000">
              <a:cs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насекомое&#10;&#10;Автоматически созданное описание">
            <a:extLst>
              <a:ext uri="{FF2B5EF4-FFF2-40B4-BE49-F238E27FC236}">
                <a16:creationId xmlns:a16="http://schemas.microsoft.com/office/drawing/2014/main" id="{71F4B497-AEB2-FF20-6CA4-352C2DCD05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2" r="16112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61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F84B4-8C23-8A12-28A3-D99C9609F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76" y="479493"/>
            <a:ext cx="10864724" cy="1325563"/>
          </a:xfrm>
        </p:spPr>
        <p:txBody>
          <a:bodyPr>
            <a:normAutofit/>
          </a:bodyPr>
          <a:lstStyle/>
          <a:p>
            <a:r>
              <a:rPr lang="ru-RU" b="1" err="1">
                <a:latin typeface="Arial"/>
                <a:cs typeface="Arial"/>
              </a:rPr>
              <a:t>Бджоли</a:t>
            </a:r>
            <a:r>
              <a:rPr lang="ru-RU" b="1">
                <a:latin typeface="Arial"/>
                <a:cs typeface="Arial"/>
              </a:rPr>
              <a:t>, оси, </a:t>
            </a:r>
            <a:r>
              <a:rPr lang="ru-RU" b="1" err="1">
                <a:latin typeface="Arial"/>
                <a:cs typeface="Arial"/>
              </a:rPr>
              <a:t>джмелі</a:t>
            </a:r>
            <a:r>
              <a:rPr lang="ru-RU" b="1">
                <a:latin typeface="Arial"/>
                <a:cs typeface="Arial"/>
              </a:rPr>
              <a:t> і </a:t>
            </a:r>
            <a:r>
              <a:rPr lang="ru-RU" b="1" err="1">
                <a:latin typeface="Arial"/>
                <a:cs typeface="Arial"/>
              </a:rPr>
              <a:t>шершні</a:t>
            </a:r>
            <a:r>
              <a:rPr lang="ru-RU" b="1">
                <a:latin typeface="Arial"/>
                <a:cs typeface="Arial"/>
              </a:rPr>
              <a:t>.</a:t>
            </a:r>
            <a:endParaRPr lang="ru-RU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насекомое, желтый&#10;&#10;Автоматически созданное описание">
            <a:extLst>
              <a:ext uri="{FF2B5EF4-FFF2-40B4-BE49-F238E27FC236}">
                <a16:creationId xmlns:a16="http://schemas.microsoft.com/office/drawing/2014/main" id="{2B16D10C-5383-FFB5-B193-495A45F91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84" y="1710761"/>
            <a:ext cx="4001004" cy="300794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3C7D7F6-390C-8358-B5DD-BE93816F3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5944" y="1811915"/>
            <a:ext cx="7514799" cy="496889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400" err="1">
                <a:latin typeface="Arial"/>
                <a:cs typeface="Arial"/>
              </a:rPr>
              <a:t>Бджоли</a:t>
            </a:r>
            <a:r>
              <a:rPr lang="ru-RU" sz="1400" dirty="0">
                <a:latin typeface="Arial"/>
                <a:cs typeface="Arial"/>
              </a:rPr>
              <a:t>, оси, </a:t>
            </a:r>
            <a:r>
              <a:rPr lang="ru-RU" sz="1400" err="1">
                <a:latin typeface="Arial"/>
                <a:cs typeface="Arial"/>
              </a:rPr>
              <a:t>джмелі</a:t>
            </a:r>
            <a:r>
              <a:rPr lang="ru-RU" sz="1400" dirty="0">
                <a:latin typeface="Arial"/>
                <a:cs typeface="Arial"/>
              </a:rPr>
              <a:t> і </a:t>
            </a:r>
            <a:r>
              <a:rPr lang="ru-RU" sz="1400" err="1">
                <a:latin typeface="Arial"/>
                <a:cs typeface="Arial"/>
              </a:rPr>
              <a:t>шершні</a:t>
            </a:r>
            <a:r>
              <a:rPr lang="ru-RU" sz="1400" dirty="0">
                <a:latin typeface="Arial"/>
                <a:cs typeface="Arial"/>
              </a:rPr>
              <a:t> — </a:t>
            </a:r>
            <a:r>
              <a:rPr lang="ru-RU" sz="1400" err="1">
                <a:latin typeface="Arial"/>
                <a:cs typeface="Arial"/>
              </a:rPr>
              <a:t>комахи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що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жалять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можуть</a:t>
            </a:r>
            <a:r>
              <a:rPr lang="ru-RU" sz="1400" dirty="0">
                <a:latin typeface="Arial"/>
                <a:cs typeface="Arial"/>
              </a:rPr>
              <a:t> бути </a:t>
            </a:r>
            <a:r>
              <a:rPr lang="ru-RU" sz="1400" err="1">
                <a:latin typeface="Arial"/>
                <a:cs typeface="Arial"/>
              </a:rPr>
              <a:t>небезпечними</a:t>
            </a:r>
            <a:r>
              <a:rPr lang="ru-RU" sz="1400" dirty="0">
                <a:latin typeface="Arial"/>
                <a:cs typeface="Arial"/>
              </a:rPr>
              <a:t> для людей </a:t>
            </a:r>
            <a:r>
              <a:rPr lang="ru-RU" sz="1400" err="1">
                <a:latin typeface="Arial"/>
                <a:cs typeface="Arial"/>
              </a:rPr>
              <a:t>які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мають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підвищену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чутливість</a:t>
            </a:r>
            <a:r>
              <a:rPr lang="ru-RU" sz="1400" dirty="0">
                <a:latin typeface="Arial"/>
                <a:cs typeface="Arial"/>
              </a:rPr>
              <a:t> до </a:t>
            </a:r>
            <a:r>
              <a:rPr lang="ru-RU" sz="1400" err="1">
                <a:latin typeface="Arial"/>
                <a:cs typeface="Arial"/>
              </a:rPr>
              <a:t>їх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отрути</a:t>
            </a:r>
            <a:r>
              <a:rPr lang="ru-RU" sz="1400" dirty="0">
                <a:latin typeface="Arial"/>
                <a:cs typeface="Arial"/>
              </a:rPr>
              <a:t>.</a:t>
            </a:r>
            <a:endParaRPr lang="ru-RU" sz="1400" dirty="0">
              <a:cs typeface="Calibri"/>
            </a:endParaRPr>
          </a:p>
          <a:p>
            <a:pPr>
              <a:buNone/>
            </a:pPr>
            <a:r>
              <a:rPr lang="ru-RU" sz="1400" err="1">
                <a:latin typeface="Arial"/>
                <a:cs typeface="Arial"/>
              </a:rPr>
              <a:t>Бджіл</a:t>
            </a:r>
            <a:r>
              <a:rPr lang="ru-RU" sz="1400" dirty="0">
                <a:latin typeface="Arial"/>
                <a:cs typeface="Arial"/>
              </a:rPr>
              <a:t>, ос і </a:t>
            </a:r>
            <a:r>
              <a:rPr lang="ru-RU" sz="1400" err="1">
                <a:latin typeface="Arial"/>
                <a:cs typeface="Arial"/>
              </a:rPr>
              <a:t>шершнів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приваблює</a:t>
            </a:r>
            <a:r>
              <a:rPr lang="ru-RU" sz="1400" dirty="0">
                <a:latin typeface="Arial"/>
                <a:cs typeface="Arial"/>
              </a:rPr>
              <a:t> аромат </a:t>
            </a:r>
            <a:r>
              <a:rPr lang="ru-RU" sz="1400" err="1">
                <a:latin typeface="Arial"/>
                <a:cs typeface="Arial"/>
              </a:rPr>
              <a:t>квітів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солодких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парфумів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фрукти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солодощі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напої</a:t>
            </a:r>
            <a:r>
              <a:rPr lang="ru-RU" sz="1400" dirty="0">
                <a:latin typeface="Arial"/>
                <a:cs typeface="Arial"/>
              </a:rPr>
              <a:t> та </a:t>
            </a:r>
            <a:r>
              <a:rPr lang="ru-RU" sz="1400" err="1">
                <a:latin typeface="Arial"/>
                <a:cs typeface="Arial"/>
              </a:rPr>
              <a:t>яскравий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одяг</a:t>
            </a:r>
            <a:r>
              <a:rPr lang="ru-RU" sz="1400" dirty="0">
                <a:latin typeface="Arial"/>
                <a:cs typeface="Arial"/>
              </a:rPr>
              <a:t>, тому </a:t>
            </a:r>
            <a:r>
              <a:rPr lang="ru-RU" sz="1400" err="1">
                <a:latin typeface="Arial"/>
                <a:cs typeface="Arial"/>
              </a:rPr>
              <a:t>щоби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уникнути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укусів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цих</a:t>
            </a:r>
            <a:r>
              <a:rPr lang="ru-RU" sz="1400" dirty="0">
                <a:latin typeface="Arial"/>
                <a:cs typeface="Arial"/>
              </a:rPr>
              <a:t> комах </a:t>
            </a:r>
            <a:r>
              <a:rPr lang="ru-RU" sz="1400" err="1">
                <a:latin typeface="Arial"/>
                <a:cs typeface="Arial"/>
              </a:rPr>
              <a:t>необхідно</a:t>
            </a:r>
            <a:r>
              <a:rPr lang="ru-RU" sz="1400" dirty="0">
                <a:latin typeface="Arial"/>
                <a:cs typeface="Arial"/>
              </a:rPr>
              <a:t>:</a:t>
            </a:r>
            <a:endParaRPr lang="ru-RU" sz="1400" dirty="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</a:t>
            </a:r>
            <a:r>
              <a:rPr lang="ru-RU" sz="1400" err="1">
                <a:latin typeface="Arial"/>
                <a:cs typeface="Arial"/>
              </a:rPr>
              <a:t>збираючись</a:t>
            </a:r>
            <a:r>
              <a:rPr lang="ru-RU" sz="1400" dirty="0">
                <a:latin typeface="Arial"/>
                <a:cs typeface="Arial"/>
              </a:rPr>
              <a:t> на </a:t>
            </a:r>
            <a:r>
              <a:rPr lang="ru-RU" sz="1400" err="1">
                <a:latin typeface="Arial"/>
                <a:cs typeface="Arial"/>
              </a:rPr>
              <a:t>прогулянку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одягати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світлий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нейтральний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одяг</a:t>
            </a:r>
            <a:r>
              <a:rPr lang="ru-RU" sz="1400" dirty="0">
                <a:latin typeface="Arial"/>
                <a:cs typeface="Arial"/>
              </a:rPr>
              <a:t>;</a:t>
            </a:r>
            <a:endParaRPr lang="ru-RU" sz="1400" dirty="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</a:t>
            </a:r>
            <a:r>
              <a:rPr lang="ru-RU" sz="1400" err="1">
                <a:latin typeface="Arial"/>
                <a:cs typeface="Arial"/>
              </a:rPr>
              <a:t>проявляти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обережність</a:t>
            </a:r>
            <a:r>
              <a:rPr lang="ru-RU" sz="1400" dirty="0">
                <a:latin typeface="Arial"/>
                <a:cs typeface="Arial"/>
              </a:rPr>
              <a:t> на ринках і в </a:t>
            </a:r>
            <a:r>
              <a:rPr lang="ru-RU" sz="1400" err="1">
                <a:latin typeface="Arial"/>
                <a:cs typeface="Arial"/>
              </a:rPr>
              <a:t>овочевих</a:t>
            </a:r>
            <a:r>
              <a:rPr lang="ru-RU" sz="1400" dirty="0">
                <a:latin typeface="Arial"/>
                <a:cs typeface="Arial"/>
              </a:rPr>
              <a:t> магазинах, </a:t>
            </a:r>
            <a:r>
              <a:rPr lang="ru-RU" sz="1400" err="1">
                <a:latin typeface="Arial"/>
                <a:cs typeface="Arial"/>
              </a:rPr>
              <a:t>поблизу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кубел</a:t>
            </a:r>
            <a:r>
              <a:rPr lang="ru-RU" sz="1400" dirty="0">
                <a:latin typeface="Arial"/>
                <a:cs typeface="Arial"/>
              </a:rPr>
              <a:t>. </a:t>
            </a:r>
            <a:r>
              <a:rPr lang="ru-RU" sz="1400" err="1">
                <a:latin typeface="Arial"/>
                <a:cs typeface="Arial"/>
              </a:rPr>
              <a:t>Якщо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їсте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фрукти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простежте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щоб</a:t>
            </a:r>
            <a:r>
              <a:rPr lang="ru-RU" sz="1400" dirty="0">
                <a:latin typeface="Arial"/>
                <a:cs typeface="Arial"/>
              </a:rPr>
              <a:t> на них не </a:t>
            </a:r>
            <a:r>
              <a:rPr lang="ru-RU" sz="1400" err="1">
                <a:latin typeface="Arial"/>
                <a:cs typeface="Arial"/>
              </a:rPr>
              <a:t>було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бджіл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або</a:t>
            </a:r>
            <a:r>
              <a:rPr lang="ru-RU" sz="1400" dirty="0">
                <a:latin typeface="Arial"/>
                <a:cs typeface="Arial"/>
              </a:rPr>
              <a:t> ос;</a:t>
            </a:r>
            <a:endParaRPr lang="ru-RU" sz="140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бути </a:t>
            </a:r>
            <a:r>
              <a:rPr lang="ru-RU" sz="1400" err="1">
                <a:latin typeface="Arial"/>
                <a:cs typeface="Arial"/>
              </a:rPr>
              <a:t>обережними</a:t>
            </a:r>
            <a:r>
              <a:rPr lang="ru-RU" sz="1400" dirty="0">
                <a:latin typeface="Arial"/>
                <a:cs typeface="Arial"/>
              </a:rPr>
              <a:t> в </a:t>
            </a:r>
            <a:r>
              <a:rPr lang="ru-RU" sz="1400" err="1">
                <a:latin typeface="Arial"/>
                <a:cs typeface="Arial"/>
              </a:rPr>
              <a:t>місцях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скупчення</a:t>
            </a:r>
            <a:r>
              <a:rPr lang="ru-RU" sz="1400" dirty="0">
                <a:latin typeface="Arial"/>
                <a:cs typeface="Arial"/>
              </a:rPr>
              <a:t> комах, </a:t>
            </a:r>
            <a:r>
              <a:rPr lang="ru-RU" sz="1400" err="1">
                <a:latin typeface="Arial"/>
                <a:cs typeface="Arial"/>
              </a:rPr>
              <a:t>що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жалять</a:t>
            </a:r>
            <a:r>
              <a:rPr lang="ru-RU" sz="1400" dirty="0">
                <a:latin typeface="Arial"/>
                <a:cs typeface="Arial"/>
              </a:rPr>
              <a:t>. </a:t>
            </a:r>
            <a:r>
              <a:rPr lang="ru-RU" sz="1400" err="1">
                <a:latin typeface="Arial"/>
                <a:cs typeface="Arial"/>
              </a:rPr>
              <a:t>Якщо</a:t>
            </a:r>
            <a:r>
              <a:rPr lang="ru-RU" sz="1400" dirty="0">
                <a:latin typeface="Arial"/>
                <a:cs typeface="Arial"/>
              </a:rPr>
              <a:t> оса </a:t>
            </a:r>
            <a:r>
              <a:rPr lang="ru-RU" sz="1400" err="1">
                <a:latin typeface="Arial"/>
                <a:cs typeface="Arial"/>
              </a:rPr>
              <a:t>виявляє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нав’язливу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цікавість</a:t>
            </a:r>
            <a:r>
              <a:rPr lang="ru-RU" sz="1400" dirty="0">
                <a:latin typeface="Arial"/>
                <a:cs typeface="Arial"/>
              </a:rPr>
              <a:t> треба </a:t>
            </a:r>
            <a:r>
              <a:rPr lang="ru-RU" sz="1400" err="1">
                <a:latin typeface="Arial"/>
                <a:cs typeface="Arial"/>
              </a:rPr>
              <a:t>або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завмерти</a:t>
            </a:r>
            <a:r>
              <a:rPr lang="ru-RU" sz="1400" dirty="0">
                <a:latin typeface="Arial"/>
                <a:cs typeface="Arial"/>
              </a:rPr>
              <a:t> і </a:t>
            </a:r>
            <a:r>
              <a:rPr lang="ru-RU" sz="1400" err="1">
                <a:latin typeface="Arial"/>
                <a:cs typeface="Arial"/>
              </a:rPr>
              <a:t>чекати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поки</a:t>
            </a:r>
            <a:r>
              <a:rPr lang="ru-RU" sz="1400" dirty="0">
                <a:latin typeface="Arial"/>
                <a:cs typeface="Arial"/>
              </a:rPr>
              <a:t> вона не </a:t>
            </a:r>
            <a:r>
              <a:rPr lang="ru-RU" sz="1400" err="1">
                <a:latin typeface="Arial"/>
                <a:cs typeface="Arial"/>
              </a:rPr>
              <a:t>відлетить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або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різко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переміститися</a:t>
            </a:r>
            <a:r>
              <a:rPr lang="ru-RU" sz="1400" dirty="0">
                <a:latin typeface="Arial"/>
                <a:cs typeface="Arial"/>
              </a:rPr>
              <a:t> в </a:t>
            </a:r>
            <a:r>
              <a:rPr lang="ru-RU" sz="1400" err="1">
                <a:latin typeface="Arial"/>
                <a:cs typeface="Arial"/>
              </a:rPr>
              <a:t>інше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місце</a:t>
            </a:r>
            <a:r>
              <a:rPr lang="ru-RU" sz="1400" dirty="0">
                <a:latin typeface="Arial"/>
                <a:cs typeface="Arial"/>
              </a:rPr>
              <a:t>, але не </a:t>
            </a:r>
            <a:r>
              <a:rPr lang="ru-RU" sz="1400" err="1">
                <a:latin typeface="Arial"/>
                <a:cs typeface="Arial"/>
              </a:rPr>
              <a:t>махати</a:t>
            </a:r>
            <a:r>
              <a:rPr lang="ru-RU" sz="1400" dirty="0">
                <a:latin typeface="Arial"/>
                <a:cs typeface="Arial"/>
              </a:rPr>
              <a:t> руками;</a:t>
            </a:r>
            <a:endParaRPr lang="ru-RU" sz="140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не </a:t>
            </a:r>
            <a:r>
              <a:rPr lang="ru-RU" sz="1400" err="1">
                <a:latin typeface="Arial"/>
                <a:cs typeface="Arial"/>
              </a:rPr>
              <a:t>наближатися</a:t>
            </a:r>
            <a:r>
              <a:rPr lang="ru-RU" sz="1400" dirty="0">
                <a:latin typeface="Arial"/>
                <a:cs typeface="Arial"/>
              </a:rPr>
              <a:t> до </a:t>
            </a:r>
            <a:r>
              <a:rPr lang="ru-RU" sz="1400" err="1">
                <a:latin typeface="Arial"/>
                <a:cs typeface="Arial"/>
              </a:rPr>
              <a:t>бджолиних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вуликів</a:t>
            </a:r>
            <a:r>
              <a:rPr lang="ru-RU" sz="1400" dirty="0">
                <a:latin typeface="Arial"/>
                <a:cs typeface="Arial"/>
              </a:rPr>
              <a:t> і </a:t>
            </a:r>
            <a:r>
              <a:rPr lang="ru-RU" sz="1400" err="1">
                <a:latin typeface="Arial"/>
                <a:cs typeface="Arial"/>
              </a:rPr>
              <a:t>осиних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кубел</a:t>
            </a:r>
            <a:r>
              <a:rPr lang="ru-RU" sz="1400" dirty="0">
                <a:latin typeface="Arial"/>
                <a:cs typeface="Arial"/>
              </a:rPr>
              <a:t>, а також </a:t>
            </a:r>
            <a:r>
              <a:rPr lang="ru-RU" sz="1400" err="1">
                <a:latin typeface="Arial"/>
                <a:cs typeface="Arial"/>
              </a:rPr>
              <a:t>здійснювати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різкі</a:t>
            </a:r>
            <a:r>
              <a:rPr lang="ru-RU" sz="1400" dirty="0">
                <a:latin typeface="Arial"/>
                <a:cs typeface="Arial"/>
              </a:rPr>
              <a:t> рухи, </a:t>
            </a:r>
            <a:r>
              <a:rPr lang="ru-RU" sz="1400" err="1">
                <a:latin typeface="Arial"/>
                <a:cs typeface="Arial"/>
              </a:rPr>
              <a:t>оскільки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це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провокує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напад</a:t>
            </a:r>
            <a:r>
              <a:rPr lang="ru-RU" sz="1400" dirty="0">
                <a:latin typeface="Arial"/>
                <a:cs typeface="Arial"/>
              </a:rPr>
              <a:t> комах;</a:t>
            </a:r>
            <a:endParaRPr lang="ru-RU" sz="140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</a:t>
            </a:r>
            <a:r>
              <a:rPr lang="ru-RU" sz="1400" err="1">
                <a:latin typeface="Arial"/>
                <a:cs typeface="Arial"/>
              </a:rPr>
              <a:t>якщо</a:t>
            </a:r>
            <a:r>
              <a:rPr lang="ru-RU" sz="1400" dirty="0">
                <a:latin typeface="Arial"/>
                <a:cs typeface="Arial"/>
              </a:rPr>
              <a:t> оса </a:t>
            </a:r>
            <a:r>
              <a:rPr lang="ru-RU" sz="1400" err="1">
                <a:latin typeface="Arial"/>
                <a:cs typeface="Arial"/>
              </a:rPr>
              <a:t>сіла</a:t>
            </a:r>
            <a:r>
              <a:rPr lang="ru-RU" sz="1400" dirty="0">
                <a:latin typeface="Arial"/>
                <a:cs typeface="Arial"/>
              </a:rPr>
              <a:t> на рукав </a:t>
            </a:r>
            <a:r>
              <a:rPr lang="ru-RU" sz="1400" err="1">
                <a:latin typeface="Arial"/>
                <a:cs typeface="Arial"/>
              </a:rPr>
              <a:t>одягу</a:t>
            </a:r>
            <a:r>
              <a:rPr lang="ru-RU" sz="1400" dirty="0">
                <a:latin typeface="Arial"/>
                <a:cs typeface="Arial"/>
              </a:rPr>
              <a:t>, треба просто </a:t>
            </a:r>
            <a:r>
              <a:rPr lang="ru-RU" sz="1400" err="1">
                <a:latin typeface="Arial"/>
                <a:cs typeface="Arial"/>
              </a:rPr>
              <a:t>струсити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її</a:t>
            </a:r>
            <a:r>
              <a:rPr lang="ru-RU" sz="1400" dirty="0">
                <a:latin typeface="Arial"/>
                <a:cs typeface="Arial"/>
              </a:rPr>
              <a:t>, а не </a:t>
            </a:r>
            <a:r>
              <a:rPr lang="ru-RU" sz="1400" err="1">
                <a:latin typeface="Arial"/>
                <a:cs typeface="Arial"/>
              </a:rPr>
              <a:t>прихлопувати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інакше</a:t>
            </a:r>
            <a:r>
              <a:rPr lang="ru-RU" sz="1400" dirty="0">
                <a:latin typeface="Arial"/>
                <a:cs typeface="Arial"/>
              </a:rPr>
              <a:t> укус </a:t>
            </a:r>
            <a:r>
              <a:rPr lang="ru-RU" sz="1400" err="1">
                <a:latin typeface="Arial"/>
                <a:cs typeface="Arial"/>
              </a:rPr>
              <a:t>гарантований</a:t>
            </a:r>
            <a:r>
              <a:rPr lang="ru-RU" sz="1400" dirty="0">
                <a:latin typeface="Arial"/>
                <a:cs typeface="Arial"/>
              </a:rPr>
              <a:t>;</a:t>
            </a:r>
            <a:endParaRPr lang="ru-RU" sz="1400">
              <a:cs typeface="Calibri"/>
            </a:endParaRPr>
          </a:p>
          <a:p>
            <a:pPr>
              <a:buNone/>
            </a:pPr>
            <a:r>
              <a:rPr lang="ru-RU" sz="1400" dirty="0">
                <a:latin typeface="Arial"/>
                <a:cs typeface="Arial"/>
              </a:rPr>
              <a:t>— </a:t>
            </a:r>
            <a:r>
              <a:rPr lang="ru-RU" sz="1400" err="1">
                <a:latin typeface="Arial"/>
                <a:cs typeface="Arial"/>
              </a:rPr>
              <a:t>ніколи</a:t>
            </a:r>
            <a:r>
              <a:rPr lang="ru-RU" sz="1400" dirty="0">
                <a:latin typeface="Arial"/>
                <a:cs typeface="Arial"/>
              </a:rPr>
              <a:t> не </a:t>
            </a:r>
            <a:r>
              <a:rPr lang="ru-RU" sz="1400" err="1">
                <a:latin typeface="Arial"/>
                <a:cs typeface="Arial"/>
              </a:rPr>
              <a:t>пити</a:t>
            </a:r>
            <a:r>
              <a:rPr lang="ru-RU" sz="1400" dirty="0">
                <a:latin typeface="Arial"/>
                <a:cs typeface="Arial"/>
              </a:rPr>
              <a:t> з носика чайника, банок і </a:t>
            </a:r>
            <a:r>
              <a:rPr lang="ru-RU" sz="1400" err="1">
                <a:latin typeface="Arial"/>
                <a:cs typeface="Arial"/>
              </a:rPr>
              <a:t>пляшок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що</a:t>
            </a:r>
            <a:r>
              <a:rPr lang="ru-RU" sz="1400" dirty="0">
                <a:latin typeface="Arial"/>
                <a:cs typeface="Arial"/>
              </a:rPr>
              <a:t> стояли </a:t>
            </a:r>
            <a:r>
              <a:rPr lang="ru-RU" sz="1400" err="1">
                <a:latin typeface="Arial"/>
                <a:cs typeface="Arial"/>
              </a:rPr>
              <a:t>відкриті</a:t>
            </a:r>
            <a:r>
              <a:rPr lang="ru-RU" sz="1400" dirty="0">
                <a:latin typeface="Arial"/>
                <a:cs typeface="Arial"/>
              </a:rPr>
              <a:t>, треба </a:t>
            </a:r>
            <a:r>
              <a:rPr lang="ru-RU" sz="1400" err="1">
                <a:latin typeface="Arial"/>
                <a:cs typeface="Arial"/>
              </a:rPr>
              <a:t>наливати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напій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спочатку</a:t>
            </a:r>
            <a:r>
              <a:rPr lang="ru-RU" sz="1400" dirty="0">
                <a:latin typeface="Arial"/>
                <a:cs typeface="Arial"/>
              </a:rPr>
              <a:t> в стакан. </a:t>
            </a:r>
            <a:r>
              <a:rPr lang="ru-RU" sz="1400" err="1">
                <a:latin typeface="Arial"/>
                <a:cs typeface="Arial"/>
              </a:rPr>
              <a:t>Уважно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роздивіться</a:t>
            </a:r>
            <a:r>
              <a:rPr lang="ru-RU" sz="1400" dirty="0">
                <a:latin typeface="Arial"/>
                <a:cs typeface="Arial"/>
              </a:rPr>
              <a:t>, </a:t>
            </a:r>
            <a:r>
              <a:rPr lang="ru-RU" sz="1400" err="1">
                <a:latin typeface="Arial"/>
                <a:cs typeface="Arial"/>
              </a:rPr>
              <a:t>чи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немає</a:t>
            </a:r>
            <a:r>
              <a:rPr lang="ru-RU" sz="1400" dirty="0">
                <a:latin typeface="Arial"/>
                <a:cs typeface="Arial"/>
              </a:rPr>
              <a:t> там </a:t>
            </a:r>
            <a:r>
              <a:rPr lang="ru-RU" sz="1400" err="1">
                <a:latin typeface="Arial"/>
                <a:cs typeface="Arial"/>
              </a:rPr>
              <a:t>небезпечних</a:t>
            </a:r>
            <a:r>
              <a:rPr lang="ru-RU" sz="1400" dirty="0">
                <a:latin typeface="Arial"/>
                <a:cs typeface="Arial"/>
              </a:rPr>
              <a:t> комах. Обтирайте губи </a:t>
            </a:r>
            <a:r>
              <a:rPr lang="ru-RU" sz="1400" err="1">
                <a:latin typeface="Arial"/>
                <a:cs typeface="Arial"/>
              </a:rPr>
              <a:t>після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поїдання</a:t>
            </a:r>
            <a:r>
              <a:rPr lang="ru-RU" sz="1400" dirty="0">
                <a:latin typeface="Arial"/>
                <a:cs typeface="Arial"/>
              </a:rPr>
              <a:t> </a:t>
            </a:r>
            <a:r>
              <a:rPr lang="ru-RU" sz="1400" err="1">
                <a:latin typeface="Arial"/>
                <a:cs typeface="Arial"/>
              </a:rPr>
              <a:t>солодощів</a:t>
            </a:r>
            <a:r>
              <a:rPr lang="ru-RU" sz="1400" dirty="0">
                <a:latin typeface="Arial"/>
                <a:cs typeface="Arial"/>
              </a:rPr>
              <a:t>.</a:t>
            </a:r>
            <a:endParaRPr lang="ru-RU" sz="1400">
              <a:cs typeface="Calibri"/>
            </a:endParaRPr>
          </a:p>
          <a:p>
            <a:pPr marL="0" indent="0">
              <a:buNone/>
            </a:pPr>
            <a:endParaRPr lang="ru-RU" sz="11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374337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96413-077C-DDBA-A558-8DA24F0D9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30" y="379559"/>
            <a:ext cx="9392421" cy="1330841"/>
          </a:xfrm>
        </p:spPr>
        <p:txBody>
          <a:bodyPr>
            <a:normAutofit/>
          </a:bodyPr>
          <a:lstStyle/>
          <a:p>
            <a:r>
              <a:rPr lang="ru-RU" b="1" dirty="0" err="1">
                <a:latin typeface="Arial"/>
                <a:cs typeface="Arial"/>
              </a:rPr>
              <a:t>Допомога</a:t>
            </a:r>
            <a:r>
              <a:rPr lang="ru-RU" b="1" dirty="0">
                <a:latin typeface="Arial"/>
                <a:cs typeface="Arial"/>
              </a:rPr>
              <a:t> при </a:t>
            </a:r>
            <a:r>
              <a:rPr lang="ru-RU" b="1" dirty="0" err="1">
                <a:latin typeface="Arial"/>
                <a:cs typeface="Arial"/>
              </a:rPr>
              <a:t>укусі</a:t>
            </a:r>
            <a:r>
              <a:rPr lang="ru-RU" b="1" dirty="0">
                <a:latin typeface="Arial"/>
                <a:cs typeface="Arial"/>
              </a:rPr>
              <a:t> 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966CA5-911F-9BC3-2D45-97C45199A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166" y="2198362"/>
            <a:ext cx="4958966" cy="391777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1900">
                <a:latin typeface="Arial"/>
                <a:cs typeface="Arial"/>
              </a:rPr>
              <a:t>Отрути бджіл, ос і джмелів викликають місцеву реакцію, при укусі кількох комах можуть діяти токсично на нервову систему, а також можуть викликати алергічні реакції у людини.</a:t>
            </a:r>
            <a:endParaRPr lang="ru-RU" sz="1900"/>
          </a:p>
          <a:p>
            <a:pPr>
              <a:buNone/>
            </a:pPr>
            <a:r>
              <a:rPr lang="ru-RU" sz="1900">
                <a:latin typeface="Arial"/>
                <a:cs typeface="Arial"/>
              </a:rPr>
              <a:t>Перш за все, в місці укусу виникають біль, паління, почервоніння і набряк. Крім таких місцевих реакцій можуть з’являтися і загальні: нездужання, запаморочення, нудота, болі в суглобах, підвищення температури (іноді, досить значне), утруднення дихання або навіть, втрата свідомості.</a:t>
            </a:r>
            <a:endParaRPr lang="ru-RU" sz="1900"/>
          </a:p>
          <a:p>
            <a:pPr marL="0" indent="0">
              <a:buNone/>
            </a:pPr>
            <a:endParaRPr lang="ru-RU" sz="19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6ED4CF1-F582-0B64-DA9A-1C19648E1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763" y="2701101"/>
            <a:ext cx="5679901" cy="249350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1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70D822-3E51-CDD5-1CB8-230A50B68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61" y="593637"/>
            <a:ext cx="5798563" cy="62590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buNone/>
            </a:pPr>
            <a:r>
              <a:rPr lang="ru-RU" sz="1800" b="1" i="1" err="1">
                <a:latin typeface="Arial"/>
                <a:cs typeface="Arial"/>
              </a:rPr>
              <a:t>Розглянемо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основні</a:t>
            </a:r>
            <a:r>
              <a:rPr lang="ru-RU" sz="1800" b="1" i="1" dirty="0">
                <a:latin typeface="Arial"/>
                <a:cs typeface="Arial"/>
              </a:rPr>
              <a:t> правила </a:t>
            </a:r>
            <a:r>
              <a:rPr lang="ru-RU" sz="1800" b="1" i="1" err="1">
                <a:latin typeface="Arial"/>
                <a:cs typeface="Arial"/>
              </a:rPr>
              <a:t>надання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першої</a:t>
            </a:r>
            <a:r>
              <a:rPr lang="ru-RU" sz="1800" b="1" i="1" dirty="0">
                <a:latin typeface="Arial"/>
                <a:cs typeface="Arial"/>
              </a:rPr>
              <a:t> </a:t>
            </a:r>
            <a:r>
              <a:rPr lang="ru-RU" sz="1800" b="1" i="1" err="1">
                <a:latin typeface="Arial"/>
                <a:cs typeface="Arial"/>
              </a:rPr>
              <a:t>допомоги</a:t>
            </a:r>
            <a:r>
              <a:rPr lang="ru-RU" sz="1800" b="1" i="1" dirty="0">
                <a:latin typeface="Arial"/>
                <a:cs typeface="Arial"/>
              </a:rPr>
              <a:t> при укусах </a:t>
            </a:r>
            <a:r>
              <a:rPr lang="ru-RU" sz="1800" b="1" i="1" err="1">
                <a:latin typeface="Arial"/>
                <a:cs typeface="Arial"/>
              </a:rPr>
              <a:t>бджіл</a:t>
            </a:r>
            <a:r>
              <a:rPr lang="ru-RU" sz="1800" b="1" i="1" dirty="0">
                <a:latin typeface="Arial"/>
                <a:cs typeface="Arial"/>
              </a:rPr>
              <a:t>, ос, </a:t>
            </a:r>
            <a:r>
              <a:rPr lang="ru-RU" sz="1800" b="1" i="1" err="1">
                <a:latin typeface="Arial"/>
                <a:cs typeface="Arial"/>
              </a:rPr>
              <a:t>джмелів</a:t>
            </a:r>
            <a:r>
              <a:rPr lang="ru-RU" sz="1800" b="1" i="1" dirty="0">
                <a:latin typeface="Arial"/>
                <a:cs typeface="Arial"/>
              </a:rPr>
              <a:t>:</a:t>
            </a:r>
            <a:endParaRPr lang="ru-RU" sz="1800" b="1" i="1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1. </a:t>
            </a:r>
            <a:r>
              <a:rPr lang="ru-RU" sz="1600" err="1">
                <a:latin typeface="Arial"/>
                <a:cs typeface="Arial"/>
              </a:rPr>
              <a:t>Відразу</a:t>
            </a:r>
            <a:r>
              <a:rPr lang="ru-RU" sz="1600" dirty="0">
                <a:latin typeface="Arial"/>
                <a:cs typeface="Arial"/>
              </a:rPr>
              <a:t> ж </a:t>
            </a:r>
            <a:r>
              <a:rPr lang="ru-RU" sz="1600" err="1">
                <a:latin typeface="Arial"/>
                <a:cs typeface="Arial"/>
              </a:rPr>
              <a:t>після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бджоли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необхідно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обережно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видалити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пінцетом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або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навіть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нігтями</a:t>
            </a:r>
            <a:r>
              <a:rPr lang="ru-RU" sz="1600" dirty="0">
                <a:latin typeface="Arial"/>
                <a:cs typeface="Arial"/>
              </a:rPr>
              <a:t> жало з ранки (не </a:t>
            </a:r>
            <a:r>
              <a:rPr lang="ru-RU" sz="1600" err="1">
                <a:latin typeface="Arial"/>
                <a:cs typeface="Arial"/>
              </a:rPr>
              <a:t>роздавлюючи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отруйну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бульбашку</a:t>
            </a:r>
            <a:r>
              <a:rPr lang="ru-RU" sz="1600" dirty="0">
                <a:latin typeface="Arial"/>
                <a:cs typeface="Arial"/>
              </a:rPr>
              <a:t> на </a:t>
            </a:r>
            <a:r>
              <a:rPr lang="ru-RU" sz="1600" err="1">
                <a:latin typeface="Arial"/>
                <a:cs typeface="Arial"/>
              </a:rPr>
              <a:t>жалі</a:t>
            </a:r>
            <a:r>
              <a:rPr lang="ru-RU" sz="1600" dirty="0">
                <a:latin typeface="Arial"/>
                <a:cs typeface="Arial"/>
              </a:rPr>
              <a:t>), дайте </a:t>
            </a:r>
            <a:r>
              <a:rPr lang="ru-RU" sz="1600" err="1">
                <a:latin typeface="Arial"/>
                <a:cs typeface="Arial"/>
              </a:rPr>
              <a:t>постраждалому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антигістамінні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препарати</a:t>
            </a:r>
            <a:r>
              <a:rPr lang="ru-RU" sz="1600" dirty="0">
                <a:latin typeface="Arial"/>
                <a:cs typeface="Arial"/>
              </a:rPr>
              <a:t> з аптечки (</a:t>
            </a:r>
            <a:r>
              <a:rPr lang="ru-RU" sz="1600" err="1">
                <a:latin typeface="Arial"/>
                <a:cs typeface="Arial"/>
              </a:rPr>
              <a:t>діазолін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цетиризин</a:t>
            </a:r>
            <a:r>
              <a:rPr lang="ru-RU" sz="1600" dirty="0">
                <a:latin typeface="Arial"/>
                <a:cs typeface="Arial"/>
              </a:rPr>
              <a:t>, супрастин </a:t>
            </a:r>
            <a:r>
              <a:rPr lang="ru-RU" sz="1600" err="1">
                <a:latin typeface="Arial"/>
                <a:cs typeface="Arial"/>
              </a:rPr>
              <a:t>тощо</a:t>
            </a:r>
            <a:r>
              <a:rPr lang="ru-RU" sz="1600" dirty="0">
                <a:latin typeface="Arial"/>
                <a:cs typeface="Arial"/>
              </a:rPr>
              <a:t>)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2. </a:t>
            </a:r>
            <a:r>
              <a:rPr lang="ru-RU" sz="1600" err="1">
                <a:latin typeface="Arial"/>
                <a:cs typeface="Arial"/>
              </a:rPr>
              <a:t>Якщо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людина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знепритомніла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намагайтесь</a:t>
            </a:r>
            <a:r>
              <a:rPr lang="ru-RU" sz="1600" dirty="0">
                <a:latin typeface="Arial"/>
                <a:cs typeface="Arial"/>
              </a:rPr>
              <a:t> привести </a:t>
            </a:r>
            <a:r>
              <a:rPr lang="ru-RU" sz="1600" err="1">
                <a:latin typeface="Arial"/>
                <a:cs typeface="Arial"/>
              </a:rPr>
              <a:t>її</a:t>
            </a:r>
            <a:r>
              <a:rPr lang="ru-RU" sz="1600" dirty="0">
                <a:latin typeface="Arial"/>
                <a:cs typeface="Arial"/>
              </a:rPr>
              <a:t> у </a:t>
            </a:r>
            <a:r>
              <a:rPr lang="ru-RU" sz="1600" err="1">
                <a:latin typeface="Arial"/>
                <a:cs typeface="Arial"/>
              </a:rPr>
              <a:t>свідомість</a:t>
            </a:r>
            <a:r>
              <a:rPr lang="ru-RU" sz="1600" dirty="0">
                <a:latin typeface="Arial"/>
                <a:cs typeface="Arial"/>
              </a:rPr>
              <a:t>, потерши </a:t>
            </a:r>
            <a:r>
              <a:rPr lang="ru-RU" sz="1600" err="1">
                <a:latin typeface="Arial"/>
                <a:cs typeface="Arial"/>
              </a:rPr>
              <a:t>скроні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нашатирним</a:t>
            </a:r>
            <a:r>
              <a:rPr lang="ru-RU" sz="1600" dirty="0">
                <a:latin typeface="Arial"/>
                <a:cs typeface="Arial"/>
              </a:rPr>
              <a:t> спиртом </a:t>
            </a:r>
            <a:r>
              <a:rPr lang="ru-RU" sz="1600" err="1">
                <a:latin typeface="Arial"/>
                <a:cs typeface="Arial"/>
              </a:rPr>
              <a:t>або</a:t>
            </a:r>
            <a:r>
              <a:rPr lang="ru-RU" sz="1600" dirty="0">
                <a:latin typeface="Arial"/>
                <a:cs typeface="Arial"/>
              </a:rPr>
              <a:t> давши </a:t>
            </a:r>
            <a:r>
              <a:rPr lang="ru-RU" sz="1600" err="1">
                <a:latin typeface="Arial"/>
                <a:cs typeface="Arial"/>
              </a:rPr>
              <a:t>понюхати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його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3. Добре </a:t>
            </a:r>
            <a:r>
              <a:rPr lang="ru-RU" sz="1600" err="1">
                <a:latin typeface="Arial"/>
                <a:cs typeface="Arial"/>
              </a:rPr>
              <a:t>промийте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місце</a:t>
            </a:r>
            <a:r>
              <a:rPr lang="ru-RU" sz="1600" dirty="0">
                <a:latin typeface="Arial"/>
                <a:cs typeface="Arial"/>
              </a:rPr>
              <a:t> укусу водою з милом.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4. </a:t>
            </a:r>
            <a:r>
              <a:rPr lang="ru-RU" sz="1600" err="1">
                <a:latin typeface="Arial"/>
                <a:cs typeface="Arial"/>
              </a:rPr>
              <a:t>Зробіть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пов’язку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нашатирного</a:t>
            </a:r>
            <a:r>
              <a:rPr lang="ru-RU" sz="1600" dirty="0">
                <a:latin typeface="Arial"/>
                <a:cs typeface="Arial"/>
              </a:rPr>
              <a:t> спирту, </a:t>
            </a:r>
            <a:r>
              <a:rPr lang="ru-RU" sz="1600" err="1">
                <a:latin typeface="Arial"/>
                <a:cs typeface="Arial"/>
              </a:rPr>
              <a:t>розведеного</a:t>
            </a:r>
            <a:r>
              <a:rPr lang="ru-RU" sz="1600" dirty="0">
                <a:latin typeface="Arial"/>
                <a:cs typeface="Arial"/>
              </a:rPr>
              <a:t> водою в </a:t>
            </a:r>
            <a:r>
              <a:rPr lang="ru-RU" sz="1600" err="1">
                <a:latin typeface="Arial"/>
                <a:cs typeface="Arial"/>
              </a:rPr>
              <a:t>співвідношенні</a:t>
            </a:r>
            <a:r>
              <a:rPr lang="ru-RU" sz="1600" dirty="0">
                <a:latin typeface="Arial"/>
                <a:cs typeface="Arial"/>
              </a:rPr>
              <a:t> 1:5.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5. При сильному </a:t>
            </a:r>
            <a:r>
              <a:rPr lang="ru-RU" sz="1600" err="1">
                <a:latin typeface="Arial"/>
                <a:cs typeface="Arial"/>
              </a:rPr>
              <a:t>болі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прикладіть</a:t>
            </a:r>
            <a:r>
              <a:rPr lang="ru-RU" sz="1600" dirty="0">
                <a:latin typeface="Arial"/>
                <a:cs typeface="Arial"/>
              </a:rPr>
              <a:t> до </a:t>
            </a:r>
            <a:r>
              <a:rPr lang="ru-RU" sz="1600" err="1">
                <a:latin typeface="Arial"/>
                <a:cs typeface="Arial"/>
              </a:rPr>
              <a:t>місця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розчин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кухонної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солі</a:t>
            </a:r>
            <a:r>
              <a:rPr lang="ru-RU" sz="1600" dirty="0">
                <a:latin typeface="Arial"/>
                <a:cs typeface="Arial"/>
              </a:rPr>
              <a:t> (половина </a:t>
            </a:r>
            <a:r>
              <a:rPr lang="ru-RU" sz="1600" err="1">
                <a:latin typeface="Arial"/>
                <a:cs typeface="Arial"/>
              </a:rPr>
              <a:t>чайної</a:t>
            </a:r>
            <a:r>
              <a:rPr lang="ru-RU" sz="1600" dirty="0">
                <a:latin typeface="Arial"/>
                <a:cs typeface="Arial"/>
              </a:rPr>
              <a:t> ложки на </a:t>
            </a:r>
            <a:r>
              <a:rPr lang="ru-RU" sz="1600" err="1">
                <a:latin typeface="Arial"/>
                <a:cs typeface="Arial"/>
              </a:rPr>
              <a:t>півстакана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холодної</a:t>
            </a:r>
            <a:r>
              <a:rPr lang="ru-RU" sz="1600" dirty="0">
                <a:latin typeface="Arial"/>
                <a:cs typeface="Arial"/>
              </a:rPr>
              <a:t> води) </a:t>
            </a:r>
            <a:r>
              <a:rPr lang="ru-RU" sz="1600" err="1">
                <a:latin typeface="Arial"/>
                <a:cs typeface="Arial"/>
              </a:rPr>
              <a:t>або</a:t>
            </a:r>
            <a:r>
              <a:rPr lang="ru-RU" sz="1600" dirty="0">
                <a:latin typeface="Arial"/>
                <a:cs typeface="Arial"/>
              </a:rPr>
              <a:t> просто </a:t>
            </a:r>
            <a:r>
              <a:rPr lang="ru-RU" sz="1600" err="1">
                <a:latin typeface="Arial"/>
                <a:cs typeface="Arial"/>
              </a:rPr>
              <a:t>накладіть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компрес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холодної</a:t>
            </a:r>
            <a:r>
              <a:rPr lang="ru-RU" sz="1600" dirty="0">
                <a:latin typeface="Arial"/>
                <a:cs typeface="Arial"/>
              </a:rPr>
              <a:t> води, </a:t>
            </a:r>
            <a:r>
              <a:rPr lang="ru-RU" sz="1600" err="1">
                <a:latin typeface="Arial"/>
                <a:cs typeface="Arial"/>
              </a:rPr>
              <a:t>пузир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льодом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6. Давайте </a:t>
            </a:r>
            <a:r>
              <a:rPr lang="ru-RU" sz="1600" err="1">
                <a:latin typeface="Arial"/>
                <a:cs typeface="Arial"/>
              </a:rPr>
              <a:t>потерпілому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пити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багато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рідини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щоб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швидше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нейтралізувати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отруту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7. При </a:t>
            </a:r>
            <a:r>
              <a:rPr lang="ru-RU" sz="1600" err="1">
                <a:latin typeface="Arial"/>
                <a:cs typeface="Arial"/>
              </a:rPr>
              <a:t>високій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температурі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прийміть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жарознижуючі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засоби</a:t>
            </a:r>
            <a:r>
              <a:rPr lang="ru-RU" sz="1600" dirty="0">
                <a:latin typeface="Arial"/>
                <a:cs typeface="Arial"/>
              </a:rPr>
              <a:t> і </a:t>
            </a:r>
            <a:r>
              <a:rPr lang="ru-RU" sz="1600" err="1">
                <a:latin typeface="Arial"/>
                <a:cs typeface="Arial"/>
              </a:rPr>
              <a:t>викличте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лікаря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 dirty="0"/>
          </a:p>
          <a:p>
            <a:pPr marL="0" indent="0">
              <a:buNone/>
            </a:pPr>
            <a:endParaRPr lang="ru-RU" sz="1000"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4029142-39AB-75E8-6907-2766FC20A8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43" r="28172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108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26">
            <a:extLst>
              <a:ext uri="{FF2B5EF4-FFF2-40B4-BE49-F238E27FC236}">
                <a16:creationId xmlns:a16="http://schemas.microsoft.com/office/drawing/2014/main" id="{6A507CAB-6FAD-4543-BAF2-DD9DD2970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4" y="640080"/>
            <a:ext cx="480917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D930FFA-CB46-6C0B-9244-87AA71AB5E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911" r="24744" b="-1"/>
          <a:stretch/>
        </p:blipFill>
        <p:spPr>
          <a:xfrm>
            <a:off x="811051" y="804661"/>
            <a:ext cx="4480560" cy="5248656"/>
          </a:xfrm>
          <a:prstGeom prst="rect">
            <a:avLst/>
          </a:prstGeom>
          <a:effectLst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4D433BA-BC67-7146-F972-D45BF3BD7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897" y="1091784"/>
            <a:ext cx="6147279" cy="540147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b="1" err="1">
                <a:latin typeface="Arial"/>
                <a:cs typeface="Arial"/>
              </a:rPr>
              <a:t>Увага</a:t>
            </a:r>
            <a:r>
              <a:rPr lang="ru-RU" sz="1800" b="1" dirty="0">
                <a:latin typeface="Arial"/>
                <a:cs typeface="Arial"/>
              </a:rPr>
              <a:t>!</a:t>
            </a:r>
            <a:r>
              <a:rPr lang="ru-RU" sz="1800" dirty="0">
                <a:latin typeface="Arial"/>
                <a:cs typeface="Arial"/>
              </a:rPr>
              <a:t> Треба </a:t>
            </a:r>
            <a:r>
              <a:rPr lang="ru-RU" sz="1800" err="1">
                <a:latin typeface="Arial"/>
                <a:cs typeface="Arial"/>
              </a:rPr>
              <a:t>терміново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звернутися</a:t>
            </a:r>
            <a:r>
              <a:rPr lang="ru-RU" sz="1800" dirty="0">
                <a:latin typeface="Arial"/>
                <a:cs typeface="Arial"/>
              </a:rPr>
              <a:t> до </a:t>
            </a:r>
            <a:r>
              <a:rPr lang="ru-RU" sz="1800" err="1">
                <a:latin typeface="Arial"/>
                <a:cs typeface="Arial"/>
              </a:rPr>
              <a:t>лікаря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оса </a:t>
            </a:r>
            <a:r>
              <a:rPr lang="ru-RU" sz="1800" err="1">
                <a:latin typeface="Arial"/>
                <a:cs typeface="Arial"/>
              </a:rPr>
              <a:t>або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бджола</a:t>
            </a:r>
            <a:r>
              <a:rPr lang="ru-RU" sz="1800" dirty="0">
                <a:latin typeface="Arial"/>
                <a:cs typeface="Arial"/>
              </a:rPr>
              <a:t> укусила в око, губи, рот </a:t>
            </a:r>
            <a:r>
              <a:rPr lang="ru-RU" sz="1800" err="1">
                <a:latin typeface="Arial"/>
                <a:cs typeface="Arial"/>
              </a:rPr>
              <a:t>або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язик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оскільки</a:t>
            </a:r>
            <a:r>
              <a:rPr lang="ru-RU" sz="1800" dirty="0">
                <a:latin typeface="Arial"/>
                <a:cs typeface="Arial"/>
              </a:rPr>
              <a:t> набряк в </a:t>
            </a:r>
            <a:r>
              <a:rPr lang="ru-RU" sz="1800" err="1">
                <a:latin typeface="Arial"/>
                <a:cs typeface="Arial"/>
              </a:rPr>
              <a:t>цих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місцях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може</a:t>
            </a:r>
            <a:r>
              <a:rPr lang="ru-RU" sz="1800" dirty="0">
                <a:latin typeface="Arial"/>
                <a:cs typeface="Arial"/>
              </a:rPr>
              <a:t> бути </a:t>
            </a:r>
            <a:r>
              <a:rPr lang="ru-RU" sz="1800" err="1">
                <a:latin typeface="Arial"/>
                <a:cs typeface="Arial"/>
              </a:rPr>
              <a:t>небезпечним</a:t>
            </a:r>
            <a:r>
              <a:rPr lang="ru-RU" sz="1800" dirty="0">
                <a:latin typeface="Arial"/>
                <a:cs typeface="Arial"/>
              </a:rPr>
              <a:t> для </a:t>
            </a:r>
            <a:r>
              <a:rPr lang="ru-RU" sz="1800" err="1">
                <a:latin typeface="Arial"/>
                <a:cs typeface="Arial"/>
              </a:rPr>
              <a:t>життя</a:t>
            </a:r>
            <a:r>
              <a:rPr lang="ru-RU" sz="1800" dirty="0">
                <a:latin typeface="Arial"/>
                <a:cs typeface="Arial"/>
              </a:rPr>
              <a:t>. До </a:t>
            </a:r>
            <a:r>
              <a:rPr lang="ru-RU" sz="1800" err="1">
                <a:latin typeface="Arial"/>
                <a:cs typeface="Arial"/>
              </a:rPr>
              <a:t>приїзду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лікаря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слід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охолоджувати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місце</a:t>
            </a:r>
            <a:r>
              <a:rPr lang="ru-RU" sz="1800" dirty="0">
                <a:latin typeface="Arial"/>
                <a:cs typeface="Arial"/>
              </a:rPr>
              <a:t> укусу.</a:t>
            </a:r>
            <a:endParaRPr lang="ru-RU" sz="1800" dirty="0">
              <a:cs typeface="Calibri"/>
            </a:endParaRPr>
          </a:p>
          <a:p>
            <a:pPr>
              <a:buNone/>
            </a:pPr>
            <a:endParaRPr lang="ru-RU" sz="1800" dirty="0">
              <a:latin typeface="Arial"/>
              <a:cs typeface="Arial"/>
            </a:endParaRPr>
          </a:p>
          <a:p>
            <a:pPr>
              <a:buNone/>
            </a:pPr>
            <a:r>
              <a:rPr lang="ru-RU" sz="1800" b="1" err="1">
                <a:latin typeface="Arial"/>
                <a:cs typeface="Arial"/>
              </a:rPr>
              <a:t>Якщо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потерпілий</a:t>
            </a:r>
            <a:r>
              <a:rPr lang="ru-RU" sz="1800" b="1" dirty="0">
                <a:latin typeface="Arial"/>
                <a:cs typeface="Arial"/>
              </a:rPr>
              <a:t> не приходить в </a:t>
            </a:r>
            <a:r>
              <a:rPr lang="ru-RU" sz="1800" b="1" err="1">
                <a:latin typeface="Arial"/>
                <a:cs typeface="Arial"/>
              </a:rPr>
              <a:t>свідомість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або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місце</a:t>
            </a:r>
            <a:r>
              <a:rPr lang="ru-RU" sz="1800" b="1" dirty="0">
                <a:latin typeface="Arial"/>
                <a:cs typeface="Arial"/>
              </a:rPr>
              <a:t> укусу все </a:t>
            </a:r>
            <a:r>
              <a:rPr lang="ru-RU" sz="1800" b="1" err="1">
                <a:latin typeface="Arial"/>
                <a:cs typeface="Arial"/>
              </a:rPr>
              <a:t>більш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набрякає</a:t>
            </a:r>
            <a:r>
              <a:rPr lang="ru-RU" sz="1800" b="1" dirty="0">
                <a:latin typeface="Arial"/>
                <a:cs typeface="Arial"/>
              </a:rPr>
              <a:t>, </a:t>
            </a:r>
            <a:r>
              <a:rPr lang="ru-RU" sz="1800" b="1" err="1">
                <a:latin typeface="Arial"/>
                <a:cs typeface="Arial"/>
              </a:rPr>
              <a:t>підвищується</a:t>
            </a:r>
            <a:r>
              <a:rPr lang="ru-RU" sz="1800" b="1" dirty="0">
                <a:latin typeface="Arial"/>
                <a:cs typeface="Arial"/>
              </a:rPr>
              <a:t> температура, </a:t>
            </a:r>
            <a:r>
              <a:rPr lang="ru-RU" sz="1800" b="1" err="1">
                <a:latin typeface="Arial"/>
                <a:cs typeface="Arial"/>
              </a:rPr>
              <a:t>з’являється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висип</a:t>
            </a:r>
            <a:r>
              <a:rPr lang="ru-RU" sz="1800" b="1" dirty="0">
                <a:latin typeface="Arial"/>
                <a:cs typeface="Arial"/>
              </a:rPr>
              <a:t>, </a:t>
            </a:r>
            <a:r>
              <a:rPr lang="ru-RU" sz="1800" b="1" err="1">
                <a:latin typeface="Arial"/>
                <a:cs typeface="Arial"/>
              </a:rPr>
              <a:t>головний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біль</a:t>
            </a:r>
            <a:r>
              <a:rPr lang="ru-RU" sz="1800" b="1" dirty="0">
                <a:latin typeface="Arial"/>
                <a:cs typeface="Arial"/>
              </a:rPr>
              <a:t>, </a:t>
            </a:r>
            <a:r>
              <a:rPr lang="ru-RU" sz="1800" b="1" err="1">
                <a:latin typeface="Arial"/>
                <a:cs typeface="Arial"/>
              </a:rPr>
              <a:t>запаморочення</a:t>
            </a:r>
            <a:r>
              <a:rPr lang="ru-RU" sz="1800" b="1" dirty="0">
                <a:latin typeface="Arial"/>
                <a:cs typeface="Arial"/>
              </a:rPr>
              <a:t>, </a:t>
            </a:r>
            <a:r>
              <a:rPr lang="ru-RU" sz="1800" b="1" err="1">
                <a:latin typeface="Arial"/>
                <a:cs typeface="Arial"/>
              </a:rPr>
              <a:t>проблеми</a:t>
            </a:r>
            <a:r>
              <a:rPr lang="ru-RU" sz="1800" b="1" dirty="0">
                <a:latin typeface="Arial"/>
                <a:cs typeface="Arial"/>
              </a:rPr>
              <a:t> з </a:t>
            </a:r>
            <a:r>
              <a:rPr lang="ru-RU" sz="1800" b="1" err="1">
                <a:latin typeface="Arial"/>
                <a:cs typeface="Arial"/>
              </a:rPr>
              <a:t>диханням</a:t>
            </a:r>
            <a:r>
              <a:rPr lang="ru-RU" sz="1800" b="1" dirty="0">
                <a:latin typeface="Arial"/>
                <a:cs typeface="Arial"/>
              </a:rPr>
              <a:t> — </a:t>
            </a:r>
            <a:r>
              <a:rPr lang="ru-RU" sz="1800" b="1" err="1">
                <a:latin typeface="Arial"/>
                <a:cs typeface="Arial"/>
              </a:rPr>
              <a:t>необхідно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забезпечити</a:t>
            </a:r>
            <a:r>
              <a:rPr lang="ru-RU" sz="1800" b="1" dirty="0">
                <a:latin typeface="Arial"/>
                <a:cs typeface="Arial"/>
              </a:rPr>
              <a:t> хворому </a:t>
            </a:r>
            <a:r>
              <a:rPr lang="ru-RU" sz="1800" b="1" err="1">
                <a:latin typeface="Arial"/>
                <a:cs typeface="Arial"/>
              </a:rPr>
              <a:t>повний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спокій</a:t>
            </a:r>
            <a:r>
              <a:rPr lang="ru-RU" sz="1800" b="1" dirty="0">
                <a:latin typeface="Arial"/>
                <a:cs typeface="Arial"/>
              </a:rPr>
              <a:t> і </a:t>
            </a:r>
            <a:r>
              <a:rPr lang="ru-RU" sz="1800" b="1" err="1">
                <a:latin typeface="Arial"/>
                <a:cs typeface="Arial"/>
              </a:rPr>
              <a:t>негайно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звернутися</a:t>
            </a:r>
            <a:r>
              <a:rPr lang="ru-RU" sz="1800" b="1" dirty="0">
                <a:latin typeface="Arial"/>
                <a:cs typeface="Arial"/>
              </a:rPr>
              <a:t> за </a:t>
            </a:r>
            <a:r>
              <a:rPr lang="ru-RU" sz="1800" b="1" err="1">
                <a:latin typeface="Arial"/>
                <a:cs typeface="Arial"/>
              </a:rPr>
              <a:t>медичною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допомогою</a:t>
            </a:r>
            <a:r>
              <a:rPr lang="ru-RU" sz="1800" b="1" dirty="0">
                <a:latin typeface="Arial"/>
                <a:cs typeface="Arial"/>
              </a:rPr>
              <a:t>. </a:t>
            </a:r>
            <a:r>
              <a:rPr lang="ru-RU" sz="1800" b="1" err="1">
                <a:latin typeface="Arial"/>
                <a:cs typeface="Arial"/>
              </a:rPr>
              <a:t>Така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реакція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організму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указує</a:t>
            </a:r>
            <a:r>
              <a:rPr lang="ru-RU" sz="1800" b="1" dirty="0">
                <a:latin typeface="Arial"/>
                <a:cs typeface="Arial"/>
              </a:rPr>
              <a:t> на </a:t>
            </a:r>
            <a:r>
              <a:rPr lang="ru-RU" sz="1800" b="1" err="1">
                <a:latin typeface="Arial"/>
                <a:cs typeface="Arial"/>
              </a:rPr>
              <a:t>алергічну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реакцію</a:t>
            </a:r>
            <a:r>
              <a:rPr lang="ru-RU" sz="1800" b="1" dirty="0">
                <a:latin typeface="Arial"/>
                <a:cs typeface="Arial"/>
              </a:rPr>
              <a:t>, яку </a:t>
            </a:r>
            <a:r>
              <a:rPr lang="ru-RU" sz="1800" b="1" err="1">
                <a:latin typeface="Arial"/>
                <a:cs typeface="Arial"/>
              </a:rPr>
              <a:t>можна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зняти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тільки</a:t>
            </a:r>
            <a:r>
              <a:rPr lang="ru-RU" sz="1800" b="1" dirty="0">
                <a:latin typeface="Arial"/>
                <a:cs typeface="Arial"/>
              </a:rPr>
              <a:t> у </a:t>
            </a:r>
            <a:r>
              <a:rPr lang="ru-RU" sz="1800" b="1" err="1">
                <a:latin typeface="Arial"/>
                <a:cs typeface="Arial"/>
              </a:rPr>
              <a:t>медичні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установі</a:t>
            </a:r>
            <a:r>
              <a:rPr lang="ru-RU" sz="1800" b="1" dirty="0">
                <a:latin typeface="Arial"/>
                <a:cs typeface="Arial"/>
              </a:rPr>
              <a:t>. До </a:t>
            </a:r>
            <a:r>
              <a:rPr lang="ru-RU" sz="1800" b="1" err="1">
                <a:latin typeface="Arial"/>
                <a:cs typeface="Arial"/>
              </a:rPr>
              <a:t>прибуття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лікаря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необхідно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забезпечити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спостереження</a:t>
            </a:r>
            <a:r>
              <a:rPr lang="ru-RU" sz="1800" b="1" dirty="0">
                <a:latin typeface="Arial"/>
                <a:cs typeface="Arial"/>
              </a:rPr>
              <a:t> за станом хворого, при </a:t>
            </a:r>
            <a:r>
              <a:rPr lang="ru-RU" sz="1800" b="1" err="1">
                <a:latin typeface="Arial"/>
                <a:cs typeface="Arial"/>
              </a:rPr>
              <a:t>зупинці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дихання</a:t>
            </a:r>
            <a:r>
              <a:rPr lang="ru-RU" sz="1800" b="1" dirty="0">
                <a:latin typeface="Arial"/>
                <a:cs typeface="Arial"/>
              </a:rPr>
              <a:t> і </a:t>
            </a:r>
            <a:r>
              <a:rPr lang="ru-RU" sz="1800" b="1" err="1">
                <a:latin typeface="Arial"/>
                <a:cs typeface="Arial"/>
              </a:rPr>
              <a:t>серцевої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діяльності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почати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проведення</a:t>
            </a:r>
            <a:r>
              <a:rPr lang="ru-RU" sz="1800" b="1" dirty="0">
                <a:latin typeface="Arial"/>
                <a:cs typeface="Arial"/>
              </a:rPr>
              <a:t> </a:t>
            </a:r>
            <a:r>
              <a:rPr lang="ru-RU" sz="1800" b="1" err="1">
                <a:latin typeface="Arial"/>
                <a:cs typeface="Arial"/>
              </a:rPr>
              <a:t>реанімаційних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заходів</a:t>
            </a:r>
            <a:r>
              <a:rPr lang="ru-RU" sz="1800" b="1" dirty="0">
                <a:latin typeface="Arial"/>
                <a:cs typeface="Arial"/>
              </a:rPr>
              <a:t> (СЛР).</a:t>
            </a:r>
          </a:p>
          <a:p>
            <a:pPr marL="0" indent="0">
              <a:buNone/>
            </a:pPr>
            <a:endParaRPr lang="ru-RU" sz="14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13542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10B7ED-E755-062F-096F-751B9E9EA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ru-RU" sz="5400" b="1" err="1">
                <a:cs typeface="Calibri Light"/>
              </a:rPr>
              <a:t>Кліщі</a:t>
            </a:r>
            <a:endParaRPr lang="ru-RU" sz="5400" b="1" err="1"/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ED26A5-7F4A-0CF0-E503-7BB2C3E85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200" b="1">
                <a:latin typeface="Arial"/>
                <a:cs typeface="Arial"/>
              </a:rPr>
              <a:t>Через слину цих комах можуть поширюватися до 60 видів вірусів. Найнебезпечніший з — них це кліщовий енцефаліт.</a:t>
            </a:r>
            <a:endParaRPr lang="ru-RU" sz="2200"/>
          </a:p>
          <a:p>
            <a:pPr>
              <a:buNone/>
            </a:pPr>
            <a:r>
              <a:rPr lang="ru-RU" sz="2200">
                <a:latin typeface="Arial"/>
                <a:cs typeface="Arial"/>
              </a:rPr>
              <a:t>Перш ніж вкусити, кліщ може повзати по тілу кілька годин. Але як тільки він знаходить м’які частини тіла — згин ліктя, внутрішня сторона кисті, під пахвами, під коліном, за вухами або в паху, — швидко присмоктується.</a:t>
            </a:r>
            <a:endParaRPr lang="ru-RU" sz="2200"/>
          </a:p>
          <a:p>
            <a:pPr>
              <a:buNone/>
            </a:pPr>
            <a:r>
              <a:rPr lang="ru-RU" sz="2200">
                <a:latin typeface="Arial"/>
                <a:cs typeface="Arial"/>
              </a:rPr>
              <a:t>Запобігти нападам кліщів неважко, для цього треба користуватися спеціальними засобами — репелентами. Недорогим і досить дієвим репелентом є бальзам «Зірочка».</a:t>
            </a:r>
            <a:endParaRPr lang="ru-RU" sz="2200"/>
          </a:p>
          <a:p>
            <a:pPr marL="0" indent="0">
              <a:buNone/>
            </a:pPr>
            <a:endParaRPr lang="ru-RU" sz="22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клещ, беспозвоночный, членистоногие&#10;&#10;Автоматически созданное описание">
            <a:extLst>
              <a:ext uri="{FF2B5EF4-FFF2-40B4-BE49-F238E27FC236}">
                <a16:creationId xmlns:a16="http://schemas.microsoft.com/office/drawing/2014/main" id="{B7571172-CE86-7516-F8C7-EF3D26AD11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44" r="21342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266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0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5A156C-B65C-1CCF-8187-7F784C742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31" y="310669"/>
            <a:ext cx="4275264" cy="629522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600" b="1" i="1" err="1">
                <a:latin typeface="Arial"/>
                <a:cs typeface="Arial"/>
              </a:rPr>
              <a:t>Існує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кілька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способів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видалення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кліщів</a:t>
            </a:r>
            <a:r>
              <a:rPr lang="ru-RU" sz="1600" b="1" i="1" dirty="0">
                <a:latin typeface="Arial"/>
                <a:cs typeface="Arial"/>
              </a:rPr>
              <a:t>. Але </a:t>
            </a:r>
            <a:r>
              <a:rPr lang="ru-RU" sz="1600" b="1" i="1" err="1">
                <a:latin typeface="Arial"/>
                <a:cs typeface="Arial"/>
              </a:rPr>
              <a:t>всі</a:t>
            </a:r>
            <a:r>
              <a:rPr lang="ru-RU" sz="1600" b="1" i="1" dirty="0">
                <a:latin typeface="Arial"/>
                <a:cs typeface="Arial"/>
              </a:rPr>
              <a:t> вони </a:t>
            </a:r>
            <a:r>
              <a:rPr lang="ru-RU" sz="1600" b="1" i="1" err="1">
                <a:latin typeface="Arial"/>
                <a:cs typeface="Arial"/>
              </a:rPr>
              <a:t>відрізняються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тільки</a:t>
            </a:r>
            <a:r>
              <a:rPr lang="ru-RU" sz="1600" b="1" i="1" dirty="0">
                <a:latin typeface="Arial"/>
                <a:cs typeface="Arial"/>
              </a:rPr>
              <a:t> </a:t>
            </a:r>
            <a:r>
              <a:rPr lang="ru-RU" sz="1600" b="1" i="1" err="1">
                <a:latin typeface="Arial"/>
                <a:cs typeface="Arial"/>
              </a:rPr>
              <a:t>інструментом</a:t>
            </a:r>
            <a:r>
              <a:rPr lang="ru-RU" sz="1600" b="1" i="1" dirty="0">
                <a:latin typeface="Arial"/>
                <a:cs typeface="Arial"/>
              </a:rPr>
              <a:t> для </a:t>
            </a:r>
            <a:r>
              <a:rPr lang="ru-RU" sz="1600" b="1" i="1" err="1">
                <a:latin typeface="Arial"/>
                <a:cs typeface="Arial"/>
              </a:rPr>
              <a:t>видалення</a:t>
            </a:r>
            <a:r>
              <a:rPr lang="ru-RU" sz="1600" b="1" i="1" dirty="0">
                <a:latin typeface="Arial"/>
                <a:cs typeface="Arial"/>
              </a:rPr>
              <a:t>.</a:t>
            </a:r>
            <a:endParaRPr lang="ru-RU" sz="1600" b="1">
              <a:cs typeface="Calibri"/>
            </a:endParaRPr>
          </a:p>
          <a:p>
            <a:pPr>
              <a:buNone/>
            </a:pPr>
            <a:r>
              <a:rPr lang="ru-RU" sz="1600" err="1">
                <a:latin typeface="Arial"/>
                <a:cs typeface="Arial"/>
              </a:rPr>
              <a:t>Класичною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рекомендацією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було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видаляти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зігнутим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пінцетом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або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хірургічним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затискувачем</a:t>
            </a:r>
            <a:r>
              <a:rPr lang="ru-RU" sz="1600" dirty="0">
                <a:latin typeface="Arial"/>
                <a:cs typeface="Arial"/>
              </a:rPr>
              <a:t>. При </a:t>
            </a:r>
            <a:r>
              <a:rPr lang="ru-RU" sz="1600" err="1">
                <a:latin typeface="Arial"/>
                <a:cs typeface="Arial"/>
              </a:rPr>
              <a:t>цьому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захоплюють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якомога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ближче</a:t>
            </a:r>
            <a:r>
              <a:rPr lang="ru-RU" sz="1600" dirty="0">
                <a:latin typeface="Arial"/>
                <a:cs typeface="Arial"/>
              </a:rPr>
              <a:t> до хоботка.   </a:t>
            </a:r>
            <a:r>
              <a:rPr lang="ru-RU" sz="1600" err="1">
                <a:latin typeface="Arial"/>
                <a:cs typeface="Arial"/>
              </a:rPr>
              <a:t>Потім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його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акуратно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потягують</a:t>
            </a:r>
            <a:r>
              <a:rPr lang="ru-RU" sz="1600" dirty="0">
                <a:latin typeface="Arial"/>
                <a:cs typeface="Arial"/>
              </a:rPr>
              <a:t> і при </a:t>
            </a:r>
            <a:r>
              <a:rPr lang="ru-RU" sz="1600" err="1">
                <a:latin typeface="Arial"/>
                <a:cs typeface="Arial"/>
              </a:rPr>
              <a:t>цьому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обертають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навколо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своєї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осі</a:t>
            </a:r>
            <a:r>
              <a:rPr lang="ru-RU" sz="1600" dirty="0">
                <a:latin typeface="Arial"/>
                <a:cs typeface="Arial"/>
              </a:rPr>
              <a:t> в </a:t>
            </a:r>
            <a:r>
              <a:rPr lang="ru-RU" sz="1600" err="1">
                <a:latin typeface="Arial"/>
                <a:cs typeface="Arial"/>
              </a:rPr>
              <a:t>зручну</a:t>
            </a:r>
            <a:r>
              <a:rPr lang="ru-RU" sz="1600" dirty="0">
                <a:latin typeface="Arial"/>
                <a:cs typeface="Arial"/>
              </a:rPr>
              <a:t> сторону. Через 1-3 </a:t>
            </a:r>
            <a:r>
              <a:rPr lang="ru-RU" sz="1600" err="1">
                <a:latin typeface="Arial"/>
                <a:cs typeface="Arial"/>
              </a:rPr>
              <a:t>оберти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витягується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цілком</a:t>
            </a:r>
            <a:r>
              <a:rPr lang="ru-RU" sz="1600" dirty="0">
                <a:latin typeface="Arial"/>
                <a:cs typeface="Arial"/>
              </a:rPr>
              <a:t> разом з хоботком. </a:t>
            </a:r>
            <a:r>
              <a:rPr lang="ru-RU" sz="1600" err="1">
                <a:latin typeface="Arial"/>
                <a:cs typeface="Arial"/>
              </a:rPr>
              <a:t>Якщо</a:t>
            </a:r>
            <a:r>
              <a:rPr lang="ru-RU" sz="1600" dirty="0">
                <a:latin typeface="Arial"/>
                <a:cs typeface="Arial"/>
              </a:rPr>
              <a:t> ж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намагатися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висмикнути</a:t>
            </a:r>
            <a:r>
              <a:rPr lang="ru-RU" sz="1600" dirty="0">
                <a:latin typeface="Arial"/>
                <a:cs typeface="Arial"/>
              </a:rPr>
              <a:t>, то велика </a:t>
            </a:r>
            <a:r>
              <a:rPr lang="ru-RU" sz="1600" err="1">
                <a:latin typeface="Arial"/>
                <a:cs typeface="Arial"/>
              </a:rPr>
              <a:t>ймовірність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розриву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err="1">
                <a:latin typeface="Arial"/>
                <a:cs typeface="Arial"/>
              </a:rPr>
              <a:t>Якщо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немає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інструментів</a:t>
            </a:r>
            <a:r>
              <a:rPr lang="ru-RU" sz="1600" dirty="0">
                <a:latin typeface="Arial"/>
                <a:cs typeface="Arial"/>
              </a:rPr>
              <a:t>, то </a:t>
            </a:r>
            <a:r>
              <a:rPr lang="ru-RU" sz="1600" err="1">
                <a:latin typeface="Arial"/>
                <a:cs typeface="Arial"/>
              </a:rPr>
              <a:t>можна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видалити</a:t>
            </a:r>
            <a:r>
              <a:rPr lang="ru-RU" sz="1600" dirty="0">
                <a:latin typeface="Arial"/>
                <a:cs typeface="Arial"/>
              </a:rPr>
              <a:t> петлею з </a:t>
            </a:r>
            <a:r>
              <a:rPr lang="ru-RU" sz="1600" err="1">
                <a:latin typeface="Arial"/>
                <a:cs typeface="Arial"/>
              </a:rPr>
              <a:t>грубої</a:t>
            </a:r>
            <a:r>
              <a:rPr lang="ru-RU" sz="1600" dirty="0">
                <a:latin typeface="Arial"/>
                <a:cs typeface="Arial"/>
              </a:rPr>
              <a:t> нитки. Петлею </a:t>
            </a:r>
            <a:r>
              <a:rPr lang="ru-RU" sz="1600" err="1">
                <a:latin typeface="Arial"/>
                <a:cs typeface="Arial"/>
              </a:rPr>
              <a:t>кліщ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захоплюється</a:t>
            </a:r>
            <a:r>
              <a:rPr lang="ru-RU" sz="1600" dirty="0">
                <a:latin typeface="Arial"/>
                <a:cs typeface="Arial"/>
              </a:rPr>
              <a:t> як </a:t>
            </a:r>
            <a:r>
              <a:rPr lang="ru-RU" sz="1600" err="1">
                <a:latin typeface="Arial"/>
                <a:cs typeface="Arial"/>
              </a:rPr>
              <a:t>можна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ближче</a:t>
            </a:r>
            <a:r>
              <a:rPr lang="ru-RU" sz="1600" dirty="0">
                <a:latin typeface="Arial"/>
                <a:cs typeface="Arial"/>
              </a:rPr>
              <a:t> до </a:t>
            </a:r>
            <a:r>
              <a:rPr lang="ru-RU" sz="1600" err="1">
                <a:latin typeface="Arial"/>
                <a:cs typeface="Arial"/>
              </a:rPr>
              <a:t>шкіри</a:t>
            </a:r>
            <a:r>
              <a:rPr lang="ru-RU" sz="1600" dirty="0">
                <a:latin typeface="Arial"/>
                <a:cs typeface="Arial"/>
              </a:rPr>
              <a:t> і </a:t>
            </a:r>
            <a:r>
              <a:rPr lang="ru-RU" sz="1600" err="1">
                <a:latin typeface="Arial"/>
                <a:cs typeface="Arial"/>
              </a:rPr>
              <a:t>акуратно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похитуючись</a:t>
            </a:r>
            <a:r>
              <a:rPr lang="ru-RU" sz="1600" dirty="0">
                <a:latin typeface="Arial"/>
                <a:cs typeface="Arial"/>
              </a:rPr>
              <a:t> в </a:t>
            </a:r>
            <a:r>
              <a:rPr lang="ru-RU" sz="1600" err="1">
                <a:latin typeface="Arial"/>
                <a:cs typeface="Arial"/>
              </a:rPr>
              <a:t>сторони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витягується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err="1">
                <a:latin typeface="Arial"/>
                <a:cs typeface="Arial"/>
              </a:rPr>
              <a:t>Обробка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олією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err="1">
                <a:latin typeface="Arial"/>
                <a:cs typeface="Arial"/>
              </a:rPr>
              <a:t>змусить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вийняти</a:t>
            </a:r>
            <a:r>
              <a:rPr lang="ru-RU" sz="1600" dirty="0">
                <a:latin typeface="Arial"/>
                <a:cs typeface="Arial"/>
              </a:rPr>
              <a:t> хоботок. </a:t>
            </a:r>
            <a:r>
              <a:rPr lang="ru-RU" sz="1600" err="1">
                <a:latin typeface="Arial"/>
                <a:cs typeface="Arial"/>
              </a:rPr>
              <a:t>Олія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тільки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вб’є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його</a:t>
            </a:r>
            <a:r>
              <a:rPr lang="ru-RU" sz="1600" dirty="0">
                <a:latin typeface="Arial"/>
                <a:cs typeface="Arial"/>
              </a:rPr>
              <a:t>, закупоривши </a:t>
            </a:r>
            <a:r>
              <a:rPr lang="ru-RU" sz="1600" err="1">
                <a:latin typeface="Arial"/>
                <a:cs typeface="Arial"/>
              </a:rPr>
              <a:t>дихальні</a:t>
            </a:r>
            <a:r>
              <a:rPr lang="ru-RU" sz="1600" dirty="0">
                <a:latin typeface="Arial"/>
                <a:cs typeface="Arial"/>
              </a:rPr>
              <a:t> отвори. Масло </a:t>
            </a:r>
            <a:r>
              <a:rPr lang="ru-RU" sz="1600" err="1">
                <a:latin typeface="Arial"/>
                <a:cs typeface="Arial"/>
              </a:rPr>
              <a:t>змусить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відригнути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вміст</a:t>
            </a:r>
            <a:r>
              <a:rPr lang="ru-RU" sz="1600" dirty="0">
                <a:latin typeface="Arial"/>
                <a:cs typeface="Arial"/>
              </a:rPr>
              <a:t> в ранку,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може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збільшити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ризик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зараження</a:t>
            </a:r>
            <a:r>
              <a:rPr lang="ru-RU" sz="1600" dirty="0">
                <a:latin typeface="Arial"/>
                <a:cs typeface="Arial"/>
              </a:rPr>
              <a:t>. Тому </a:t>
            </a:r>
            <a:r>
              <a:rPr lang="ru-RU" sz="1600" err="1">
                <a:latin typeface="Arial"/>
                <a:cs typeface="Arial"/>
              </a:rPr>
              <a:t>олію</a:t>
            </a:r>
            <a:r>
              <a:rPr lang="ru-RU" sz="1600" dirty="0">
                <a:latin typeface="Arial"/>
                <a:cs typeface="Arial"/>
              </a:rPr>
              <a:t>,  яку часто </a:t>
            </a:r>
            <a:r>
              <a:rPr lang="ru-RU" sz="1600" err="1">
                <a:latin typeface="Arial"/>
                <a:cs typeface="Arial"/>
              </a:rPr>
              <a:t>пропонують</a:t>
            </a:r>
            <a:r>
              <a:rPr lang="ru-RU" sz="1600" dirty="0">
                <a:latin typeface="Arial"/>
                <a:cs typeface="Arial"/>
              </a:rPr>
              <a:t> для </a:t>
            </a:r>
            <a:r>
              <a:rPr lang="ru-RU" sz="1600" err="1">
                <a:latin typeface="Arial"/>
                <a:cs typeface="Arial"/>
              </a:rPr>
              <a:t>видалення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кліща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використовувати</a:t>
            </a:r>
            <a:r>
              <a:rPr lang="ru-RU" sz="1600" dirty="0">
                <a:latin typeface="Arial"/>
                <a:cs typeface="Arial"/>
              </a:rPr>
              <a:t> не треба.</a:t>
            </a:r>
            <a:endParaRPr lang="ru-RU" sz="1600" dirty="0"/>
          </a:p>
          <a:p>
            <a:pPr marL="0" indent="0">
              <a:buNone/>
            </a:pPr>
            <a:endParaRPr lang="ru-RU" sz="10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диаграмма&#10;&#10;Автоматически созданное описание">
            <a:extLst>
              <a:ext uri="{FF2B5EF4-FFF2-40B4-BE49-F238E27FC236}">
                <a16:creationId xmlns:a16="http://schemas.microsoft.com/office/drawing/2014/main" id="{E333B4EA-7F7C-CC5D-3CE6-5903D1B8E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1709737"/>
            <a:ext cx="6155141" cy="346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27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C53E3E-E5C8-7A29-29A9-081B18D5A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289" y="1707917"/>
            <a:ext cx="5165868" cy="373105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Після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видалення</a:t>
            </a:r>
            <a:r>
              <a:rPr lang="ru-RU" sz="1800" dirty="0">
                <a:latin typeface="Arial"/>
                <a:cs typeface="Arial"/>
              </a:rPr>
              <a:t> ранку </a:t>
            </a:r>
            <a:r>
              <a:rPr lang="ru-RU" sz="1800" err="1">
                <a:latin typeface="Arial"/>
                <a:cs typeface="Arial"/>
              </a:rPr>
              <a:t>обробляють</a:t>
            </a:r>
            <a:r>
              <a:rPr lang="ru-RU" sz="1800" dirty="0">
                <a:latin typeface="Arial"/>
                <a:cs typeface="Arial"/>
              </a:rPr>
              <a:t> йодом, </a:t>
            </a:r>
            <a:r>
              <a:rPr lang="ru-RU" sz="1800" err="1">
                <a:latin typeface="Arial"/>
                <a:cs typeface="Arial"/>
              </a:rPr>
              <a:t>або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іншим</a:t>
            </a:r>
            <a:r>
              <a:rPr lang="ru-RU" sz="1800" dirty="0">
                <a:latin typeface="Arial"/>
                <a:cs typeface="Arial"/>
              </a:rPr>
              <a:t> антисептиком для </a:t>
            </a:r>
            <a:r>
              <a:rPr lang="ru-RU" sz="1800" err="1">
                <a:latin typeface="Arial"/>
                <a:cs typeface="Arial"/>
              </a:rPr>
              <a:t>шкіри</a:t>
            </a:r>
            <a:r>
              <a:rPr lang="ru-RU" sz="1800" dirty="0">
                <a:latin typeface="Arial"/>
                <a:cs typeface="Arial"/>
              </a:rPr>
              <a:t>. Руки та </a:t>
            </a:r>
            <a:r>
              <a:rPr lang="ru-RU" sz="1800" err="1">
                <a:latin typeface="Arial"/>
                <a:cs typeface="Arial"/>
              </a:rPr>
              <a:t>інструмент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після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видалення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треба </a:t>
            </a:r>
            <a:r>
              <a:rPr lang="ru-RU" sz="1800" err="1">
                <a:latin typeface="Arial"/>
                <a:cs typeface="Arial"/>
              </a:rPr>
              <a:t>ретельно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вимити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>
              <a:cs typeface="Calibri" panose="020F0502020204030204"/>
            </a:endParaRPr>
          </a:p>
          <a:p>
            <a:pPr>
              <a:buNone/>
            </a:pPr>
            <a:endParaRPr lang="ru-RU" sz="1800" dirty="0">
              <a:latin typeface="Arial"/>
              <a:cs typeface="Arial"/>
            </a:endParaRPr>
          </a:p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err="1">
                <a:latin typeface="Arial"/>
                <a:cs typeface="Arial"/>
              </a:rPr>
              <a:t>ранці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залишилася</a:t>
            </a:r>
            <a:r>
              <a:rPr lang="ru-RU" sz="1800" dirty="0">
                <a:latin typeface="Arial"/>
                <a:cs typeface="Arial"/>
              </a:rPr>
              <a:t> голова з хоботком, то страшного в </a:t>
            </a:r>
            <a:r>
              <a:rPr lang="ru-RU" sz="1800" err="1">
                <a:latin typeface="Arial"/>
                <a:cs typeface="Arial"/>
              </a:rPr>
              <a:t>цьому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нічого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немає</a:t>
            </a:r>
            <a:r>
              <a:rPr lang="ru-RU" sz="1800" dirty="0">
                <a:latin typeface="Arial"/>
                <a:cs typeface="Arial"/>
              </a:rPr>
              <a:t>. Хоботок в </a:t>
            </a:r>
            <a:r>
              <a:rPr lang="ru-RU" sz="1800" err="1">
                <a:latin typeface="Arial"/>
                <a:cs typeface="Arial"/>
              </a:rPr>
              <a:t>ранці</a:t>
            </a:r>
            <a:r>
              <a:rPr lang="ru-RU" sz="1800" dirty="0">
                <a:latin typeface="Arial"/>
                <a:cs typeface="Arial"/>
              </a:rPr>
              <a:t> не </a:t>
            </a:r>
            <a:r>
              <a:rPr lang="ru-RU" sz="1800" err="1">
                <a:latin typeface="Arial"/>
                <a:cs typeface="Arial"/>
              </a:rPr>
              <a:t>страшніше</a:t>
            </a:r>
            <a:r>
              <a:rPr lang="ru-RU" sz="1800" dirty="0">
                <a:latin typeface="Arial"/>
                <a:cs typeface="Arial"/>
              </a:rPr>
              <a:t> скалки. </a:t>
            </a: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хоботок </a:t>
            </a:r>
            <a:r>
              <a:rPr lang="ru-RU" sz="180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стирчить</a:t>
            </a:r>
            <a:r>
              <a:rPr lang="ru-RU" sz="1800" dirty="0">
                <a:latin typeface="Arial"/>
                <a:cs typeface="Arial"/>
              </a:rPr>
              <a:t> над </a:t>
            </a:r>
            <a:r>
              <a:rPr lang="ru-RU" sz="1800" err="1">
                <a:latin typeface="Arial"/>
                <a:cs typeface="Arial"/>
              </a:rPr>
              <a:t>поверхнею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шкіри</a:t>
            </a:r>
            <a:r>
              <a:rPr lang="ru-RU" sz="1800" dirty="0">
                <a:latin typeface="Arial"/>
                <a:cs typeface="Arial"/>
              </a:rPr>
              <a:t>, то </a:t>
            </a:r>
            <a:r>
              <a:rPr lang="ru-RU" sz="1800" err="1">
                <a:latin typeface="Arial"/>
                <a:cs typeface="Arial"/>
              </a:rPr>
              <a:t>його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видалити</a:t>
            </a:r>
            <a:r>
              <a:rPr lang="ru-RU" sz="1800" dirty="0">
                <a:latin typeface="Arial"/>
                <a:cs typeface="Arial"/>
              </a:rPr>
              <a:t>, затиснувши </a:t>
            </a:r>
            <a:r>
              <a:rPr lang="ru-RU" sz="1800" err="1">
                <a:latin typeface="Arial"/>
                <a:cs typeface="Arial"/>
              </a:rPr>
              <a:t>пінцетом</a:t>
            </a:r>
            <a:r>
              <a:rPr lang="ru-RU" sz="1800" dirty="0">
                <a:latin typeface="Arial"/>
                <a:cs typeface="Arial"/>
              </a:rPr>
              <a:t> і </a:t>
            </a:r>
            <a:r>
              <a:rPr lang="ru-RU" sz="1800" err="1">
                <a:latin typeface="Arial"/>
                <a:cs typeface="Arial"/>
              </a:rPr>
              <a:t>викрутивши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Видалити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можна</a:t>
            </a:r>
            <a:r>
              <a:rPr lang="ru-RU" sz="1800" dirty="0">
                <a:latin typeface="Arial"/>
                <a:cs typeface="Arial"/>
              </a:rPr>
              <a:t> і у </a:t>
            </a:r>
            <a:r>
              <a:rPr lang="ru-RU" sz="1800" err="1">
                <a:latin typeface="Arial"/>
                <a:cs typeface="Arial"/>
              </a:rPr>
              <a:t>хірурга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err="1">
                <a:latin typeface="Arial"/>
                <a:cs typeface="Arial"/>
              </a:rPr>
              <a:t>поліклініці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ж хоботок </a:t>
            </a:r>
            <a:r>
              <a:rPr lang="ru-RU" sz="1800" err="1">
                <a:latin typeface="Arial"/>
                <a:cs typeface="Arial"/>
              </a:rPr>
              <a:t>залишити</a:t>
            </a:r>
            <a:r>
              <a:rPr lang="ru-RU" sz="1800" dirty="0">
                <a:latin typeface="Arial"/>
                <a:cs typeface="Arial"/>
              </a:rPr>
              <a:t>, то </a:t>
            </a:r>
            <a:r>
              <a:rPr lang="ru-RU" sz="1800" err="1">
                <a:latin typeface="Arial"/>
                <a:cs typeface="Arial"/>
              </a:rPr>
              <a:t>виникає</a:t>
            </a:r>
            <a:r>
              <a:rPr lang="ru-RU" sz="1800" dirty="0">
                <a:latin typeface="Arial"/>
                <a:cs typeface="Arial"/>
              </a:rPr>
              <a:t> невеликий </a:t>
            </a:r>
            <a:r>
              <a:rPr lang="ru-RU" sz="1800" err="1">
                <a:latin typeface="Arial"/>
                <a:cs typeface="Arial"/>
              </a:rPr>
              <a:t>гнійничок</a:t>
            </a:r>
            <a:r>
              <a:rPr lang="ru-RU" sz="1800" dirty="0">
                <a:latin typeface="Arial"/>
                <a:cs typeface="Arial"/>
              </a:rPr>
              <a:t>, і через </a:t>
            </a:r>
            <a:r>
              <a:rPr lang="ru-RU" sz="1800" err="1">
                <a:latin typeface="Arial"/>
                <a:cs typeface="Arial"/>
              </a:rPr>
              <a:t>деякий</a:t>
            </a:r>
            <a:r>
              <a:rPr lang="ru-RU" sz="1800" dirty="0">
                <a:latin typeface="Arial"/>
                <a:cs typeface="Arial"/>
              </a:rPr>
              <a:t> час хоботок </a:t>
            </a:r>
            <a:r>
              <a:rPr lang="ru-RU" sz="1800" err="1">
                <a:latin typeface="Arial"/>
                <a:cs typeface="Arial"/>
              </a:rPr>
              <a:t>виходить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>
              <a:cs typeface="Calibri" panose="020F0502020204030204"/>
            </a:endParaRPr>
          </a:p>
          <a:p>
            <a:pPr marL="0" indent="0">
              <a:buNone/>
            </a:pPr>
            <a:endParaRPr lang="ru-RU" sz="17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человек, членистоногие, беспозвоночный&#10;&#10;Автоматически созданное описание">
            <a:extLst>
              <a:ext uri="{FF2B5EF4-FFF2-40B4-BE49-F238E27FC236}">
                <a16:creationId xmlns:a16="http://schemas.microsoft.com/office/drawing/2014/main" id="{D88F7570-67C6-A767-6292-B9EDC332D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3" r="38733" b="1"/>
          <a:stretch/>
        </p:blipFill>
        <p:spPr>
          <a:xfrm>
            <a:off x="6182944" y="557189"/>
            <a:ext cx="5170852" cy="55718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919740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33BDE06-EB36-CB7F-9732-8B76FCBB7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3617"/>
          <a:stretch/>
        </p:blipFill>
        <p:spPr>
          <a:xfrm>
            <a:off x="890088" y="712272"/>
            <a:ext cx="4777381" cy="463110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5BE03FE-F80C-3FBB-E7BE-7C395B676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2286367"/>
            <a:ext cx="5458838" cy="419252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ru-RU" sz="2200">
                <a:latin typeface="Arial"/>
                <a:cs typeface="Arial"/>
              </a:rPr>
              <a:t>Найкраще мати в аптечці спеціальний пристрій для безпечного видалення кліщів. Такі пристрої являють собою петлю чи гачок, яким захоплюється кліщ в найнижчий точці його контакту зі шкірою. Після цього кліщ «викручується» (незалежно за чи проти годинникової стрілки) з одночасним його підтягуванням. Такий спосіб дозволяє витягти кліща повністю з максимальною безпекою для постраждалого.</a:t>
            </a:r>
            <a:endParaRPr lang="ru-RU" sz="2200"/>
          </a:p>
        </p:txBody>
      </p:sp>
    </p:spTree>
    <p:extLst>
      <p:ext uri="{BB962C8B-B14F-4D97-AF65-F5344CB8AC3E}">
        <p14:creationId xmlns:p14="http://schemas.microsoft.com/office/powerpoint/2010/main" val="688239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текст, устройство&#10;&#10;Автоматически созданное описание">
            <a:extLst>
              <a:ext uri="{FF2B5EF4-FFF2-40B4-BE49-F238E27FC236}">
                <a16:creationId xmlns:a16="http://schemas.microsoft.com/office/drawing/2014/main" id="{DAFB2D0B-5C93-41C3-AF57-B19A4926EA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1" r="283" b="2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D71334D7-5E98-4D2C-1FAB-EBABF930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0327" y="435749"/>
            <a:ext cx="4684830" cy="63163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buNone/>
            </a:pPr>
            <a:r>
              <a:rPr lang="ru-RU" sz="1800" b="1" dirty="0">
                <a:latin typeface="Arial"/>
                <a:cs typeface="Arial"/>
              </a:rPr>
              <a:t>При </a:t>
            </a:r>
            <a:r>
              <a:rPr lang="ru-RU" sz="1800" b="1" err="1">
                <a:latin typeface="Arial"/>
                <a:cs typeface="Arial"/>
              </a:rPr>
              <a:t>видаленні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кліща</a:t>
            </a:r>
            <a:r>
              <a:rPr lang="ru-RU" sz="1800" b="1" dirty="0">
                <a:latin typeface="Arial"/>
                <a:cs typeface="Arial"/>
              </a:rPr>
              <a:t> не треба:</a:t>
            </a:r>
            <a:endParaRPr lang="ru-RU" sz="1800" b="1" dirty="0">
              <a:cs typeface="Calibri"/>
            </a:endParaRPr>
          </a:p>
          <a:p>
            <a:r>
              <a:rPr lang="ru-RU" sz="1800" err="1">
                <a:latin typeface="Arial"/>
                <a:cs typeface="Arial"/>
              </a:rPr>
              <a:t>Прикладати</a:t>
            </a:r>
            <a:r>
              <a:rPr lang="ru-RU" sz="1800" dirty="0">
                <a:latin typeface="Arial"/>
                <a:cs typeface="Arial"/>
              </a:rPr>
              <a:t> до </a:t>
            </a:r>
            <a:r>
              <a:rPr lang="ru-RU" sz="1800" err="1">
                <a:latin typeface="Arial"/>
                <a:cs typeface="Arial"/>
              </a:rPr>
              <a:t>місця</a:t>
            </a:r>
            <a:r>
              <a:rPr lang="ru-RU" sz="1800" dirty="0">
                <a:latin typeface="Arial"/>
                <a:cs typeface="Arial"/>
              </a:rPr>
              <a:t> укусу </a:t>
            </a:r>
            <a:r>
              <a:rPr lang="ru-RU" sz="1800" err="1">
                <a:latin typeface="Arial"/>
                <a:cs typeface="Arial"/>
              </a:rPr>
              <a:t>їдкі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рідини</a:t>
            </a:r>
            <a:r>
              <a:rPr lang="ru-RU" sz="1800" dirty="0">
                <a:latin typeface="Arial"/>
                <a:cs typeface="Arial"/>
              </a:rPr>
              <a:t> — </a:t>
            </a:r>
            <a:r>
              <a:rPr lang="ru-RU" sz="1800" err="1">
                <a:latin typeface="Arial"/>
                <a:cs typeface="Arial"/>
              </a:rPr>
              <a:t>нашатирний</a:t>
            </a:r>
            <a:r>
              <a:rPr lang="ru-RU" sz="1800" dirty="0">
                <a:latin typeface="Arial"/>
                <a:cs typeface="Arial"/>
              </a:rPr>
              <a:t> спирт, бензин, та </a:t>
            </a:r>
            <a:r>
              <a:rPr lang="ru-RU" sz="1800" err="1">
                <a:latin typeface="Arial"/>
                <a:cs typeface="Arial"/>
              </a:rPr>
              <a:t>інші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 dirty="0">
              <a:cs typeface="Calibri"/>
            </a:endParaRPr>
          </a:p>
          <a:p>
            <a:r>
              <a:rPr lang="ru-RU" sz="1800" dirty="0" err="1">
                <a:latin typeface="Arial"/>
                <a:cs typeface="Arial"/>
              </a:rPr>
              <a:t>Припікати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сигаретою.</a:t>
            </a:r>
            <a:endParaRPr lang="ru-RU" sz="1800" dirty="0">
              <a:latin typeface="Calibri" panose="020F0502020204030204"/>
              <a:cs typeface="Calibri"/>
            </a:endParaRPr>
          </a:p>
          <a:p>
            <a:r>
              <a:rPr lang="ru-RU" sz="1800" dirty="0" err="1">
                <a:latin typeface="Arial"/>
                <a:cs typeface="Arial"/>
              </a:rPr>
              <a:t>Різко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смикати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— </a:t>
            </a:r>
            <a:r>
              <a:rPr lang="ru-RU" sz="1800" dirty="0" err="1">
                <a:latin typeface="Arial"/>
                <a:cs typeface="Arial"/>
              </a:rPr>
              <a:t>він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обірветься</a:t>
            </a:r>
            <a:endParaRPr lang="ru-RU" sz="1800" dirty="0" err="1">
              <a:latin typeface="Calibri" panose="020F0502020204030204"/>
              <a:cs typeface="Calibri"/>
            </a:endParaRPr>
          </a:p>
          <a:p>
            <a:r>
              <a:rPr lang="ru-RU" sz="1800" dirty="0" err="1">
                <a:latin typeface="Arial"/>
                <a:cs typeface="Arial"/>
              </a:rPr>
              <a:t>Колупатися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dirty="0" err="1">
                <a:latin typeface="Arial"/>
                <a:cs typeface="Arial"/>
              </a:rPr>
              <a:t>ранці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брудною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голкою</a:t>
            </a:r>
            <a:endParaRPr lang="ru-RU" sz="1800" dirty="0" err="1">
              <a:latin typeface="Calibri" panose="020F0502020204030204"/>
              <a:cs typeface="Calibri"/>
            </a:endParaRPr>
          </a:p>
          <a:p>
            <a:r>
              <a:rPr lang="ru-RU" sz="1800" err="1">
                <a:latin typeface="Arial"/>
                <a:cs typeface="Arial"/>
              </a:rPr>
              <a:t>Прикладати</a:t>
            </a:r>
            <a:r>
              <a:rPr lang="ru-RU" sz="1800" dirty="0">
                <a:latin typeface="Arial"/>
                <a:cs typeface="Arial"/>
              </a:rPr>
              <a:t> до </a:t>
            </a:r>
            <a:r>
              <a:rPr lang="ru-RU" sz="1800" err="1">
                <a:latin typeface="Arial"/>
                <a:cs typeface="Arial"/>
              </a:rPr>
              <a:t>місця</a:t>
            </a:r>
            <a:r>
              <a:rPr lang="ru-RU" sz="1800" dirty="0">
                <a:latin typeface="Arial"/>
                <a:cs typeface="Arial"/>
              </a:rPr>
              <a:t> укусу </a:t>
            </a:r>
            <a:r>
              <a:rPr lang="ru-RU" sz="1800" err="1">
                <a:latin typeface="Arial"/>
                <a:cs typeface="Arial"/>
              </a:rPr>
              <a:t>різні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компреси</a:t>
            </a:r>
            <a:endParaRPr lang="ru-RU" sz="1800" err="1">
              <a:latin typeface="Calibri" panose="020F0502020204030204"/>
              <a:cs typeface="Calibri"/>
            </a:endParaRPr>
          </a:p>
          <a:p>
            <a:r>
              <a:rPr lang="ru-RU" sz="1800" dirty="0" err="1">
                <a:latin typeface="Arial"/>
                <a:cs typeface="Arial"/>
              </a:rPr>
              <a:t>Тиснути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пальцями</a:t>
            </a:r>
            <a:endParaRPr lang="ru-RU" sz="1800" dirty="0" err="1"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endParaRPr lang="ru-RU" sz="18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ru-RU" sz="1800" dirty="0" err="1">
                <a:latin typeface="Arial"/>
                <a:cs typeface="Arial"/>
              </a:rPr>
              <a:t>Видаленого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 треба </a:t>
            </a:r>
            <a:r>
              <a:rPr lang="ru-RU" sz="1800" dirty="0" err="1">
                <a:latin typeface="Arial"/>
                <a:cs typeface="Arial"/>
              </a:rPr>
              <a:t>знищити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або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краще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dirty="0" err="1">
                <a:latin typeface="Arial"/>
                <a:cs typeface="Arial"/>
              </a:rPr>
              <a:t>залишити</a:t>
            </a:r>
            <a:r>
              <a:rPr lang="ru-RU" sz="1800" dirty="0">
                <a:latin typeface="Arial"/>
                <a:cs typeface="Arial"/>
              </a:rPr>
              <a:t> для </a:t>
            </a:r>
            <a:r>
              <a:rPr lang="ru-RU" sz="1800" dirty="0" err="1">
                <a:latin typeface="Arial"/>
                <a:cs typeface="Arial"/>
              </a:rPr>
              <a:t>аналізу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dirty="0" err="1">
                <a:latin typeface="Arial"/>
                <a:cs typeface="Arial"/>
              </a:rPr>
              <a:t>помістивши</a:t>
            </a:r>
            <a:r>
              <a:rPr lang="ru-RU" sz="1800" dirty="0">
                <a:latin typeface="Arial"/>
                <a:cs typeface="Arial"/>
              </a:rPr>
              <a:t> в банку.</a:t>
            </a: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Якщо</a:t>
            </a:r>
            <a:r>
              <a:rPr lang="ru-RU" sz="1800" dirty="0">
                <a:latin typeface="Arial"/>
                <a:cs typeface="Arial"/>
              </a:rPr>
              <a:t> все нормально, то ранка </a:t>
            </a:r>
            <a:r>
              <a:rPr lang="ru-RU" sz="1800" err="1">
                <a:latin typeface="Arial"/>
                <a:cs typeface="Arial"/>
              </a:rPr>
              <a:t>гоїться</a:t>
            </a:r>
            <a:r>
              <a:rPr lang="ru-RU" sz="1800" dirty="0">
                <a:latin typeface="Arial"/>
                <a:cs typeface="Arial"/>
              </a:rPr>
              <a:t> за </a:t>
            </a:r>
            <a:r>
              <a:rPr lang="ru-RU" sz="1800" err="1">
                <a:latin typeface="Arial"/>
                <a:cs typeface="Arial"/>
              </a:rPr>
              <a:t>тиждень</a:t>
            </a:r>
            <a:r>
              <a:rPr lang="ru-RU" sz="1800" dirty="0">
                <a:latin typeface="Arial"/>
                <a:cs typeface="Arial"/>
              </a:rPr>
              <a:t>. Але </a:t>
            </a:r>
            <a:r>
              <a:rPr lang="ru-RU" sz="1800" err="1">
                <a:latin typeface="Arial"/>
                <a:cs typeface="Arial"/>
              </a:rPr>
              <a:t>спостерігати</a:t>
            </a:r>
            <a:r>
              <a:rPr lang="ru-RU" sz="1800" dirty="0">
                <a:latin typeface="Arial"/>
                <a:cs typeface="Arial"/>
              </a:rPr>
              <a:t> за нею </a:t>
            </a:r>
            <a:r>
              <a:rPr lang="ru-RU" sz="1800" err="1">
                <a:latin typeface="Arial"/>
                <a:cs typeface="Arial"/>
              </a:rPr>
              <a:t>необхідно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протягом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наступних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трьох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місяців</a:t>
            </a:r>
            <a:r>
              <a:rPr lang="ru-RU" sz="1800" dirty="0">
                <a:latin typeface="Arial"/>
                <a:cs typeface="Arial"/>
              </a:rPr>
              <a:t> і в </a:t>
            </a:r>
            <a:r>
              <a:rPr lang="ru-RU" sz="1800" err="1">
                <a:latin typeface="Arial"/>
                <a:cs typeface="Arial"/>
              </a:rPr>
              <a:t>разі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її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почервоніння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виникнення</a:t>
            </a:r>
            <a:r>
              <a:rPr lang="ru-RU" sz="1800" dirty="0">
                <a:latin typeface="Arial"/>
                <a:cs typeface="Arial"/>
              </a:rPr>
              <a:t> головного, </a:t>
            </a:r>
            <a:r>
              <a:rPr lang="ru-RU" sz="1800" err="1">
                <a:latin typeface="Arial"/>
                <a:cs typeface="Arial"/>
              </a:rPr>
              <a:t>м’язового</a:t>
            </a:r>
            <a:r>
              <a:rPr lang="ru-RU" sz="1800" dirty="0">
                <a:latin typeface="Arial"/>
                <a:cs typeface="Arial"/>
              </a:rPr>
              <a:t> болю </a:t>
            </a:r>
            <a:r>
              <a:rPr lang="ru-RU" sz="1800" err="1">
                <a:latin typeface="Arial"/>
                <a:cs typeface="Arial"/>
              </a:rPr>
              <a:t>звернутись</a:t>
            </a:r>
            <a:r>
              <a:rPr lang="ru-RU" sz="1800" dirty="0">
                <a:latin typeface="Arial"/>
                <a:cs typeface="Arial"/>
              </a:rPr>
              <a:t> до </a:t>
            </a:r>
            <a:r>
              <a:rPr lang="ru-RU" sz="1800" err="1">
                <a:latin typeface="Arial"/>
                <a:cs typeface="Arial"/>
              </a:rPr>
              <a:t>лікаря</a:t>
            </a:r>
            <a:r>
              <a:rPr lang="ru-RU" sz="1800" dirty="0">
                <a:latin typeface="Arial"/>
                <a:cs typeface="Arial"/>
              </a:rPr>
              <a:t>. Також треба </a:t>
            </a:r>
            <a:r>
              <a:rPr lang="ru-RU" sz="1800" err="1">
                <a:latin typeface="Arial"/>
                <a:cs typeface="Arial"/>
              </a:rPr>
              <a:t>звернутись</a:t>
            </a:r>
            <a:r>
              <a:rPr lang="ru-RU" sz="1800" dirty="0">
                <a:latin typeface="Arial"/>
                <a:cs typeface="Arial"/>
              </a:rPr>
              <a:t> по </a:t>
            </a:r>
            <a:r>
              <a:rPr lang="ru-RU" sz="1800" err="1">
                <a:latin typeface="Arial"/>
                <a:cs typeface="Arial"/>
              </a:rPr>
              <a:t>медичну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допомогу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err="1">
                <a:latin typeface="Arial"/>
                <a:cs typeface="Arial"/>
              </a:rPr>
              <a:t>разі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підвищення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температури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протягом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цього</a:t>
            </a:r>
            <a:r>
              <a:rPr lang="ru-RU" sz="1800" dirty="0">
                <a:latin typeface="Arial"/>
                <a:cs typeface="Arial"/>
              </a:rPr>
              <a:t> часу. При </a:t>
            </a:r>
            <a:r>
              <a:rPr lang="ru-RU" sz="1800" err="1">
                <a:latin typeface="Arial"/>
                <a:cs typeface="Arial"/>
              </a:rPr>
              <a:t>цьому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обов’язково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повідомте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лікаря</a:t>
            </a:r>
            <a:r>
              <a:rPr lang="ru-RU" sz="1800" dirty="0">
                <a:latin typeface="Arial"/>
                <a:cs typeface="Arial"/>
              </a:rPr>
              <a:t> про укус </a:t>
            </a:r>
            <a:r>
              <a:rPr lang="ru-RU" sz="1800" err="1">
                <a:latin typeface="Arial"/>
                <a:cs typeface="Arial"/>
              </a:rPr>
              <a:t>кліща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 dirty="0"/>
          </a:p>
          <a:p>
            <a:pPr marL="0" indent="0">
              <a:buNone/>
            </a:pPr>
            <a:endParaRPr lang="ru-RU" sz="11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87086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82A3C6-A7B1-1B1F-6080-40DEC2E5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47013" cy="1434415"/>
          </a:xfrm>
        </p:spPr>
        <p:txBody>
          <a:bodyPr anchor="b">
            <a:normAutofit/>
          </a:bodyPr>
          <a:lstStyle/>
          <a:p>
            <a:r>
              <a:rPr lang="ru-RU" sz="5400" b="1">
                <a:latin typeface="Arial"/>
                <a:cs typeface="Arial"/>
              </a:rPr>
              <a:t>Каракурт</a:t>
            </a:r>
            <a:endParaRPr lang="ru-RU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767709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беспозвоночный, членистоногие, паук&#10;&#10;Автоматически созданное описание">
            <a:extLst>
              <a:ext uri="{FF2B5EF4-FFF2-40B4-BE49-F238E27FC236}">
                <a16:creationId xmlns:a16="http://schemas.microsoft.com/office/drawing/2014/main" id="{4FEC526B-BB2D-8733-7B4A-689E8225FD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15" r="12360" b="1"/>
          <a:stretch/>
        </p:blipFill>
        <p:spPr>
          <a:xfrm>
            <a:off x="572492" y="2002056"/>
            <a:ext cx="3943849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B1FF420-ED6A-9D2D-2207-ED733B7EB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955" y="2071316"/>
            <a:ext cx="6713552" cy="4114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>
                <a:latin typeface="Arial"/>
                <a:cs typeface="Arial"/>
              </a:rPr>
              <a:t>Останнім часом все частіше стаються випадки укусів каракурта в районах, що знаходяться значно північніше природного ареала цього павука (Південь України — Крим, Причорномор’я та Приазов’я). Цьому сприяє спекотне літо останніх років. Отрута каракурта дуже небезпечна — вона у 10-15 разів сильніша за отруту гримучої змії і нерідко призводить до загибелі постраждалого від його укусу.</a:t>
            </a:r>
          </a:p>
          <a:p>
            <a:pPr marL="0" indent="0">
              <a:buNone/>
            </a:pPr>
            <a:r>
              <a:rPr lang="ru-RU" sz="2000">
                <a:latin typeface="Arial"/>
                <a:cs typeface="Arial"/>
              </a:rPr>
              <a:t>Каракурт відноситься до </a:t>
            </a:r>
            <a:r>
              <a:rPr lang="ru-RU" sz="2000" b="1">
                <a:latin typeface="Arial"/>
                <a:cs typeface="Arial"/>
              </a:rPr>
              <a:t>Чорних вдів</a:t>
            </a:r>
            <a:r>
              <a:rPr lang="ru-RU" sz="2000">
                <a:latin typeface="Arial"/>
                <a:cs typeface="Arial"/>
              </a:rPr>
              <a:t> (лат. </a:t>
            </a:r>
            <a:r>
              <a:rPr lang="ru-RU" sz="2000" i="1">
                <a:latin typeface="Arial"/>
                <a:cs typeface="Arial"/>
              </a:rPr>
              <a:t>Latrodectus</a:t>
            </a:r>
            <a:r>
              <a:rPr lang="ru-RU" sz="2000">
                <a:latin typeface="Arial"/>
                <a:cs typeface="Arial"/>
              </a:rPr>
              <a:t>) — поширеного у всьому світі сумнозвісного роду павуків, відомого сильною отруйністю всіх своїх 31  видів.</a:t>
            </a:r>
            <a:endParaRPr lang="ru-RU" sz="2000"/>
          </a:p>
        </p:txBody>
      </p:sp>
    </p:spTree>
    <p:extLst>
      <p:ext uri="{BB962C8B-B14F-4D97-AF65-F5344CB8AC3E}">
        <p14:creationId xmlns:p14="http://schemas.microsoft.com/office/powerpoint/2010/main" val="805787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0774EB-10AF-98CD-B811-27D091F4F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898" y="1283432"/>
            <a:ext cx="3986156" cy="406932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Небезпеку</a:t>
            </a:r>
            <a:r>
              <a:rPr lang="ru-RU" sz="1800" dirty="0">
                <a:latin typeface="Arial"/>
                <a:cs typeface="Arial"/>
              </a:rPr>
              <a:t> становить самка каракурта, яка </a:t>
            </a:r>
            <a:r>
              <a:rPr lang="ru-RU" sz="1800" err="1">
                <a:latin typeface="Arial"/>
                <a:cs typeface="Arial"/>
              </a:rPr>
              <a:t>має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розмір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від</a:t>
            </a:r>
            <a:r>
              <a:rPr lang="ru-RU" sz="1800" dirty="0">
                <a:latin typeface="Arial"/>
                <a:cs typeface="Arial"/>
              </a:rPr>
              <a:t> 10 до 20 мм. </a:t>
            </a:r>
            <a:r>
              <a:rPr lang="ru-RU" sz="1800" err="1">
                <a:latin typeface="Arial"/>
                <a:cs typeface="Arial"/>
              </a:rPr>
              <a:t>Самець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має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розмір</a:t>
            </a:r>
            <a:r>
              <a:rPr lang="ru-RU" sz="1800" dirty="0">
                <a:latin typeface="Arial"/>
                <a:cs typeface="Arial"/>
              </a:rPr>
              <a:t> 4-7 мм і є </a:t>
            </a:r>
            <a:r>
              <a:rPr lang="ru-RU" sz="1800" err="1">
                <a:latin typeface="Arial"/>
                <a:cs typeface="Arial"/>
              </a:rPr>
              <a:t>безпечним</a:t>
            </a:r>
            <a:r>
              <a:rPr lang="ru-RU" sz="1800" dirty="0">
                <a:latin typeface="Arial"/>
                <a:cs typeface="Arial"/>
              </a:rPr>
              <a:t> для </a:t>
            </a:r>
            <a:r>
              <a:rPr lang="ru-RU" sz="1800" err="1">
                <a:latin typeface="Arial"/>
                <a:cs typeface="Arial"/>
              </a:rPr>
              <a:t>людини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Тіло</a:t>
            </a:r>
            <a:r>
              <a:rPr lang="ru-RU" sz="1800" dirty="0">
                <a:latin typeface="Arial"/>
                <a:cs typeface="Arial"/>
              </a:rPr>
              <a:t> каракурта </a:t>
            </a:r>
            <a:r>
              <a:rPr lang="ru-RU" sz="1800" err="1">
                <a:latin typeface="Arial"/>
                <a:cs typeface="Arial"/>
              </a:rPr>
              <a:t>чорне</a:t>
            </a:r>
            <a:r>
              <a:rPr lang="ru-RU" sz="1800" dirty="0">
                <a:latin typeface="Arial"/>
                <a:cs typeface="Arial"/>
              </a:rPr>
              <a:t>, у </a:t>
            </a:r>
            <a:r>
              <a:rPr lang="ru-RU" sz="1800" err="1">
                <a:latin typeface="Arial"/>
                <a:cs typeface="Arial"/>
              </a:rPr>
              <a:t>самця</a:t>
            </a:r>
            <a:r>
              <a:rPr lang="ru-RU" sz="1800" dirty="0">
                <a:latin typeface="Arial"/>
                <a:cs typeface="Arial"/>
              </a:rPr>
              <a:t> і самки на </a:t>
            </a:r>
            <a:r>
              <a:rPr lang="ru-RU" sz="1800" err="1">
                <a:latin typeface="Arial"/>
                <a:cs typeface="Arial"/>
              </a:rPr>
              <a:t>черевці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червоні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плями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іноді</a:t>
            </a:r>
            <a:r>
              <a:rPr lang="ru-RU" sz="1800" dirty="0">
                <a:latin typeface="Arial"/>
                <a:cs typeface="Arial"/>
              </a:rPr>
              <a:t> з </a:t>
            </a:r>
            <a:r>
              <a:rPr lang="ru-RU" sz="1800" err="1">
                <a:latin typeface="Arial"/>
                <a:cs typeface="Arial"/>
              </a:rPr>
              <a:t>білим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оздобленням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навколо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кожної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плями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Повністю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статевозрілі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особини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іноді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набувають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чорний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колір</a:t>
            </a:r>
            <a:r>
              <a:rPr lang="ru-RU" sz="1800" dirty="0">
                <a:latin typeface="Arial"/>
                <a:cs typeface="Arial"/>
              </a:rPr>
              <a:t> без </a:t>
            </a:r>
            <a:r>
              <a:rPr lang="ru-RU" sz="1800" err="1">
                <a:latin typeface="Arial"/>
                <a:cs typeface="Arial"/>
              </a:rPr>
              <a:t>плям</a:t>
            </a:r>
            <a:r>
              <a:rPr lang="ru-RU" sz="1800" dirty="0">
                <a:latin typeface="Arial"/>
                <a:cs typeface="Arial"/>
              </a:rPr>
              <a:t>, з </a:t>
            </a:r>
            <a:r>
              <a:rPr lang="ru-RU" sz="1800" err="1">
                <a:latin typeface="Arial"/>
                <a:cs typeface="Arial"/>
              </a:rPr>
              <a:t>характерним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блиском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 dirty="0">
              <a:cs typeface="Calibri"/>
            </a:endParaRPr>
          </a:p>
          <a:p>
            <a:pPr>
              <a:buNone/>
            </a:pPr>
            <a:r>
              <a:rPr lang="ru-RU" sz="1800" err="1">
                <a:latin typeface="Arial"/>
                <a:cs typeface="Arial"/>
              </a:rPr>
              <a:t>Неспровокований</a:t>
            </a:r>
            <a:r>
              <a:rPr lang="ru-RU" sz="1800" dirty="0">
                <a:latin typeface="Arial"/>
                <a:cs typeface="Arial"/>
              </a:rPr>
              <a:t> каракурт </a:t>
            </a:r>
            <a:r>
              <a:rPr lang="ru-RU" sz="1800" err="1">
                <a:latin typeface="Arial"/>
                <a:cs typeface="Arial"/>
              </a:rPr>
              <a:t>ніколи</a:t>
            </a:r>
            <a:r>
              <a:rPr lang="ru-RU" sz="1800" dirty="0">
                <a:latin typeface="Arial"/>
                <a:cs typeface="Arial"/>
              </a:rPr>
              <a:t> не </a:t>
            </a:r>
            <a:r>
              <a:rPr lang="ru-RU" sz="1800" err="1">
                <a:latin typeface="Arial"/>
                <a:cs typeface="Arial"/>
              </a:rPr>
              <a:t>нападає</a:t>
            </a:r>
            <a:r>
              <a:rPr lang="ru-RU" sz="1800" dirty="0">
                <a:latin typeface="Arial"/>
                <a:cs typeface="Arial"/>
              </a:rPr>
              <a:t> на </a:t>
            </a:r>
            <a:r>
              <a:rPr lang="ru-RU" sz="1800" err="1">
                <a:latin typeface="Arial"/>
                <a:cs typeface="Arial"/>
              </a:rPr>
              <a:t>людину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Напад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павука</a:t>
            </a:r>
            <a:r>
              <a:rPr lang="ru-RU" sz="1800" dirty="0">
                <a:latin typeface="Arial"/>
                <a:cs typeface="Arial"/>
              </a:rPr>
              <a:t> — </a:t>
            </a:r>
            <a:r>
              <a:rPr lang="ru-RU" sz="1800" err="1">
                <a:latin typeface="Arial"/>
                <a:cs typeface="Arial"/>
              </a:rPr>
              <a:t>це</a:t>
            </a:r>
            <a:r>
              <a:rPr lang="ru-RU" sz="1800" dirty="0">
                <a:latin typeface="Arial"/>
                <a:cs typeface="Arial"/>
              </a:rPr>
              <a:t>  </a:t>
            </a:r>
            <a:r>
              <a:rPr lang="ru-RU" sz="1800" err="1">
                <a:latin typeface="Arial"/>
                <a:cs typeface="Arial"/>
              </a:rPr>
              <a:t>захисна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реакція</a:t>
            </a:r>
            <a:r>
              <a:rPr lang="ru-RU" sz="1800" dirty="0">
                <a:latin typeface="Arial"/>
                <a:cs typeface="Arial"/>
              </a:rPr>
              <a:t> на </a:t>
            </a:r>
            <a:r>
              <a:rPr lang="ru-RU" sz="1800" err="1">
                <a:latin typeface="Arial"/>
                <a:cs typeface="Arial"/>
              </a:rPr>
              <a:t>вторгнення</a:t>
            </a:r>
            <a:r>
              <a:rPr lang="ru-RU" sz="1800" dirty="0">
                <a:latin typeface="Arial"/>
                <a:cs typeface="Arial"/>
              </a:rPr>
              <a:t> на «</a:t>
            </a:r>
            <a:r>
              <a:rPr lang="ru-RU" sz="1800" err="1">
                <a:latin typeface="Arial"/>
                <a:cs typeface="Arial"/>
              </a:rPr>
              <a:t>його</a:t>
            </a:r>
            <a:r>
              <a:rPr lang="ru-RU" sz="1800" dirty="0">
                <a:latin typeface="Arial"/>
                <a:cs typeface="Arial"/>
              </a:rPr>
              <a:t>» </a:t>
            </a:r>
            <a:r>
              <a:rPr lang="ru-RU" sz="1800" err="1">
                <a:latin typeface="Arial"/>
                <a:cs typeface="Arial"/>
              </a:rPr>
              <a:t>територію</a:t>
            </a:r>
            <a:endParaRPr lang="ru-RU" sz="1800" err="1"/>
          </a:p>
          <a:p>
            <a:pPr marL="0" indent="0">
              <a:buNone/>
            </a:pPr>
            <a:endParaRPr lang="ru-RU" sz="14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паук, беспозвоночный, членистоногие&#10;&#10;Автоматически созданное описание">
            <a:extLst>
              <a:ext uri="{FF2B5EF4-FFF2-40B4-BE49-F238E27FC236}">
                <a16:creationId xmlns:a16="http://schemas.microsoft.com/office/drawing/2014/main" id="{00E2CB91-C8EA-797E-4B9E-29AFB7486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534" b="1"/>
          <a:stretch/>
        </p:blipFill>
        <p:spPr>
          <a:xfrm>
            <a:off x="5186557" y="162853"/>
            <a:ext cx="6830817" cy="613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64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06EDC-46B3-CBFE-FA03-7901C75EF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543" y="2112098"/>
            <a:ext cx="7705041" cy="53123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600" err="1">
                <a:latin typeface="Arial"/>
                <a:cs typeface="Arial"/>
              </a:rPr>
              <a:t>Кусає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павук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err="1">
                <a:latin typeface="Arial"/>
                <a:cs typeface="Arial"/>
              </a:rPr>
              <a:t>дуже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боляче</a:t>
            </a:r>
            <a:r>
              <a:rPr lang="ru-RU" sz="1600" dirty="0">
                <a:latin typeface="Arial"/>
                <a:cs typeface="Arial"/>
              </a:rPr>
              <a:t>, а на </a:t>
            </a:r>
            <a:r>
              <a:rPr lang="ru-RU" sz="1600" err="1">
                <a:latin typeface="Arial"/>
                <a:cs typeface="Arial"/>
              </a:rPr>
              <a:t>місці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з’являється</a:t>
            </a:r>
            <a:r>
              <a:rPr lang="ru-RU" sz="1600" dirty="0">
                <a:latin typeface="Arial"/>
                <a:cs typeface="Arial"/>
              </a:rPr>
              <a:t> невелика </a:t>
            </a:r>
            <a:r>
              <a:rPr lang="ru-RU" sz="1600" err="1">
                <a:latin typeface="Arial"/>
                <a:cs typeface="Arial"/>
              </a:rPr>
              <a:t>червона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плямочка</a:t>
            </a:r>
            <a:r>
              <a:rPr lang="ru-RU" sz="1600" dirty="0">
                <a:latin typeface="Arial"/>
                <a:cs typeface="Arial"/>
              </a:rPr>
              <a:t>, яка </a:t>
            </a:r>
            <a:r>
              <a:rPr lang="ru-RU" sz="1600" err="1">
                <a:latin typeface="Arial"/>
                <a:cs typeface="Arial"/>
              </a:rPr>
              <a:t>швидко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блідніє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чи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зникає</a:t>
            </a:r>
            <a:r>
              <a:rPr lang="ru-RU" sz="1600" dirty="0">
                <a:latin typeface="Arial"/>
                <a:cs typeface="Arial"/>
              </a:rPr>
              <a:t>. </a:t>
            </a:r>
            <a:r>
              <a:rPr lang="ru-RU" sz="1600" err="1">
                <a:latin typeface="Arial"/>
                <a:cs typeface="Arial"/>
              </a:rPr>
              <a:t>Укушене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місце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err="1">
                <a:latin typeface="Arial"/>
                <a:cs typeface="Arial"/>
              </a:rPr>
              <a:t>опухає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біль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швидко</a:t>
            </a:r>
            <a:r>
              <a:rPr lang="ru-RU" sz="1600" dirty="0">
                <a:latin typeface="Arial"/>
                <a:cs typeface="Arial"/>
              </a:rPr>
              <a:t> проходить, а </a:t>
            </a:r>
            <a:r>
              <a:rPr lang="ru-RU" sz="1600" err="1">
                <a:latin typeface="Arial"/>
                <a:cs typeface="Arial"/>
              </a:rPr>
              <a:t>уві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сні</a:t>
            </a:r>
            <a:r>
              <a:rPr lang="ru-RU" sz="1600" dirty="0">
                <a:latin typeface="Arial"/>
                <a:cs typeface="Arial"/>
              </a:rPr>
              <a:t> укус </a:t>
            </a:r>
            <a:r>
              <a:rPr lang="ru-RU" sz="1600" err="1">
                <a:latin typeface="Arial"/>
                <a:cs typeface="Arial"/>
              </a:rPr>
              <a:t>можна</a:t>
            </a:r>
            <a:r>
              <a:rPr lang="ru-RU" sz="1600" dirty="0">
                <a:latin typeface="Arial"/>
                <a:cs typeface="Arial"/>
              </a:rPr>
              <a:t> й не </a:t>
            </a:r>
            <a:r>
              <a:rPr lang="ru-RU" sz="1600" err="1">
                <a:latin typeface="Arial"/>
                <a:cs typeface="Arial"/>
              </a:rPr>
              <a:t>помітити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Через </a:t>
            </a:r>
            <a:r>
              <a:rPr lang="ru-RU" sz="1600" err="1">
                <a:latin typeface="Arial"/>
                <a:cs typeface="Arial"/>
              </a:rPr>
              <a:t>деякий</a:t>
            </a:r>
            <a:r>
              <a:rPr lang="ru-RU" sz="1600" dirty="0">
                <a:latin typeface="Arial"/>
                <a:cs typeface="Arial"/>
              </a:rPr>
              <a:t> час —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15 </a:t>
            </a:r>
            <a:r>
              <a:rPr lang="ru-RU" sz="1600" err="1">
                <a:latin typeface="Arial"/>
                <a:cs typeface="Arial"/>
              </a:rPr>
              <a:t>хвилин</a:t>
            </a:r>
            <a:r>
              <a:rPr lang="ru-RU" sz="1600" dirty="0">
                <a:latin typeface="Arial"/>
                <a:cs typeface="Arial"/>
              </a:rPr>
              <a:t> до 6 годин — на </a:t>
            </a:r>
            <a:r>
              <a:rPr lang="ru-RU" sz="1600" err="1">
                <a:latin typeface="Arial"/>
                <a:cs typeface="Arial"/>
              </a:rPr>
              <a:t>місці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виникає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інтенсивний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різкий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біль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поширюється</a:t>
            </a:r>
            <a:r>
              <a:rPr lang="ru-RU" sz="1600" dirty="0">
                <a:latin typeface="Arial"/>
                <a:cs typeface="Arial"/>
              </a:rPr>
              <a:t> в область живота, грудей і </a:t>
            </a:r>
            <a:r>
              <a:rPr lang="ru-RU" sz="1600" err="1">
                <a:latin typeface="Arial"/>
                <a:cs typeface="Arial"/>
              </a:rPr>
              <a:t>попереку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м’язи</a:t>
            </a:r>
            <a:r>
              <a:rPr lang="ru-RU" sz="1600" dirty="0">
                <a:latin typeface="Arial"/>
                <a:cs typeface="Arial"/>
              </a:rPr>
              <a:t> живота </a:t>
            </a:r>
            <a:r>
              <a:rPr lang="ru-RU" sz="1600" err="1">
                <a:latin typeface="Arial"/>
                <a:cs typeface="Arial"/>
              </a:rPr>
              <a:t>напружуються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утруднюється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дихання</a:t>
            </a:r>
            <a:r>
              <a:rPr lang="ru-RU" sz="1600" dirty="0">
                <a:latin typeface="Arial"/>
                <a:cs typeface="Arial"/>
              </a:rPr>
              <a:t> і </a:t>
            </a:r>
            <a:r>
              <a:rPr lang="ru-RU" sz="1600" err="1">
                <a:latin typeface="Arial"/>
                <a:cs typeface="Arial"/>
              </a:rPr>
              <a:t>німіють</a:t>
            </a:r>
            <a:r>
              <a:rPr lang="ru-RU" sz="1600" dirty="0">
                <a:latin typeface="Arial"/>
                <a:cs typeface="Arial"/>
              </a:rPr>
              <a:t> ноги. </a:t>
            </a:r>
            <a:r>
              <a:rPr lang="ru-RU" sz="1600" err="1">
                <a:latin typeface="Arial"/>
                <a:cs typeface="Arial"/>
              </a:rPr>
              <a:t>Настає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сильне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психічне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збудження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постраждалий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виразно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неспокійний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відчуває</a:t>
            </a:r>
            <a:r>
              <a:rPr lang="ru-RU" sz="1600" dirty="0">
                <a:latin typeface="Arial"/>
                <a:cs typeface="Arial"/>
              </a:rPr>
              <a:t> страх </a:t>
            </a:r>
            <a:r>
              <a:rPr lang="ru-RU" sz="1600" err="1">
                <a:latin typeface="Arial"/>
                <a:cs typeface="Arial"/>
              </a:rPr>
              <a:t>смерті</a:t>
            </a:r>
            <a:r>
              <a:rPr lang="ru-RU" sz="1600" dirty="0">
                <a:latin typeface="Arial"/>
                <a:cs typeface="Arial"/>
              </a:rPr>
              <a:t>. </a:t>
            </a:r>
            <a:r>
              <a:rPr lang="ru-RU" sz="1600" err="1">
                <a:latin typeface="Arial"/>
                <a:cs typeface="Arial"/>
              </a:rPr>
              <a:t>Нерідко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спостерігаються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запаморочення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головний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біль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задуха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судоми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блювота</a:t>
            </a:r>
            <a:r>
              <a:rPr lang="ru-RU" sz="1600" dirty="0">
                <a:latin typeface="Arial"/>
                <a:cs typeface="Arial"/>
              </a:rPr>
              <a:t>. Характерно </a:t>
            </a:r>
            <a:r>
              <a:rPr lang="ru-RU" sz="1600" err="1">
                <a:latin typeface="Arial"/>
                <a:cs typeface="Arial"/>
              </a:rPr>
              <a:t>посиніння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обличчя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уповільнення</a:t>
            </a:r>
            <a:r>
              <a:rPr lang="ru-RU" sz="1600" dirty="0">
                <a:latin typeface="Arial"/>
                <a:cs typeface="Arial"/>
              </a:rPr>
              <a:t> й </a:t>
            </a:r>
            <a:r>
              <a:rPr lang="ru-RU" sz="1600" err="1">
                <a:latin typeface="Arial"/>
                <a:cs typeface="Arial"/>
              </a:rPr>
              <a:t>аритмія</a:t>
            </a:r>
            <a:r>
              <a:rPr lang="ru-RU" sz="1600" dirty="0">
                <a:latin typeface="Arial"/>
                <a:cs typeface="Arial"/>
              </a:rPr>
              <a:t> пульсу.</a:t>
            </a:r>
            <a:br>
              <a:rPr lang="ru-RU" sz="1600" dirty="0">
                <a:latin typeface="Arial"/>
                <a:cs typeface="Arial"/>
              </a:rPr>
            </a:br>
            <a:r>
              <a:rPr lang="ru-RU" sz="1600" err="1">
                <a:latin typeface="Arial"/>
                <a:cs typeface="Arial"/>
              </a:rPr>
              <a:t>Потім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хворий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стає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млявим</a:t>
            </a:r>
            <a:r>
              <a:rPr lang="ru-RU" sz="1600" dirty="0">
                <a:latin typeface="Arial"/>
                <a:cs typeface="Arial"/>
              </a:rPr>
              <a:t>, але </a:t>
            </a:r>
            <a:r>
              <a:rPr lang="ru-RU" sz="1600" err="1">
                <a:latin typeface="Arial"/>
                <a:cs typeface="Arial"/>
              </a:rPr>
              <a:t>продовжує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поводитись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неспокійно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сильні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болі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позбавляють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його</a:t>
            </a:r>
            <a:r>
              <a:rPr lang="ru-RU" sz="1600" dirty="0">
                <a:latin typeface="Arial"/>
                <a:cs typeface="Arial"/>
              </a:rPr>
              <a:t> сну. </a:t>
            </a:r>
            <a:r>
              <a:rPr lang="ru-RU" sz="1600" err="1">
                <a:latin typeface="Arial"/>
                <a:cs typeface="Arial"/>
              </a:rPr>
              <a:t>Зазвичай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чим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коротше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проміжок</a:t>
            </a:r>
            <a:r>
              <a:rPr lang="ru-RU" sz="1600" dirty="0">
                <a:latin typeface="Arial"/>
                <a:cs typeface="Arial"/>
              </a:rPr>
              <a:t> часу </a:t>
            </a:r>
            <a:r>
              <a:rPr lang="ru-RU" sz="1600" err="1">
                <a:latin typeface="Arial"/>
                <a:cs typeface="Arial"/>
              </a:rPr>
              <a:t>між</a:t>
            </a:r>
            <a:r>
              <a:rPr lang="ru-RU" sz="1600" dirty="0">
                <a:latin typeface="Arial"/>
                <a:cs typeface="Arial"/>
              </a:rPr>
              <a:t> укусом і </a:t>
            </a:r>
            <a:r>
              <a:rPr lang="ru-RU" sz="1600" err="1">
                <a:latin typeface="Arial"/>
                <a:cs typeface="Arial"/>
              </a:rPr>
              <a:t>розвитком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симптомів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тим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важче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клінічна</a:t>
            </a:r>
            <a:r>
              <a:rPr lang="ru-RU" sz="1600" dirty="0">
                <a:latin typeface="Arial"/>
                <a:cs typeface="Arial"/>
              </a:rPr>
              <a:t> картина. </a:t>
            </a:r>
            <a:r>
              <a:rPr lang="ru-RU" sz="1600" err="1">
                <a:latin typeface="Arial"/>
                <a:cs typeface="Arial"/>
              </a:rPr>
              <a:t>Симптоми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зазвичай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тривають</a:t>
            </a:r>
            <a:r>
              <a:rPr lang="ru-RU" sz="1600" dirty="0">
                <a:latin typeface="Arial"/>
                <a:cs typeface="Arial"/>
              </a:rPr>
              <a:t> 24-48 годин, але у </a:t>
            </a:r>
            <a:r>
              <a:rPr lang="ru-RU" sz="1600" err="1">
                <a:latin typeface="Arial"/>
                <a:cs typeface="Arial"/>
              </a:rPr>
              <a:t>важких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випадках</a:t>
            </a:r>
            <a:r>
              <a:rPr lang="ru-RU" sz="1600" dirty="0">
                <a:latin typeface="Arial"/>
                <a:cs typeface="Arial"/>
              </a:rPr>
              <a:t> — </a:t>
            </a:r>
            <a:r>
              <a:rPr lang="ru-RU" sz="1600" err="1">
                <a:latin typeface="Arial"/>
                <a:cs typeface="Arial"/>
              </a:rPr>
              <a:t>набагато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довше</a:t>
            </a:r>
            <a:r>
              <a:rPr lang="ru-RU" sz="1600" dirty="0">
                <a:latin typeface="Arial"/>
                <a:cs typeface="Arial"/>
              </a:rPr>
              <a:t>, до </a:t>
            </a:r>
            <a:r>
              <a:rPr lang="ru-RU" sz="1600" err="1">
                <a:latin typeface="Arial"/>
                <a:cs typeface="Arial"/>
              </a:rPr>
              <a:t>декількох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днів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>
              <a:buNone/>
            </a:pPr>
            <a:r>
              <a:rPr lang="ru-RU" sz="1600" dirty="0" err="1">
                <a:latin typeface="Arial"/>
                <a:cs typeface="Arial"/>
              </a:rPr>
              <a:t>Повне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одужання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наступає</a:t>
            </a:r>
            <a:r>
              <a:rPr lang="ru-RU" sz="1600" dirty="0">
                <a:latin typeface="Arial"/>
                <a:cs typeface="Arial"/>
              </a:rPr>
              <a:t> через 2-3 </a:t>
            </a:r>
            <a:r>
              <a:rPr lang="ru-RU" sz="1600" dirty="0" err="1">
                <a:latin typeface="Arial"/>
                <a:cs typeface="Arial"/>
              </a:rPr>
              <a:t>тижні</a:t>
            </a:r>
            <a:r>
              <a:rPr lang="ru-RU" sz="1600" dirty="0">
                <a:latin typeface="Arial"/>
                <a:cs typeface="Arial"/>
              </a:rPr>
              <a:t>, але </a:t>
            </a:r>
            <a:r>
              <a:rPr lang="ru-RU" sz="1600" dirty="0" err="1">
                <a:latin typeface="Arial"/>
                <a:cs typeface="Arial"/>
              </a:rPr>
              <a:t>слабкість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залишається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більше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місяця</a:t>
            </a:r>
            <a:r>
              <a:rPr lang="ru-RU" sz="1600" dirty="0">
                <a:latin typeface="Arial"/>
                <a:cs typeface="Arial"/>
              </a:rPr>
              <a:t>. У </a:t>
            </a:r>
            <a:r>
              <a:rPr lang="ru-RU" sz="1600" dirty="0" err="1">
                <a:latin typeface="Arial"/>
                <a:cs typeface="Arial"/>
              </a:rPr>
              <a:t>важких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випадках</a:t>
            </a:r>
            <a:r>
              <a:rPr lang="ru-RU" sz="1600" dirty="0">
                <a:latin typeface="Arial"/>
                <a:cs typeface="Arial"/>
              </a:rPr>
              <a:t>, при </a:t>
            </a:r>
            <a:r>
              <a:rPr lang="ru-RU" sz="1600" dirty="0" err="1">
                <a:latin typeface="Arial"/>
                <a:cs typeface="Arial"/>
              </a:rPr>
              <a:t>відсутності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медичної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, через день-два </a:t>
            </a:r>
            <a:r>
              <a:rPr lang="ru-RU" sz="1600" dirty="0" err="1">
                <a:latin typeface="Arial"/>
                <a:cs typeface="Arial"/>
              </a:rPr>
              <a:t>після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dirty="0" err="1">
                <a:latin typeface="Arial"/>
                <a:cs typeface="Arial"/>
              </a:rPr>
              <a:t>наступає</a:t>
            </a:r>
            <a:r>
              <a:rPr lang="ru-RU" sz="1600" dirty="0">
                <a:latin typeface="Arial"/>
                <a:cs typeface="Arial"/>
              </a:rPr>
              <a:t> смерть.</a:t>
            </a:r>
            <a:endParaRPr lang="ru-RU" sz="1600" dirty="0">
              <a:cs typeface="Calibri"/>
            </a:endParaRPr>
          </a:p>
        </p:txBody>
      </p:sp>
      <p:pic>
        <p:nvPicPr>
          <p:cNvPr id="4" name="Рисунок 4" descr="Изображение выглядит как членистоногие, беспозвоночный, паук&#10;&#10;Автоматически созданное описание">
            <a:extLst>
              <a:ext uri="{FF2B5EF4-FFF2-40B4-BE49-F238E27FC236}">
                <a16:creationId xmlns:a16="http://schemas.microsoft.com/office/drawing/2014/main" id="{F3A92E0F-CF7E-793A-8FDB-298B6A881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725" y="2554493"/>
            <a:ext cx="3365147" cy="2125361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5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C79F70-DF34-6AD4-D133-CBFDCEA6E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421" y="543351"/>
            <a:ext cx="5165868" cy="558573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b="1" dirty="0">
                <a:latin typeface="Arial"/>
                <a:cs typeface="Arial"/>
              </a:rPr>
              <a:t>Перша </a:t>
            </a:r>
            <a:r>
              <a:rPr lang="ru-RU" sz="1800" b="1" err="1">
                <a:latin typeface="Arial"/>
                <a:cs typeface="Arial"/>
              </a:rPr>
              <a:t>медична</a:t>
            </a:r>
            <a:r>
              <a:rPr lang="ru-RU" sz="1800" b="1" dirty="0">
                <a:latin typeface="Arial"/>
                <a:cs typeface="Arial"/>
              </a:rPr>
              <a:t> </a:t>
            </a:r>
            <a:r>
              <a:rPr lang="ru-RU" sz="1800" b="1" err="1">
                <a:latin typeface="Arial"/>
                <a:cs typeface="Arial"/>
              </a:rPr>
              <a:t>допомога</a:t>
            </a:r>
            <a:r>
              <a:rPr lang="ru-RU" sz="1800" b="1" dirty="0">
                <a:latin typeface="Arial"/>
                <a:cs typeface="Arial"/>
              </a:rPr>
              <a:t>:</a:t>
            </a:r>
            <a:endParaRPr lang="ru-RU" sz="1800" dirty="0">
              <a:cs typeface="Calibri"/>
            </a:endParaRPr>
          </a:p>
          <a:p>
            <a:pPr>
              <a:buNone/>
            </a:pPr>
            <a:r>
              <a:rPr lang="ru-RU" sz="1800" dirty="0">
                <a:latin typeface="Arial"/>
                <a:cs typeface="Arial"/>
              </a:rPr>
              <a:t>1) В </a:t>
            </a:r>
            <a:r>
              <a:rPr lang="ru-RU" sz="1800" err="1">
                <a:latin typeface="Arial"/>
                <a:cs typeface="Arial"/>
              </a:rPr>
              <a:t>перші</a:t>
            </a:r>
            <a:r>
              <a:rPr lang="ru-RU" sz="1800" dirty="0">
                <a:latin typeface="Arial"/>
                <a:cs typeface="Arial"/>
              </a:rPr>
              <a:t> 2-3 </a:t>
            </a:r>
            <a:r>
              <a:rPr lang="ru-RU" sz="1800" err="1">
                <a:latin typeface="Arial"/>
                <a:cs typeface="Arial"/>
              </a:rPr>
              <a:t>хвилини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можна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припекти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місце</a:t>
            </a:r>
            <a:r>
              <a:rPr lang="ru-RU" sz="1800" dirty="0">
                <a:latin typeface="Arial"/>
                <a:cs typeface="Arial"/>
              </a:rPr>
              <a:t> укусу каракурта </a:t>
            </a:r>
            <a:r>
              <a:rPr lang="ru-RU" sz="1800" err="1">
                <a:latin typeface="Arial"/>
                <a:cs typeface="Arial"/>
              </a:rPr>
              <a:t>полум’ям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запаленого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сірника</a:t>
            </a:r>
            <a:r>
              <a:rPr lang="ru-RU" sz="1800" dirty="0">
                <a:latin typeface="Arial"/>
                <a:cs typeface="Arial"/>
              </a:rPr>
              <a:t>, для </a:t>
            </a:r>
            <a:r>
              <a:rPr lang="ru-RU" sz="1800" err="1">
                <a:latin typeface="Arial"/>
                <a:cs typeface="Arial"/>
              </a:rPr>
              <a:t>чого</a:t>
            </a:r>
            <a:r>
              <a:rPr lang="ru-RU" sz="1800" dirty="0">
                <a:latin typeface="Arial"/>
                <a:cs typeface="Arial"/>
              </a:rPr>
              <a:t> 1-2 </a:t>
            </a:r>
            <a:r>
              <a:rPr lang="ru-RU" sz="1800" err="1">
                <a:latin typeface="Arial"/>
                <a:cs typeface="Arial"/>
              </a:rPr>
              <a:t>сірника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притискують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голівками</a:t>
            </a:r>
            <a:r>
              <a:rPr lang="ru-RU" sz="1800" dirty="0">
                <a:latin typeface="Arial"/>
                <a:cs typeface="Arial"/>
              </a:rPr>
              <a:t> до </a:t>
            </a:r>
            <a:r>
              <a:rPr lang="ru-RU" sz="1800" err="1">
                <a:latin typeface="Arial"/>
                <a:cs typeface="Arial"/>
              </a:rPr>
              <a:t>місця</a:t>
            </a:r>
            <a:r>
              <a:rPr lang="ru-RU" sz="1800" dirty="0">
                <a:latin typeface="Arial"/>
                <a:cs typeface="Arial"/>
              </a:rPr>
              <a:t> укусу і </a:t>
            </a:r>
            <a:r>
              <a:rPr lang="ru-RU" sz="1800" err="1">
                <a:latin typeface="Arial"/>
                <a:cs typeface="Arial"/>
              </a:rPr>
              <a:t>підпалюють</a:t>
            </a:r>
            <a:r>
              <a:rPr lang="ru-RU" sz="1800" dirty="0">
                <a:latin typeface="Arial"/>
                <a:cs typeface="Arial"/>
              </a:rPr>
              <a:t> 3-м </a:t>
            </a:r>
            <a:r>
              <a:rPr lang="ru-RU" sz="1800" err="1">
                <a:latin typeface="Arial"/>
                <a:cs typeface="Arial"/>
              </a:rPr>
              <a:t>сірником</a:t>
            </a:r>
            <a:r>
              <a:rPr lang="ru-RU" sz="1800" dirty="0">
                <a:latin typeface="Arial"/>
                <a:cs typeface="Arial"/>
              </a:rPr>
              <a:t>. </a:t>
            </a:r>
            <a:r>
              <a:rPr lang="ru-RU" sz="1800" err="1">
                <a:latin typeface="Arial"/>
                <a:cs typeface="Arial"/>
              </a:rPr>
              <a:t>Оскільки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уражається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поверхневий</a:t>
            </a:r>
            <a:r>
              <a:rPr lang="ru-RU" sz="1800" dirty="0">
                <a:latin typeface="Arial"/>
                <a:cs typeface="Arial"/>
              </a:rPr>
              <a:t> шар </a:t>
            </a:r>
            <a:r>
              <a:rPr lang="ru-RU" sz="1800" err="1">
                <a:latin typeface="Arial"/>
                <a:cs typeface="Arial"/>
              </a:rPr>
              <a:t>шкіри</a:t>
            </a:r>
            <a:r>
              <a:rPr lang="ru-RU" sz="1800" dirty="0">
                <a:latin typeface="Arial"/>
                <a:cs typeface="Arial"/>
              </a:rPr>
              <a:t> (до 0,5 мм), </a:t>
            </a:r>
            <a:r>
              <a:rPr lang="ru-RU" sz="1800" err="1">
                <a:latin typeface="Arial"/>
                <a:cs typeface="Arial"/>
              </a:rPr>
              <a:t>полум’я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сірників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достатньо</a:t>
            </a:r>
            <a:r>
              <a:rPr lang="ru-RU" sz="1800" dirty="0">
                <a:latin typeface="Arial"/>
                <a:cs typeface="Arial"/>
              </a:rPr>
              <a:t> для </a:t>
            </a:r>
            <a:r>
              <a:rPr lang="ru-RU" sz="1800" err="1">
                <a:latin typeface="Arial"/>
                <a:cs typeface="Arial"/>
              </a:rPr>
              <a:t>зруйнування</a:t>
            </a:r>
            <a:r>
              <a:rPr lang="ru-RU" sz="1800" dirty="0">
                <a:latin typeface="Arial"/>
                <a:cs typeface="Arial"/>
              </a:rPr>
              <a:t> токсину. На </a:t>
            </a:r>
            <a:r>
              <a:rPr lang="ru-RU" sz="1800" err="1">
                <a:latin typeface="Arial"/>
                <a:cs typeface="Arial"/>
              </a:rPr>
              <a:t>місце</a:t>
            </a:r>
            <a:r>
              <a:rPr lang="ru-RU" sz="1800" dirty="0">
                <a:latin typeface="Arial"/>
                <a:cs typeface="Arial"/>
              </a:rPr>
              <a:t> укусу також </a:t>
            </a:r>
            <a:r>
              <a:rPr lang="ru-RU" sz="1800" err="1">
                <a:latin typeface="Arial"/>
                <a:cs typeface="Arial"/>
              </a:rPr>
              <a:t>потрібно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прикласти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лід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 dirty="0">
              <a:cs typeface="Calibri"/>
            </a:endParaRPr>
          </a:p>
          <a:p>
            <a:pPr>
              <a:buNone/>
            </a:pPr>
            <a:r>
              <a:rPr lang="ru-RU" sz="1800" dirty="0">
                <a:latin typeface="Arial"/>
                <a:cs typeface="Arial"/>
              </a:rPr>
              <a:t>2) </a:t>
            </a:r>
            <a:r>
              <a:rPr lang="ru-RU" sz="1800" err="1">
                <a:latin typeface="Arial"/>
                <a:cs typeface="Arial"/>
              </a:rPr>
              <a:t>Дати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постраждалому</a:t>
            </a:r>
            <a:r>
              <a:rPr lang="ru-RU" sz="1800" dirty="0">
                <a:latin typeface="Arial"/>
                <a:cs typeface="Arial"/>
              </a:rPr>
              <a:t> з аптечки </a:t>
            </a:r>
            <a:r>
              <a:rPr lang="ru-RU" sz="1800" err="1">
                <a:latin typeface="Arial"/>
                <a:cs typeface="Arial"/>
              </a:rPr>
              <a:t>антигістамінні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засоби</a:t>
            </a:r>
            <a:r>
              <a:rPr lang="ru-RU" sz="1800" dirty="0">
                <a:latin typeface="Arial"/>
                <a:cs typeface="Arial"/>
              </a:rPr>
              <a:t> (</a:t>
            </a:r>
            <a:r>
              <a:rPr lang="ru-RU" sz="1800" err="1">
                <a:latin typeface="Arial"/>
                <a:cs typeface="Arial"/>
              </a:rPr>
              <a:t>діазолін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цетиризин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лоратадин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тощо</a:t>
            </a:r>
            <a:r>
              <a:rPr lang="ru-RU" sz="1800" dirty="0">
                <a:latin typeface="Arial"/>
                <a:cs typeface="Arial"/>
              </a:rPr>
              <a:t>.), при </a:t>
            </a:r>
            <a:r>
              <a:rPr lang="ru-RU" sz="1800" err="1">
                <a:latin typeface="Arial"/>
                <a:cs typeface="Arial"/>
              </a:rPr>
              <a:t>наростаючих</a:t>
            </a:r>
            <a:r>
              <a:rPr lang="ru-RU" sz="1800" dirty="0">
                <a:latin typeface="Arial"/>
                <a:cs typeface="Arial"/>
              </a:rPr>
              <a:t> болях — </a:t>
            </a:r>
            <a:r>
              <a:rPr lang="ru-RU" sz="1800" err="1">
                <a:latin typeface="Arial"/>
                <a:cs typeface="Arial"/>
              </a:rPr>
              <a:t>знеболювальні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засоби</a:t>
            </a:r>
            <a:r>
              <a:rPr lang="ru-RU" sz="1800" dirty="0">
                <a:latin typeface="Arial"/>
                <a:cs typeface="Arial"/>
              </a:rPr>
              <a:t> (парацетамол, </a:t>
            </a:r>
            <a:r>
              <a:rPr lang="ru-RU" sz="1800" err="1">
                <a:latin typeface="Arial"/>
                <a:cs typeface="Arial"/>
              </a:rPr>
              <a:t>ібупрофен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тощо</a:t>
            </a:r>
            <a:r>
              <a:rPr lang="ru-RU" sz="1800" dirty="0">
                <a:latin typeface="Arial"/>
                <a:cs typeface="Arial"/>
              </a:rPr>
              <a:t>), </a:t>
            </a:r>
            <a:r>
              <a:rPr lang="ru-RU" sz="1800" err="1">
                <a:latin typeface="Arial"/>
                <a:cs typeface="Arial"/>
              </a:rPr>
              <a:t>інші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препарати</a:t>
            </a:r>
            <a:r>
              <a:rPr lang="ru-RU" sz="1800" dirty="0">
                <a:latin typeface="Arial"/>
                <a:cs typeface="Arial"/>
              </a:rPr>
              <a:t> з аптечки для </a:t>
            </a:r>
            <a:r>
              <a:rPr lang="ru-RU" sz="1800" err="1">
                <a:latin typeface="Arial"/>
                <a:cs typeface="Arial"/>
              </a:rPr>
              <a:t>зменшення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симптомів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отруєння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наприклад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заспокійливі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засоби</a:t>
            </a:r>
            <a:r>
              <a:rPr lang="ru-RU" sz="1800" dirty="0">
                <a:latin typeface="Arial"/>
                <a:cs typeface="Arial"/>
              </a:rPr>
              <a:t>, </a:t>
            </a:r>
            <a:r>
              <a:rPr lang="ru-RU" sz="1800" err="1">
                <a:latin typeface="Arial"/>
                <a:cs typeface="Arial"/>
              </a:rPr>
              <a:t>тощо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dirty="0">
                <a:latin typeface="Arial"/>
                <a:cs typeface="Arial"/>
              </a:rPr>
              <a:t>3) </a:t>
            </a:r>
            <a:r>
              <a:rPr lang="ru-RU" sz="1800" err="1">
                <a:latin typeface="Arial"/>
                <a:cs typeface="Arial"/>
              </a:rPr>
              <a:t>Доставити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постраждалого</a:t>
            </a:r>
            <a:r>
              <a:rPr lang="ru-RU" sz="1800" dirty="0">
                <a:latin typeface="Arial"/>
                <a:cs typeface="Arial"/>
              </a:rPr>
              <a:t> в </a:t>
            </a:r>
            <a:r>
              <a:rPr lang="ru-RU" sz="1800" err="1">
                <a:latin typeface="Arial"/>
                <a:cs typeface="Arial"/>
              </a:rPr>
              <a:t>лікувальний</a:t>
            </a:r>
            <a:r>
              <a:rPr lang="ru-RU" sz="1800" dirty="0">
                <a:latin typeface="Arial"/>
                <a:cs typeface="Arial"/>
              </a:rPr>
              <a:t> заклад, де </a:t>
            </a:r>
            <a:r>
              <a:rPr lang="ru-RU" sz="1800" err="1">
                <a:latin typeface="Arial"/>
                <a:cs typeface="Arial"/>
              </a:rPr>
              <a:t>йому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введуть</a:t>
            </a:r>
            <a:r>
              <a:rPr lang="ru-RU" sz="1800" dirty="0">
                <a:latin typeface="Arial"/>
                <a:cs typeface="Arial"/>
              </a:rPr>
              <a:t>  </a:t>
            </a:r>
            <a:r>
              <a:rPr lang="ru-RU" sz="1800" err="1">
                <a:latin typeface="Arial"/>
                <a:cs typeface="Arial"/>
              </a:rPr>
              <a:t>протикаракуртову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сироватку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або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проведуть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іншу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дезінтоксикаційну</a:t>
            </a:r>
            <a:r>
              <a:rPr lang="ru-RU" sz="1800" dirty="0">
                <a:latin typeface="Arial"/>
                <a:cs typeface="Arial"/>
              </a:rPr>
              <a:t> </a:t>
            </a:r>
            <a:r>
              <a:rPr lang="ru-RU" sz="1800" err="1">
                <a:latin typeface="Arial"/>
                <a:cs typeface="Arial"/>
              </a:rPr>
              <a:t>терапію</a:t>
            </a:r>
            <a:r>
              <a:rPr lang="ru-RU" sz="1800" dirty="0">
                <a:latin typeface="Arial"/>
                <a:cs typeface="Arial"/>
              </a:rPr>
              <a:t>.</a:t>
            </a:r>
            <a:endParaRPr lang="ru-RU" sz="1800" dirty="0"/>
          </a:p>
          <a:p>
            <a:pPr marL="0" indent="0">
              <a:buNone/>
            </a:pPr>
            <a:endParaRPr lang="ru-RU" sz="1300">
              <a:cs typeface="Calibri" panose="020F0502020204030204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FD92953C-6E37-7E9A-36FC-C5F8D843A9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40" r="4061" b="4"/>
          <a:stretch/>
        </p:blipFill>
        <p:spPr>
          <a:xfrm>
            <a:off x="6182944" y="557189"/>
            <a:ext cx="5170852" cy="55718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08062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4D85B6A-FF18-4EFD-BD23-77FDE89EC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2"/>
            <a:ext cx="12188952" cy="68579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8AAB596-4870-4D7C-9F51-06F1F7367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8B56C-B49D-E272-DFB2-D4B88F4B3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12" y="3651159"/>
            <a:ext cx="4401880" cy="2525803"/>
          </a:xfrm>
        </p:spPr>
        <p:txBody>
          <a:bodyPr>
            <a:normAutofit/>
          </a:bodyPr>
          <a:lstStyle/>
          <a:p>
            <a:pPr algn="ctr"/>
            <a:r>
              <a:rPr lang="ru-RU" sz="4000" b="1">
                <a:latin typeface="Arial"/>
                <a:cs typeface="Arial"/>
              </a:rPr>
              <a:t>Отруйні змії</a:t>
            </a:r>
            <a:endParaRPr lang="ru-RU" sz="4000"/>
          </a:p>
        </p:txBody>
      </p:sp>
      <p:pic>
        <p:nvPicPr>
          <p:cNvPr id="4" name="Рисунок 4" descr="Изображение выглядит как трава, рептилия, змея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3D1F9880-B0D8-30E6-4D51-9D5779ADD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79" b="2693"/>
          <a:stretch/>
        </p:blipFill>
        <p:spPr>
          <a:xfrm>
            <a:off x="8326" y="10"/>
            <a:ext cx="4349817" cy="3360340"/>
          </a:xfrm>
          <a:custGeom>
            <a:avLst/>
            <a:gdLst/>
            <a:ahLst/>
            <a:cxnLst/>
            <a:rect l="l" t="t" r="r" b="b"/>
            <a:pathLst>
              <a:path w="4047893" h="3130313">
                <a:moveTo>
                  <a:pt x="0" y="0"/>
                </a:moveTo>
                <a:lnTo>
                  <a:pt x="4047893" y="0"/>
                </a:lnTo>
                <a:lnTo>
                  <a:pt x="4047893" y="2992525"/>
                </a:lnTo>
                <a:lnTo>
                  <a:pt x="4044945" y="2992586"/>
                </a:lnTo>
                <a:cubicBezTo>
                  <a:pt x="4013007" y="2983988"/>
                  <a:pt x="4029496" y="3002088"/>
                  <a:pt x="3993923" y="2999580"/>
                </a:cubicBezTo>
                <a:cubicBezTo>
                  <a:pt x="3953690" y="2999973"/>
                  <a:pt x="3925732" y="2991464"/>
                  <a:pt x="3899257" y="2991280"/>
                </a:cubicBezTo>
                <a:cubicBezTo>
                  <a:pt x="3886826" y="2992016"/>
                  <a:pt x="3796118" y="2992410"/>
                  <a:pt x="3803589" y="2988457"/>
                </a:cubicBezTo>
                <a:cubicBezTo>
                  <a:pt x="3771479" y="2987956"/>
                  <a:pt x="3724459" y="2987111"/>
                  <a:pt x="3706605" y="2988270"/>
                </a:cubicBezTo>
                <a:cubicBezTo>
                  <a:pt x="3703225" y="2988426"/>
                  <a:pt x="3699845" y="2995259"/>
                  <a:pt x="3696464" y="2995413"/>
                </a:cubicBezTo>
                <a:cubicBezTo>
                  <a:pt x="3673602" y="2986686"/>
                  <a:pt x="3685958" y="2988536"/>
                  <a:pt x="3662169" y="2987908"/>
                </a:cubicBezTo>
                <a:cubicBezTo>
                  <a:pt x="3644316" y="2989346"/>
                  <a:pt x="3656616" y="2981280"/>
                  <a:pt x="3638764" y="2982720"/>
                </a:cubicBezTo>
                <a:cubicBezTo>
                  <a:pt x="3602893" y="3008058"/>
                  <a:pt x="3578600" y="2986261"/>
                  <a:pt x="3530424" y="2996502"/>
                </a:cubicBezTo>
                <a:lnTo>
                  <a:pt x="3456483" y="2997177"/>
                </a:lnTo>
                <a:cubicBezTo>
                  <a:pt x="3450083" y="2997047"/>
                  <a:pt x="3443320" y="2998716"/>
                  <a:pt x="3439236" y="2995748"/>
                </a:cubicBezTo>
                <a:cubicBezTo>
                  <a:pt x="3425274" y="2994993"/>
                  <a:pt x="3393296" y="2993247"/>
                  <a:pt x="3372711" y="2992647"/>
                </a:cubicBezTo>
                <a:cubicBezTo>
                  <a:pt x="3352114" y="2993339"/>
                  <a:pt x="3350044" y="2997183"/>
                  <a:pt x="3326457" y="2999562"/>
                </a:cubicBezTo>
                <a:cubicBezTo>
                  <a:pt x="3268010" y="2985834"/>
                  <a:pt x="3302346" y="3004193"/>
                  <a:pt x="3274937" y="3010764"/>
                </a:cubicBezTo>
                <a:lnTo>
                  <a:pt x="3247552" y="3008692"/>
                </a:lnTo>
                <a:cubicBezTo>
                  <a:pt x="3239494" y="3005937"/>
                  <a:pt x="3224032" y="3005163"/>
                  <a:pt x="3216589" y="3008563"/>
                </a:cubicBezTo>
                <a:cubicBezTo>
                  <a:pt x="3181100" y="3020067"/>
                  <a:pt x="3210475" y="3004709"/>
                  <a:pt x="3179493" y="3008658"/>
                </a:cubicBezTo>
                <a:lnTo>
                  <a:pt x="3149112" y="3020078"/>
                </a:lnTo>
                <a:cubicBezTo>
                  <a:pt x="3138430" y="3019544"/>
                  <a:pt x="3127747" y="3019009"/>
                  <a:pt x="3117065" y="3018475"/>
                </a:cubicBezTo>
                <a:cubicBezTo>
                  <a:pt x="3100309" y="3015895"/>
                  <a:pt x="3095375" y="3026139"/>
                  <a:pt x="3085852" y="3024583"/>
                </a:cubicBezTo>
                <a:cubicBezTo>
                  <a:pt x="3083205" y="3019193"/>
                  <a:pt x="3077928" y="3019162"/>
                  <a:pt x="3068056" y="3021444"/>
                </a:cubicBezTo>
                <a:cubicBezTo>
                  <a:pt x="3067547" y="3021351"/>
                  <a:pt x="3067037" y="3021259"/>
                  <a:pt x="3066528" y="3021166"/>
                </a:cubicBezTo>
                <a:lnTo>
                  <a:pt x="3051628" y="3025475"/>
                </a:lnTo>
                <a:cubicBezTo>
                  <a:pt x="3054335" y="3020346"/>
                  <a:pt x="3000640" y="3019856"/>
                  <a:pt x="3008147" y="3014221"/>
                </a:cubicBezTo>
                <a:cubicBezTo>
                  <a:pt x="2996636" y="3010443"/>
                  <a:pt x="2991707" y="3018195"/>
                  <a:pt x="2980324" y="3014998"/>
                </a:cubicBezTo>
                <a:cubicBezTo>
                  <a:pt x="2967759" y="3014889"/>
                  <a:pt x="2987908" y="3019812"/>
                  <a:pt x="2974105" y="3021060"/>
                </a:cubicBezTo>
                <a:lnTo>
                  <a:pt x="2898967" y="3017706"/>
                </a:lnTo>
                <a:cubicBezTo>
                  <a:pt x="2889133" y="3021187"/>
                  <a:pt x="2880975" y="3020246"/>
                  <a:pt x="2872906" y="3017913"/>
                </a:cubicBezTo>
                <a:cubicBezTo>
                  <a:pt x="2849600" y="3020012"/>
                  <a:pt x="2847396" y="3018756"/>
                  <a:pt x="2821030" y="3018570"/>
                </a:cubicBezTo>
                <a:cubicBezTo>
                  <a:pt x="2792862" y="3023488"/>
                  <a:pt x="2758404" y="3014645"/>
                  <a:pt x="2730230" y="3014478"/>
                </a:cubicBezTo>
                <a:cubicBezTo>
                  <a:pt x="2702955" y="3023440"/>
                  <a:pt x="2711231" y="3004407"/>
                  <a:pt x="2687628" y="3005991"/>
                </a:cubicBezTo>
                <a:cubicBezTo>
                  <a:pt x="2649605" y="3014731"/>
                  <a:pt x="2688189" y="2999782"/>
                  <a:pt x="2628951" y="3004830"/>
                </a:cubicBezTo>
                <a:cubicBezTo>
                  <a:pt x="2625663" y="3006155"/>
                  <a:pt x="2618407" y="3015266"/>
                  <a:pt x="2619087" y="3013614"/>
                </a:cubicBezTo>
                <a:cubicBezTo>
                  <a:pt x="2606112" y="3014782"/>
                  <a:pt x="2568093" y="2997243"/>
                  <a:pt x="2549635" y="2999983"/>
                </a:cubicBezTo>
                <a:cubicBezTo>
                  <a:pt x="2513091" y="2997030"/>
                  <a:pt x="2495971" y="3005531"/>
                  <a:pt x="2469604" y="3005376"/>
                </a:cubicBezTo>
                <a:cubicBezTo>
                  <a:pt x="2460397" y="2976697"/>
                  <a:pt x="2420737" y="2997007"/>
                  <a:pt x="2366760" y="2987305"/>
                </a:cubicBezTo>
                <a:lnTo>
                  <a:pt x="2184478" y="2961828"/>
                </a:lnTo>
                <a:cubicBezTo>
                  <a:pt x="2115036" y="2937464"/>
                  <a:pt x="2031972" y="2970268"/>
                  <a:pt x="1991474" y="2962283"/>
                </a:cubicBezTo>
                <a:cubicBezTo>
                  <a:pt x="1975906" y="2972633"/>
                  <a:pt x="1961170" y="2963900"/>
                  <a:pt x="1941495" y="2969250"/>
                </a:cubicBezTo>
                <a:cubicBezTo>
                  <a:pt x="1896970" y="2975048"/>
                  <a:pt x="1881450" y="2995138"/>
                  <a:pt x="1822493" y="2993245"/>
                </a:cubicBezTo>
                <a:cubicBezTo>
                  <a:pt x="1799752" y="2992680"/>
                  <a:pt x="1701905" y="3006271"/>
                  <a:pt x="1648275" y="3026984"/>
                </a:cubicBezTo>
                <a:cubicBezTo>
                  <a:pt x="1616403" y="3033006"/>
                  <a:pt x="1600867" y="3023480"/>
                  <a:pt x="1591543" y="3039507"/>
                </a:cubicBezTo>
                <a:cubicBezTo>
                  <a:pt x="1575633" y="3031550"/>
                  <a:pt x="1526767" y="3047631"/>
                  <a:pt x="1510786" y="3050338"/>
                </a:cubicBezTo>
                <a:cubicBezTo>
                  <a:pt x="1497175" y="3045578"/>
                  <a:pt x="1491407" y="3051196"/>
                  <a:pt x="1479840" y="3053327"/>
                </a:cubicBezTo>
                <a:cubicBezTo>
                  <a:pt x="1474089" y="3050164"/>
                  <a:pt x="1464204" y="3051201"/>
                  <a:pt x="1461357" y="3055733"/>
                </a:cubicBezTo>
                <a:cubicBezTo>
                  <a:pt x="1467349" y="3065105"/>
                  <a:pt x="1432334" y="3063173"/>
                  <a:pt x="1430609" y="3070139"/>
                </a:cubicBezTo>
                <a:cubicBezTo>
                  <a:pt x="1410809" y="3073257"/>
                  <a:pt x="1323018" y="3072123"/>
                  <a:pt x="1309663" y="3084181"/>
                </a:cubicBezTo>
                <a:cubicBezTo>
                  <a:pt x="1269914" y="3092768"/>
                  <a:pt x="1209429" y="3080588"/>
                  <a:pt x="1192304" y="3082361"/>
                </a:cubicBezTo>
                <a:cubicBezTo>
                  <a:pt x="1184634" y="3081978"/>
                  <a:pt x="1176965" y="3081596"/>
                  <a:pt x="1169295" y="3081213"/>
                </a:cubicBezTo>
                <a:cubicBezTo>
                  <a:pt x="1168466" y="3081343"/>
                  <a:pt x="1167637" y="3081472"/>
                  <a:pt x="1166808" y="3081602"/>
                </a:cubicBezTo>
                <a:lnTo>
                  <a:pt x="1115657" y="3078399"/>
                </a:lnTo>
                <a:cubicBezTo>
                  <a:pt x="1085018" y="3091808"/>
                  <a:pt x="1079065" y="3095515"/>
                  <a:pt x="1042697" y="3099190"/>
                </a:cubicBezTo>
                <a:cubicBezTo>
                  <a:pt x="1032644" y="3098127"/>
                  <a:pt x="979772" y="3096610"/>
                  <a:pt x="977694" y="3101331"/>
                </a:cubicBezTo>
                <a:cubicBezTo>
                  <a:pt x="961202" y="3095237"/>
                  <a:pt x="940975" y="3100420"/>
                  <a:pt x="924689" y="3093967"/>
                </a:cubicBezTo>
                <a:lnTo>
                  <a:pt x="908550" y="3095950"/>
                </a:lnTo>
                <a:cubicBezTo>
                  <a:pt x="877246" y="3094415"/>
                  <a:pt x="882046" y="3103801"/>
                  <a:pt x="845329" y="3093766"/>
                </a:cubicBezTo>
                <a:cubicBezTo>
                  <a:pt x="837507" y="3090489"/>
                  <a:pt x="824678" y="3090903"/>
                  <a:pt x="816675" y="3094689"/>
                </a:cubicBezTo>
                <a:cubicBezTo>
                  <a:pt x="815297" y="3095340"/>
                  <a:pt x="814119" y="3096069"/>
                  <a:pt x="813174" y="3096853"/>
                </a:cubicBezTo>
                <a:cubicBezTo>
                  <a:pt x="790135" y="3089266"/>
                  <a:pt x="783048" y="3095936"/>
                  <a:pt x="771013" y="3090209"/>
                </a:cubicBezTo>
                <a:cubicBezTo>
                  <a:pt x="742645" y="3091492"/>
                  <a:pt x="725377" y="3101546"/>
                  <a:pt x="714380" y="3096594"/>
                </a:cubicBezTo>
                <a:cubicBezTo>
                  <a:pt x="693975" y="3099397"/>
                  <a:pt x="662383" y="3104717"/>
                  <a:pt x="648585" y="3107030"/>
                </a:cubicBezTo>
                <a:cubicBezTo>
                  <a:pt x="644887" y="3110964"/>
                  <a:pt x="637955" y="3109672"/>
                  <a:pt x="631605" y="3110477"/>
                </a:cubicBezTo>
                <a:cubicBezTo>
                  <a:pt x="625207" y="3114153"/>
                  <a:pt x="595514" y="3114423"/>
                  <a:pt x="586338" y="3112586"/>
                </a:cubicBezTo>
                <a:lnTo>
                  <a:pt x="557969" y="3117189"/>
                </a:lnTo>
                <a:cubicBezTo>
                  <a:pt x="508787" y="3109938"/>
                  <a:pt x="487300" y="3138257"/>
                  <a:pt x="448505" y="3111851"/>
                </a:cubicBezTo>
                <a:cubicBezTo>
                  <a:pt x="430568" y="3111958"/>
                  <a:pt x="443794" y="3120275"/>
                  <a:pt x="425858" y="3120382"/>
                </a:cubicBezTo>
                <a:cubicBezTo>
                  <a:pt x="402271" y="3123546"/>
                  <a:pt x="413517" y="3112174"/>
                  <a:pt x="391847" y="3124849"/>
                </a:cubicBezTo>
                <a:cubicBezTo>
                  <a:pt x="349157" y="3121702"/>
                  <a:pt x="326774" y="3134560"/>
                  <a:pt x="288285" y="3125383"/>
                </a:cubicBezTo>
                <a:cubicBezTo>
                  <a:pt x="295755" y="3130096"/>
                  <a:pt x="205047" y="3129625"/>
                  <a:pt x="192615" y="3128748"/>
                </a:cubicBezTo>
                <a:cubicBezTo>
                  <a:pt x="166142" y="3128967"/>
                  <a:pt x="138184" y="3127169"/>
                  <a:pt x="97952" y="3126700"/>
                </a:cubicBezTo>
                <a:cubicBezTo>
                  <a:pt x="62377" y="3129690"/>
                  <a:pt x="78866" y="3120054"/>
                  <a:pt x="46928" y="3130306"/>
                </a:cubicBezTo>
                <a:cubicBezTo>
                  <a:pt x="37098" y="3130381"/>
                  <a:pt x="21188" y="3129913"/>
                  <a:pt x="7323" y="3129322"/>
                </a:cubicBezTo>
                <a:lnTo>
                  <a:pt x="0" y="3128862"/>
                </a:lnTo>
                <a:close/>
              </a:path>
            </a:pathLst>
          </a:custGeom>
        </p:spPr>
      </p:pic>
      <p:pic>
        <p:nvPicPr>
          <p:cNvPr id="6" name="Рисунок 6" descr="Изображение выглядит как рептилия, змея, земля, на открытом воздухе&#10;&#10;Автоматически созданное описание">
            <a:extLst>
              <a:ext uri="{FF2B5EF4-FFF2-40B4-BE49-F238E27FC236}">
                <a16:creationId xmlns:a16="http://schemas.microsoft.com/office/drawing/2014/main" id="{DDB9C534-7AD2-8D8A-C9FF-CA64590E7E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" r="-2" b="-2"/>
          <a:stretch/>
        </p:blipFill>
        <p:spPr>
          <a:xfrm>
            <a:off x="7866220" y="10"/>
            <a:ext cx="4325780" cy="3422492"/>
          </a:xfrm>
          <a:custGeom>
            <a:avLst/>
            <a:gdLst/>
            <a:ahLst/>
            <a:cxnLst/>
            <a:rect l="l" t="t" r="r" b="b"/>
            <a:pathLst>
              <a:path w="4095743" h="3206842">
                <a:moveTo>
                  <a:pt x="0" y="0"/>
                </a:moveTo>
                <a:lnTo>
                  <a:pt x="4095743" y="0"/>
                </a:lnTo>
                <a:lnTo>
                  <a:pt x="4095743" y="136523"/>
                </a:lnTo>
                <a:lnTo>
                  <a:pt x="4095743" y="1701208"/>
                </a:lnTo>
                <a:lnTo>
                  <a:pt x="4095743" y="3071014"/>
                </a:lnTo>
                <a:cubicBezTo>
                  <a:pt x="4095742" y="3071024"/>
                  <a:pt x="4095742" y="3071035"/>
                  <a:pt x="4095741" y="3071045"/>
                </a:cubicBezTo>
                <a:cubicBezTo>
                  <a:pt x="4095657" y="3071040"/>
                  <a:pt x="4095572" y="3071032"/>
                  <a:pt x="4095488" y="3071025"/>
                </a:cubicBezTo>
                <a:lnTo>
                  <a:pt x="4089562" y="3068518"/>
                </a:lnTo>
                <a:lnTo>
                  <a:pt x="4066621" y="3073254"/>
                </a:lnTo>
                <a:cubicBezTo>
                  <a:pt x="4055320" y="3074906"/>
                  <a:pt x="4043427" y="3076001"/>
                  <a:pt x="4031223" y="3076501"/>
                </a:cubicBezTo>
                <a:cubicBezTo>
                  <a:pt x="4028484" y="3073164"/>
                  <a:pt x="4018905" y="3077906"/>
                  <a:pt x="4014400" y="3078843"/>
                </a:cubicBezTo>
                <a:cubicBezTo>
                  <a:pt x="4014351" y="3076664"/>
                  <a:pt x="4004368" y="3075619"/>
                  <a:pt x="4000825" y="3077423"/>
                </a:cubicBezTo>
                <a:cubicBezTo>
                  <a:pt x="3926364" y="3085214"/>
                  <a:pt x="3968261" y="3064853"/>
                  <a:pt x="3923579" y="3077062"/>
                </a:cubicBezTo>
                <a:cubicBezTo>
                  <a:pt x="3916103" y="3077698"/>
                  <a:pt x="3910492" y="3076605"/>
                  <a:pt x="3905815" y="3074801"/>
                </a:cubicBezTo>
                <a:lnTo>
                  <a:pt x="3897396" y="3070297"/>
                </a:lnTo>
                <a:lnTo>
                  <a:pt x="3890800" y="3071903"/>
                </a:lnTo>
                <a:cubicBezTo>
                  <a:pt x="3865901" y="3072029"/>
                  <a:pt x="3858562" y="3067412"/>
                  <a:pt x="3844074" y="3072063"/>
                </a:cubicBezTo>
                <a:cubicBezTo>
                  <a:pt x="3822669" y="3062396"/>
                  <a:pt x="3829876" y="3071099"/>
                  <a:pt x="3813596" y="3072579"/>
                </a:cubicBezTo>
                <a:cubicBezTo>
                  <a:pt x="3800751" y="3074505"/>
                  <a:pt x="3824330" y="3078216"/>
                  <a:pt x="3811743" y="3078763"/>
                </a:cubicBezTo>
                <a:cubicBezTo>
                  <a:pt x="3798124" y="3076266"/>
                  <a:pt x="3798764" y="3084018"/>
                  <a:pt x="3784600" y="3080966"/>
                </a:cubicBezTo>
                <a:cubicBezTo>
                  <a:pt x="3788042" y="3075127"/>
                  <a:pt x="3756652" y="3082098"/>
                  <a:pt x="3755678" y="3076997"/>
                </a:cubicBezTo>
                <a:cubicBezTo>
                  <a:pt x="3743648" y="3084291"/>
                  <a:pt x="3737604" y="3075305"/>
                  <a:pt x="3721587" y="3077553"/>
                </a:cubicBezTo>
                <a:cubicBezTo>
                  <a:pt x="3714042" y="3080313"/>
                  <a:pt x="3708600" y="3080787"/>
                  <a:pt x="3701187" y="3077818"/>
                </a:cubicBezTo>
                <a:cubicBezTo>
                  <a:pt x="3666438" y="3091253"/>
                  <a:pt x="3680164" y="3078420"/>
                  <a:pt x="3647646" y="3083588"/>
                </a:cubicBezTo>
                <a:cubicBezTo>
                  <a:pt x="3619631" y="3089020"/>
                  <a:pt x="3587871" y="3092545"/>
                  <a:pt x="3560777" y="3105520"/>
                </a:cubicBezTo>
                <a:cubicBezTo>
                  <a:pt x="3555802" y="3109193"/>
                  <a:pt x="3543591" y="3110585"/>
                  <a:pt x="3533503" y="3108626"/>
                </a:cubicBezTo>
                <a:cubicBezTo>
                  <a:pt x="3531768" y="3108290"/>
                  <a:pt x="3530162" y="3107864"/>
                  <a:pt x="3528735" y="3107361"/>
                </a:cubicBezTo>
                <a:cubicBezTo>
                  <a:pt x="3505309" y="3109347"/>
                  <a:pt x="3419631" y="3118211"/>
                  <a:pt x="3392949" y="3120534"/>
                </a:cubicBezTo>
                <a:cubicBezTo>
                  <a:pt x="3390791" y="3115813"/>
                  <a:pt x="3377299" y="3124333"/>
                  <a:pt x="3368657" y="3121305"/>
                </a:cubicBezTo>
                <a:cubicBezTo>
                  <a:pt x="3362467" y="3118650"/>
                  <a:pt x="3356930" y="3120616"/>
                  <a:pt x="3350465" y="3120823"/>
                </a:cubicBezTo>
                <a:cubicBezTo>
                  <a:pt x="3341947" y="3118736"/>
                  <a:pt x="3314164" y="3122506"/>
                  <a:pt x="3306922" y="3125212"/>
                </a:cubicBezTo>
                <a:cubicBezTo>
                  <a:pt x="3289615" y="3134610"/>
                  <a:pt x="3250286" y="3127630"/>
                  <a:pt x="3235905" y="3134831"/>
                </a:cubicBezTo>
                <a:cubicBezTo>
                  <a:pt x="3230686" y="3135887"/>
                  <a:pt x="3225583" y="3136314"/>
                  <a:pt x="3220570" y="3136351"/>
                </a:cubicBezTo>
                <a:lnTo>
                  <a:pt x="3206547" y="3135559"/>
                </a:lnTo>
                <a:lnTo>
                  <a:pt x="3202562" y="3133546"/>
                </a:lnTo>
                <a:lnTo>
                  <a:pt x="3193989" y="3134044"/>
                </a:lnTo>
                <a:cubicBezTo>
                  <a:pt x="3193170" y="3133943"/>
                  <a:pt x="3192354" y="3133838"/>
                  <a:pt x="3191535" y="3133737"/>
                </a:cubicBezTo>
                <a:cubicBezTo>
                  <a:pt x="3186844" y="3133143"/>
                  <a:pt x="3182215" y="3132626"/>
                  <a:pt x="3177631" y="3132423"/>
                </a:cubicBezTo>
                <a:cubicBezTo>
                  <a:pt x="3183659" y="3142516"/>
                  <a:pt x="3139642" y="3132347"/>
                  <a:pt x="3152328" y="3140511"/>
                </a:cubicBezTo>
                <a:cubicBezTo>
                  <a:pt x="3128198" y="3141143"/>
                  <a:pt x="3146604" y="3148747"/>
                  <a:pt x="3117596" y="3141499"/>
                </a:cubicBezTo>
                <a:cubicBezTo>
                  <a:pt x="3086979" y="3143595"/>
                  <a:pt x="3006888" y="3148940"/>
                  <a:pt x="2968634" y="3153086"/>
                </a:cubicBezTo>
                <a:cubicBezTo>
                  <a:pt x="2929486" y="3164160"/>
                  <a:pt x="2914998" y="3160811"/>
                  <a:pt x="2888057" y="3166369"/>
                </a:cubicBezTo>
                <a:cubicBezTo>
                  <a:pt x="2835648" y="3169073"/>
                  <a:pt x="2838558" y="3182345"/>
                  <a:pt x="2815482" y="3172591"/>
                </a:cubicBezTo>
                <a:cubicBezTo>
                  <a:pt x="2780330" y="3174973"/>
                  <a:pt x="2810834" y="3187092"/>
                  <a:pt x="2773979" y="3183164"/>
                </a:cubicBezTo>
                <a:cubicBezTo>
                  <a:pt x="2772836" y="3184755"/>
                  <a:pt x="2747271" y="3200694"/>
                  <a:pt x="2744895" y="3201836"/>
                </a:cubicBezTo>
                <a:cubicBezTo>
                  <a:pt x="2729571" y="3202108"/>
                  <a:pt x="2714249" y="3202379"/>
                  <a:pt x="2698926" y="3202651"/>
                </a:cubicBezTo>
                <a:lnTo>
                  <a:pt x="2695579" y="3202498"/>
                </a:lnTo>
                <a:lnTo>
                  <a:pt x="2674400" y="3206842"/>
                </a:lnTo>
                <a:lnTo>
                  <a:pt x="2673684" y="3206495"/>
                </a:lnTo>
                <a:cubicBezTo>
                  <a:pt x="2671600" y="3205816"/>
                  <a:pt x="2669147" y="3205501"/>
                  <a:pt x="2665867" y="3205942"/>
                </a:cubicBezTo>
                <a:cubicBezTo>
                  <a:pt x="2655994" y="3204939"/>
                  <a:pt x="2626692" y="3200644"/>
                  <a:pt x="2614431" y="3200481"/>
                </a:cubicBezTo>
                <a:cubicBezTo>
                  <a:pt x="2607486" y="3202087"/>
                  <a:pt x="2600071" y="3203605"/>
                  <a:pt x="2592303" y="3204964"/>
                </a:cubicBezTo>
                <a:lnTo>
                  <a:pt x="2529882" y="3205645"/>
                </a:lnTo>
                <a:lnTo>
                  <a:pt x="2464509" y="3197687"/>
                </a:lnTo>
                <a:cubicBezTo>
                  <a:pt x="2440330" y="3197513"/>
                  <a:pt x="2419394" y="3194556"/>
                  <a:pt x="2398926" y="3196641"/>
                </a:cubicBezTo>
                <a:cubicBezTo>
                  <a:pt x="2390615" y="3194341"/>
                  <a:pt x="2382779" y="3200091"/>
                  <a:pt x="2375181" y="3203534"/>
                </a:cubicBezTo>
                <a:cubicBezTo>
                  <a:pt x="2352617" y="3202385"/>
                  <a:pt x="2347156" y="3190791"/>
                  <a:pt x="2332855" y="3194625"/>
                </a:cubicBezTo>
                <a:cubicBezTo>
                  <a:pt x="2320177" y="3186674"/>
                  <a:pt x="2319429" y="3189708"/>
                  <a:pt x="2313469" y="3191985"/>
                </a:cubicBezTo>
                <a:cubicBezTo>
                  <a:pt x="2313187" y="3192040"/>
                  <a:pt x="2312903" y="3192094"/>
                  <a:pt x="2312621" y="3192148"/>
                </a:cubicBezTo>
                <a:lnTo>
                  <a:pt x="2310886" y="3191011"/>
                </a:lnTo>
                <a:cubicBezTo>
                  <a:pt x="2309691" y="3190836"/>
                  <a:pt x="2308496" y="3190660"/>
                  <a:pt x="2307301" y="3190485"/>
                </a:cubicBezTo>
                <a:cubicBezTo>
                  <a:pt x="2304038" y="3190598"/>
                  <a:pt x="2300775" y="3190712"/>
                  <a:pt x="2297511" y="3190825"/>
                </a:cubicBezTo>
                <a:cubicBezTo>
                  <a:pt x="2296284" y="3190964"/>
                  <a:pt x="2295057" y="3191105"/>
                  <a:pt x="2293829" y="3191244"/>
                </a:cubicBezTo>
                <a:cubicBezTo>
                  <a:pt x="2291292" y="3191425"/>
                  <a:pt x="2289608" y="3191405"/>
                  <a:pt x="2288442" y="3191236"/>
                </a:cubicBezTo>
                <a:cubicBezTo>
                  <a:pt x="2288397" y="3191205"/>
                  <a:pt x="2288352" y="3191173"/>
                  <a:pt x="2288307" y="3191142"/>
                </a:cubicBezTo>
                <a:cubicBezTo>
                  <a:pt x="2286625" y="3191201"/>
                  <a:pt x="2292966" y="3181241"/>
                  <a:pt x="2291282" y="3181298"/>
                </a:cubicBezTo>
                <a:cubicBezTo>
                  <a:pt x="2282768" y="3181808"/>
                  <a:pt x="2266459" y="3192523"/>
                  <a:pt x="2258572" y="3193351"/>
                </a:cubicBezTo>
                <a:cubicBezTo>
                  <a:pt x="2251903" y="3188132"/>
                  <a:pt x="2222758" y="3194297"/>
                  <a:pt x="2225949" y="3184460"/>
                </a:cubicBezTo>
                <a:cubicBezTo>
                  <a:pt x="2215309" y="3185285"/>
                  <a:pt x="2208874" y="3189370"/>
                  <a:pt x="2212457" y="3182918"/>
                </a:cubicBezTo>
                <a:cubicBezTo>
                  <a:pt x="2208954" y="3183005"/>
                  <a:pt x="2206796" y="3182455"/>
                  <a:pt x="2205250" y="3181596"/>
                </a:cubicBezTo>
                <a:lnTo>
                  <a:pt x="2204802" y="3181191"/>
                </a:lnTo>
                <a:cubicBezTo>
                  <a:pt x="2196360" y="3181862"/>
                  <a:pt x="2165295" y="3184604"/>
                  <a:pt x="2154589" y="3185621"/>
                </a:cubicBezTo>
                <a:lnTo>
                  <a:pt x="2140577" y="3187296"/>
                </a:lnTo>
                <a:lnTo>
                  <a:pt x="2139223" y="3186946"/>
                </a:lnTo>
                <a:lnTo>
                  <a:pt x="2129522" y="3182108"/>
                </a:lnTo>
                <a:cubicBezTo>
                  <a:pt x="2126396" y="3182958"/>
                  <a:pt x="2123631" y="3190717"/>
                  <a:pt x="2121389" y="3192118"/>
                </a:cubicBezTo>
                <a:cubicBezTo>
                  <a:pt x="2088356" y="3184630"/>
                  <a:pt x="2057187" y="3191481"/>
                  <a:pt x="2021332" y="3190187"/>
                </a:cubicBezTo>
                <a:cubicBezTo>
                  <a:pt x="1980808" y="3192837"/>
                  <a:pt x="1960551" y="3192182"/>
                  <a:pt x="1937109" y="3194259"/>
                </a:cubicBezTo>
                <a:cubicBezTo>
                  <a:pt x="1933244" y="3194376"/>
                  <a:pt x="1901924" y="3195327"/>
                  <a:pt x="1908362" y="3191174"/>
                </a:cubicBezTo>
                <a:cubicBezTo>
                  <a:pt x="1873455" y="3191897"/>
                  <a:pt x="1822379" y="3188607"/>
                  <a:pt x="1786518" y="3189413"/>
                </a:cubicBezTo>
                <a:cubicBezTo>
                  <a:pt x="1763469" y="3179547"/>
                  <a:pt x="1741339" y="3197857"/>
                  <a:pt x="1717434" y="3196011"/>
                </a:cubicBezTo>
                <a:cubicBezTo>
                  <a:pt x="1723972" y="3205094"/>
                  <a:pt x="1664175" y="3190915"/>
                  <a:pt x="1662865" y="3201166"/>
                </a:cubicBezTo>
                <a:lnTo>
                  <a:pt x="1636987" y="3195235"/>
                </a:lnTo>
                <a:lnTo>
                  <a:pt x="1623920" y="3183037"/>
                </a:lnTo>
                <a:cubicBezTo>
                  <a:pt x="1619023" y="3182563"/>
                  <a:pt x="1613758" y="3192473"/>
                  <a:pt x="1607939" y="3192950"/>
                </a:cubicBezTo>
                <a:cubicBezTo>
                  <a:pt x="1593621" y="3197013"/>
                  <a:pt x="1571326" y="3192034"/>
                  <a:pt x="1551162" y="3192335"/>
                </a:cubicBezTo>
                <a:lnTo>
                  <a:pt x="1541903" y="3186915"/>
                </a:lnTo>
                <a:lnTo>
                  <a:pt x="1511680" y="3191495"/>
                </a:lnTo>
                <a:cubicBezTo>
                  <a:pt x="1489503" y="3191217"/>
                  <a:pt x="1467326" y="3190938"/>
                  <a:pt x="1445149" y="3190660"/>
                </a:cubicBezTo>
                <a:lnTo>
                  <a:pt x="1436200" y="3191890"/>
                </a:lnTo>
                <a:cubicBezTo>
                  <a:pt x="1432876" y="3191277"/>
                  <a:pt x="1429122" y="3201007"/>
                  <a:pt x="1425206" y="3200344"/>
                </a:cubicBezTo>
                <a:lnTo>
                  <a:pt x="1412701" y="3187919"/>
                </a:lnTo>
                <a:cubicBezTo>
                  <a:pt x="1402612" y="3187367"/>
                  <a:pt x="1373509" y="3184444"/>
                  <a:pt x="1364678" y="3183688"/>
                </a:cubicBezTo>
                <a:cubicBezTo>
                  <a:pt x="1363023" y="3183583"/>
                  <a:pt x="1361370" y="3183479"/>
                  <a:pt x="1359716" y="3183377"/>
                </a:cubicBezTo>
                <a:lnTo>
                  <a:pt x="1327998" y="3173718"/>
                </a:lnTo>
                <a:cubicBezTo>
                  <a:pt x="1303324" y="3168363"/>
                  <a:pt x="1243415" y="3156944"/>
                  <a:pt x="1211674" y="3151252"/>
                </a:cubicBezTo>
                <a:cubicBezTo>
                  <a:pt x="1183206" y="3154805"/>
                  <a:pt x="1160307" y="3140433"/>
                  <a:pt x="1137545" y="3142903"/>
                </a:cubicBezTo>
                <a:cubicBezTo>
                  <a:pt x="1108831" y="3139323"/>
                  <a:pt x="1085657" y="3133417"/>
                  <a:pt x="1067088" y="3129767"/>
                </a:cubicBezTo>
                <a:cubicBezTo>
                  <a:pt x="1064006" y="3128241"/>
                  <a:pt x="1029699" y="3122201"/>
                  <a:pt x="1026132" y="3121008"/>
                </a:cubicBezTo>
                <a:cubicBezTo>
                  <a:pt x="1005747" y="3117732"/>
                  <a:pt x="1013867" y="3117508"/>
                  <a:pt x="979389" y="3112403"/>
                </a:cubicBezTo>
                <a:cubicBezTo>
                  <a:pt x="950459" y="3107178"/>
                  <a:pt x="920762" y="3105056"/>
                  <a:pt x="888511" y="3099565"/>
                </a:cubicBezTo>
                <a:cubicBezTo>
                  <a:pt x="854269" y="3092172"/>
                  <a:pt x="833998" y="3094049"/>
                  <a:pt x="820520" y="3090926"/>
                </a:cubicBezTo>
                <a:cubicBezTo>
                  <a:pt x="792202" y="3081871"/>
                  <a:pt x="783417" y="3082958"/>
                  <a:pt x="740242" y="3083816"/>
                </a:cubicBezTo>
                <a:cubicBezTo>
                  <a:pt x="707061" y="3077800"/>
                  <a:pt x="671560" y="3086129"/>
                  <a:pt x="646247" y="3074734"/>
                </a:cubicBezTo>
                <a:cubicBezTo>
                  <a:pt x="642938" y="3075735"/>
                  <a:pt x="639394" y="3076369"/>
                  <a:pt x="635700" y="3076739"/>
                </a:cubicBezTo>
                <a:cubicBezTo>
                  <a:pt x="632097" y="3076874"/>
                  <a:pt x="628494" y="3077010"/>
                  <a:pt x="624891" y="3077145"/>
                </a:cubicBezTo>
                <a:lnTo>
                  <a:pt x="614671" y="3073567"/>
                </a:lnTo>
                <a:cubicBezTo>
                  <a:pt x="603428" y="3072991"/>
                  <a:pt x="568522" y="3074251"/>
                  <a:pt x="557430" y="3073687"/>
                </a:cubicBezTo>
                <a:lnTo>
                  <a:pt x="557338" y="3073252"/>
                </a:lnTo>
                <a:cubicBezTo>
                  <a:pt x="554424" y="3072272"/>
                  <a:pt x="546805" y="3070825"/>
                  <a:pt x="539949" y="3067812"/>
                </a:cubicBezTo>
                <a:cubicBezTo>
                  <a:pt x="528878" y="3064560"/>
                  <a:pt x="503526" y="3056658"/>
                  <a:pt x="490911" y="3053742"/>
                </a:cubicBezTo>
                <a:lnTo>
                  <a:pt x="468269" y="3040300"/>
                </a:lnTo>
                <a:lnTo>
                  <a:pt x="446284" y="3044010"/>
                </a:lnTo>
                <a:cubicBezTo>
                  <a:pt x="429421" y="3045653"/>
                  <a:pt x="428304" y="3040351"/>
                  <a:pt x="407700" y="3036255"/>
                </a:cubicBezTo>
                <a:cubicBezTo>
                  <a:pt x="397569" y="3038433"/>
                  <a:pt x="390857" y="3046536"/>
                  <a:pt x="384835" y="3043282"/>
                </a:cubicBezTo>
                <a:cubicBezTo>
                  <a:pt x="363540" y="3042472"/>
                  <a:pt x="346002" y="3026895"/>
                  <a:pt x="323041" y="3023486"/>
                </a:cubicBezTo>
                <a:cubicBezTo>
                  <a:pt x="296255" y="3024819"/>
                  <a:pt x="286207" y="3016076"/>
                  <a:pt x="261659" y="3012466"/>
                </a:cubicBezTo>
                <a:cubicBezTo>
                  <a:pt x="237343" y="3017165"/>
                  <a:pt x="246269" y="3004370"/>
                  <a:pt x="234593" y="3000196"/>
                </a:cubicBezTo>
                <a:lnTo>
                  <a:pt x="231087" y="2999548"/>
                </a:lnTo>
                <a:lnTo>
                  <a:pt x="182124" y="3000760"/>
                </a:lnTo>
                <a:cubicBezTo>
                  <a:pt x="176172" y="2995322"/>
                  <a:pt x="146296" y="3000490"/>
                  <a:pt x="150781" y="2990775"/>
                </a:cubicBezTo>
                <a:cubicBezTo>
                  <a:pt x="135014" y="2988838"/>
                  <a:pt x="99403" y="2989342"/>
                  <a:pt x="87521" y="2989133"/>
                </a:cubicBezTo>
                <a:cubicBezTo>
                  <a:pt x="84843" y="2989261"/>
                  <a:pt x="82166" y="2989390"/>
                  <a:pt x="79487" y="2989518"/>
                </a:cubicBezTo>
                <a:lnTo>
                  <a:pt x="77079" y="2990682"/>
                </a:lnTo>
                <a:cubicBezTo>
                  <a:pt x="74554" y="2991354"/>
                  <a:pt x="71035" y="2991559"/>
                  <a:pt x="65291" y="2990716"/>
                </a:cubicBezTo>
                <a:cubicBezTo>
                  <a:pt x="64857" y="2990584"/>
                  <a:pt x="64422" y="2990453"/>
                  <a:pt x="63989" y="2990321"/>
                </a:cubicBezTo>
                <a:cubicBezTo>
                  <a:pt x="62342" y="2990669"/>
                  <a:pt x="50523" y="2991267"/>
                  <a:pt x="36658" y="2991762"/>
                </a:cubicBezTo>
                <a:lnTo>
                  <a:pt x="0" y="2992525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2686A76-E8EA-339B-9A33-2662681BF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9404" y="3651159"/>
            <a:ext cx="5734396" cy="25258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000">
                <a:latin typeface="Arial"/>
                <a:cs typeface="Arial"/>
              </a:rPr>
              <a:t>Отруйні змії, що живуть на території України представлені кількома видами гадюк. Найпоширенішими  є три види: гадюка звичайна, гадюка степова та гадюка Нікольського. </a:t>
            </a:r>
            <a:endParaRPr lang="ru-RU" sz="2000"/>
          </a:p>
        </p:txBody>
      </p:sp>
      <p:pic>
        <p:nvPicPr>
          <p:cNvPr id="5" name="Рисунок 5" descr="Изображение выглядит как рептилия, змея, камень&#10;&#10;Автоматически созданное описание">
            <a:extLst>
              <a:ext uri="{FF2B5EF4-FFF2-40B4-BE49-F238E27FC236}">
                <a16:creationId xmlns:a16="http://schemas.microsoft.com/office/drawing/2014/main" id="{57504603-9EFF-7CD1-D74D-F81349A63C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65" r="1458" b="2"/>
          <a:stretch/>
        </p:blipFill>
        <p:spPr>
          <a:xfrm>
            <a:off x="4054416" y="10"/>
            <a:ext cx="4033987" cy="3428860"/>
          </a:xfrm>
          <a:custGeom>
            <a:avLst/>
            <a:gdLst/>
            <a:ahLst/>
            <a:cxnLst/>
            <a:rect l="l" t="t" r="r" b="b"/>
            <a:pathLst>
              <a:path w="4048364" h="3385738">
                <a:moveTo>
                  <a:pt x="0" y="0"/>
                </a:moveTo>
                <a:lnTo>
                  <a:pt x="4048364" y="0"/>
                </a:lnTo>
                <a:lnTo>
                  <a:pt x="4048364" y="3128862"/>
                </a:lnTo>
                <a:lnTo>
                  <a:pt x="4028354" y="3127605"/>
                </a:lnTo>
                <a:lnTo>
                  <a:pt x="4027052" y="3128074"/>
                </a:lnTo>
                <a:cubicBezTo>
                  <a:pt x="4021308" y="3129081"/>
                  <a:pt x="4017789" y="3128835"/>
                  <a:pt x="4015263" y="3128035"/>
                </a:cubicBezTo>
                <a:lnTo>
                  <a:pt x="4012855" y="3126647"/>
                </a:lnTo>
                <a:cubicBezTo>
                  <a:pt x="4010177" y="3126494"/>
                  <a:pt x="4007499" y="3126340"/>
                  <a:pt x="4004821" y="3126187"/>
                </a:cubicBezTo>
                <a:lnTo>
                  <a:pt x="3989141" y="3124118"/>
                </a:lnTo>
                <a:lnTo>
                  <a:pt x="3986071" y="3124823"/>
                </a:lnTo>
                <a:cubicBezTo>
                  <a:pt x="3978117" y="3124349"/>
                  <a:pt x="3970163" y="3123876"/>
                  <a:pt x="3962210" y="3123402"/>
                </a:cubicBezTo>
                <a:lnTo>
                  <a:pt x="3961815" y="3123900"/>
                </a:lnTo>
                <a:cubicBezTo>
                  <a:pt x="3960390" y="3124987"/>
                  <a:pt x="3958310" y="3125727"/>
                  <a:pt x="3954808" y="3125765"/>
                </a:cubicBezTo>
                <a:cubicBezTo>
                  <a:pt x="3959236" y="3133302"/>
                  <a:pt x="3952279" y="3128699"/>
                  <a:pt x="3941561" y="3128145"/>
                </a:cubicBezTo>
                <a:cubicBezTo>
                  <a:pt x="3946046" y="3139728"/>
                  <a:pt x="3916172" y="3133567"/>
                  <a:pt x="3910218" y="3140049"/>
                </a:cubicBezTo>
                <a:cubicBezTo>
                  <a:pt x="3902241" y="3139380"/>
                  <a:pt x="3893889" y="3138886"/>
                  <a:pt x="3885332" y="3138624"/>
                </a:cubicBezTo>
                <a:cubicBezTo>
                  <a:pt x="3883646" y="3138622"/>
                  <a:pt x="3881962" y="3138621"/>
                  <a:pt x="3880277" y="3138620"/>
                </a:cubicBezTo>
                <a:lnTo>
                  <a:pt x="3880157" y="3138737"/>
                </a:lnTo>
                <a:cubicBezTo>
                  <a:pt x="3879018" y="3138984"/>
                  <a:pt x="3877339" y="3139076"/>
                  <a:pt x="3874788" y="3138963"/>
                </a:cubicBezTo>
                <a:cubicBezTo>
                  <a:pt x="3873545" y="3138846"/>
                  <a:pt x="3872302" y="3138728"/>
                  <a:pt x="3871060" y="3138611"/>
                </a:cubicBezTo>
                <a:cubicBezTo>
                  <a:pt x="3867792" y="3138609"/>
                  <a:pt x="3864523" y="3138606"/>
                  <a:pt x="3861255" y="3138604"/>
                </a:cubicBezTo>
                <a:lnTo>
                  <a:pt x="3857750" y="3139376"/>
                </a:lnTo>
                <a:cubicBezTo>
                  <a:pt x="3846075" y="3144353"/>
                  <a:pt x="3854999" y="3159606"/>
                  <a:pt x="3830684" y="3154005"/>
                </a:cubicBezTo>
                <a:cubicBezTo>
                  <a:pt x="3806135" y="3158310"/>
                  <a:pt x="3796087" y="3168731"/>
                  <a:pt x="3769301" y="3167144"/>
                </a:cubicBezTo>
                <a:cubicBezTo>
                  <a:pt x="3746341" y="3171207"/>
                  <a:pt x="3728802" y="3177834"/>
                  <a:pt x="3707507" y="3178801"/>
                </a:cubicBezTo>
                <a:cubicBezTo>
                  <a:pt x="3701485" y="3182680"/>
                  <a:pt x="3694773" y="3184962"/>
                  <a:pt x="3684642" y="3182365"/>
                </a:cubicBezTo>
                <a:cubicBezTo>
                  <a:pt x="3664039" y="3187250"/>
                  <a:pt x="3662921" y="3193571"/>
                  <a:pt x="3646059" y="3191612"/>
                </a:cubicBezTo>
                <a:cubicBezTo>
                  <a:pt x="3640580" y="3202449"/>
                  <a:pt x="3637332" y="3199208"/>
                  <a:pt x="3629738" y="3197639"/>
                </a:cubicBezTo>
                <a:cubicBezTo>
                  <a:pt x="3629422" y="3197624"/>
                  <a:pt x="3629107" y="3197610"/>
                  <a:pt x="3628792" y="3197595"/>
                </a:cubicBezTo>
                <a:lnTo>
                  <a:pt x="3628083" y="3199132"/>
                </a:lnTo>
                <a:lnTo>
                  <a:pt x="3625096" y="3200289"/>
                </a:lnTo>
                <a:lnTo>
                  <a:pt x="3615459" y="3201481"/>
                </a:lnTo>
                <a:lnTo>
                  <a:pt x="3611591" y="3201604"/>
                </a:lnTo>
                <a:cubicBezTo>
                  <a:pt x="3609016" y="3201810"/>
                  <a:pt x="3607422" y="3202103"/>
                  <a:pt x="3606451" y="3202476"/>
                </a:cubicBezTo>
                <a:cubicBezTo>
                  <a:pt x="3606434" y="3202517"/>
                  <a:pt x="3606416" y="3202558"/>
                  <a:pt x="3606400" y="3202600"/>
                </a:cubicBezTo>
                <a:lnTo>
                  <a:pt x="3601432" y="3203215"/>
                </a:lnTo>
                <a:cubicBezTo>
                  <a:pt x="3592873" y="3204015"/>
                  <a:pt x="3584373" y="3204569"/>
                  <a:pt x="3576144" y="3204914"/>
                </a:cubicBezTo>
                <a:cubicBezTo>
                  <a:pt x="3574128" y="3211763"/>
                  <a:pt x="3541136" y="3209599"/>
                  <a:pt x="3552393" y="3219987"/>
                </a:cubicBezTo>
                <a:cubicBezTo>
                  <a:pt x="3541534" y="3220777"/>
                  <a:pt x="3531979" y="3217280"/>
                  <a:pt x="3540787" y="3223856"/>
                </a:cubicBezTo>
                <a:cubicBezTo>
                  <a:pt x="3537368" y="3224320"/>
                  <a:pt x="3535763" y="3225273"/>
                  <a:pt x="3535004" y="3226474"/>
                </a:cubicBezTo>
                <a:lnTo>
                  <a:pt x="3534913" y="3226993"/>
                </a:lnTo>
                <a:lnTo>
                  <a:pt x="3510631" y="3228569"/>
                </a:lnTo>
                <a:lnTo>
                  <a:pt x="3508032" y="3229611"/>
                </a:lnTo>
                <a:cubicBezTo>
                  <a:pt x="3502489" y="3229598"/>
                  <a:pt x="3496946" y="3217293"/>
                  <a:pt x="3491403" y="3217280"/>
                </a:cubicBezTo>
                <a:lnTo>
                  <a:pt x="3483240" y="3230123"/>
                </a:lnTo>
                <a:lnTo>
                  <a:pt x="3480053" y="3229107"/>
                </a:lnTo>
                <a:cubicBezTo>
                  <a:pt x="3477098" y="3228661"/>
                  <a:pt x="3473497" y="3228859"/>
                  <a:pt x="3468451" y="3230512"/>
                </a:cubicBezTo>
                <a:lnTo>
                  <a:pt x="3467451" y="3231115"/>
                </a:lnTo>
                <a:cubicBezTo>
                  <a:pt x="3463724" y="3230736"/>
                  <a:pt x="3465319" y="3225693"/>
                  <a:pt x="3446095" y="3228240"/>
                </a:cubicBezTo>
                <a:cubicBezTo>
                  <a:pt x="3420782" y="3241826"/>
                  <a:pt x="3385281" y="3239224"/>
                  <a:pt x="3352101" y="3246398"/>
                </a:cubicBezTo>
                <a:cubicBezTo>
                  <a:pt x="3308926" y="3245374"/>
                  <a:pt x="3300141" y="3236748"/>
                  <a:pt x="3271822" y="3247544"/>
                </a:cubicBezTo>
                <a:cubicBezTo>
                  <a:pt x="3258345" y="3251268"/>
                  <a:pt x="3238074" y="3249030"/>
                  <a:pt x="3203831" y="3257844"/>
                </a:cubicBezTo>
                <a:cubicBezTo>
                  <a:pt x="3171582" y="3264392"/>
                  <a:pt x="3141884" y="3266922"/>
                  <a:pt x="3112954" y="3273149"/>
                </a:cubicBezTo>
                <a:cubicBezTo>
                  <a:pt x="3078476" y="3279234"/>
                  <a:pt x="3086597" y="3279502"/>
                  <a:pt x="3066210" y="3283409"/>
                </a:cubicBezTo>
                <a:cubicBezTo>
                  <a:pt x="3062644" y="3284830"/>
                  <a:pt x="3028337" y="3292032"/>
                  <a:pt x="3025254" y="3293851"/>
                </a:cubicBezTo>
                <a:cubicBezTo>
                  <a:pt x="3006685" y="3298201"/>
                  <a:pt x="2983512" y="3305242"/>
                  <a:pt x="2954798" y="3309512"/>
                </a:cubicBezTo>
                <a:cubicBezTo>
                  <a:pt x="2932037" y="3306567"/>
                  <a:pt x="2909137" y="3323699"/>
                  <a:pt x="2880670" y="3319465"/>
                </a:cubicBezTo>
                <a:cubicBezTo>
                  <a:pt x="2870569" y="3318853"/>
                  <a:pt x="2841559" y="3322739"/>
                  <a:pt x="2837450" y="3326994"/>
                </a:cubicBezTo>
                <a:cubicBezTo>
                  <a:pt x="2831684" y="3328529"/>
                  <a:pt x="2824114" y="3328158"/>
                  <a:pt x="2822806" y="3332324"/>
                </a:cubicBezTo>
                <a:cubicBezTo>
                  <a:pt x="2819977" y="3337498"/>
                  <a:pt x="2796022" y="3333071"/>
                  <a:pt x="2801164" y="3338109"/>
                </a:cubicBezTo>
                <a:cubicBezTo>
                  <a:pt x="2784223" y="3335142"/>
                  <a:pt x="2776048" y="3346261"/>
                  <a:pt x="2764344" y="3350228"/>
                </a:cubicBezTo>
                <a:cubicBezTo>
                  <a:pt x="2757478" y="3348562"/>
                  <a:pt x="2751292" y="3350631"/>
                  <a:pt x="2743431" y="3353702"/>
                </a:cubicBezTo>
                <a:lnTo>
                  <a:pt x="2732627" y="3357764"/>
                </a:lnTo>
                <a:cubicBezTo>
                  <a:pt x="2730974" y="3357887"/>
                  <a:pt x="2729319" y="3358011"/>
                  <a:pt x="2727665" y="3358134"/>
                </a:cubicBezTo>
                <a:cubicBezTo>
                  <a:pt x="2718835" y="3359036"/>
                  <a:pt x="2689731" y="3362522"/>
                  <a:pt x="2679642" y="3363177"/>
                </a:cubicBezTo>
                <a:lnTo>
                  <a:pt x="2667138" y="3362068"/>
                </a:lnTo>
                <a:cubicBezTo>
                  <a:pt x="2663221" y="3362857"/>
                  <a:pt x="2659468" y="3367183"/>
                  <a:pt x="2656143" y="3367913"/>
                </a:cubicBezTo>
                <a:lnTo>
                  <a:pt x="2647194" y="3366448"/>
                </a:lnTo>
                <a:cubicBezTo>
                  <a:pt x="2648133" y="3370674"/>
                  <a:pt x="2637589" y="3367195"/>
                  <a:pt x="2629621" y="3367085"/>
                </a:cubicBezTo>
                <a:cubicBezTo>
                  <a:pt x="2613302" y="3367205"/>
                  <a:pt x="2596982" y="3367324"/>
                  <a:pt x="2580663" y="3367443"/>
                </a:cubicBezTo>
                <a:lnTo>
                  <a:pt x="2550440" y="3369943"/>
                </a:lnTo>
                <a:lnTo>
                  <a:pt x="2541181" y="3368444"/>
                </a:lnTo>
                <a:cubicBezTo>
                  <a:pt x="2521017" y="3368085"/>
                  <a:pt x="2498723" y="3374020"/>
                  <a:pt x="2484405" y="3369178"/>
                </a:cubicBezTo>
                <a:cubicBezTo>
                  <a:pt x="2478585" y="3368607"/>
                  <a:pt x="2473319" y="3368738"/>
                  <a:pt x="2468424" y="3369303"/>
                </a:cubicBezTo>
                <a:lnTo>
                  <a:pt x="2455357" y="3371902"/>
                </a:lnTo>
                <a:lnTo>
                  <a:pt x="2429477" y="3378972"/>
                </a:lnTo>
                <a:cubicBezTo>
                  <a:pt x="2428170" y="3366751"/>
                  <a:pt x="2368370" y="3383654"/>
                  <a:pt x="2374910" y="3372826"/>
                </a:cubicBezTo>
                <a:cubicBezTo>
                  <a:pt x="2351003" y="3375026"/>
                  <a:pt x="2328875" y="3353198"/>
                  <a:pt x="2305825" y="3364960"/>
                </a:cubicBezTo>
                <a:cubicBezTo>
                  <a:pt x="2269964" y="3363999"/>
                  <a:pt x="2218889" y="3367921"/>
                  <a:pt x="2183980" y="3367060"/>
                </a:cubicBezTo>
                <a:cubicBezTo>
                  <a:pt x="2190418" y="3372011"/>
                  <a:pt x="2159099" y="3370877"/>
                  <a:pt x="2155235" y="3370737"/>
                </a:cubicBezTo>
                <a:cubicBezTo>
                  <a:pt x="2131791" y="3368260"/>
                  <a:pt x="2111535" y="3369043"/>
                  <a:pt x="2071012" y="3365882"/>
                </a:cubicBezTo>
                <a:cubicBezTo>
                  <a:pt x="2035156" y="3367426"/>
                  <a:pt x="2003987" y="3359257"/>
                  <a:pt x="1970953" y="3368185"/>
                </a:cubicBezTo>
                <a:cubicBezTo>
                  <a:pt x="1968713" y="3366515"/>
                  <a:pt x="1965947" y="3365226"/>
                  <a:pt x="1962822" y="3364213"/>
                </a:cubicBezTo>
                <a:lnTo>
                  <a:pt x="1953120" y="3362020"/>
                </a:lnTo>
                <a:lnTo>
                  <a:pt x="1951768" y="3362436"/>
                </a:lnTo>
                <a:cubicBezTo>
                  <a:pt x="1945920" y="3363208"/>
                  <a:pt x="1942436" y="3362820"/>
                  <a:pt x="1940004" y="3361921"/>
                </a:cubicBezTo>
                <a:lnTo>
                  <a:pt x="1937753" y="3360440"/>
                </a:lnTo>
                <a:cubicBezTo>
                  <a:pt x="1935095" y="3360180"/>
                  <a:pt x="1932438" y="3359919"/>
                  <a:pt x="1929780" y="3359659"/>
                </a:cubicBezTo>
                <a:lnTo>
                  <a:pt x="1887540" y="3355160"/>
                </a:lnTo>
                <a:lnTo>
                  <a:pt x="1887093" y="3355641"/>
                </a:lnTo>
                <a:cubicBezTo>
                  <a:pt x="1885548" y="3356665"/>
                  <a:pt x="1883390" y="3357319"/>
                  <a:pt x="1879887" y="3357216"/>
                </a:cubicBezTo>
                <a:cubicBezTo>
                  <a:pt x="1883470" y="3364909"/>
                  <a:pt x="1877035" y="3360039"/>
                  <a:pt x="1866395" y="3359055"/>
                </a:cubicBezTo>
                <a:cubicBezTo>
                  <a:pt x="1869584" y="3370783"/>
                  <a:pt x="1840440" y="3363434"/>
                  <a:pt x="1833771" y="3369655"/>
                </a:cubicBezTo>
                <a:cubicBezTo>
                  <a:pt x="1825883" y="3368668"/>
                  <a:pt x="1817596" y="3367837"/>
                  <a:pt x="1809081" y="3367230"/>
                </a:cubicBezTo>
                <a:cubicBezTo>
                  <a:pt x="1807399" y="3367161"/>
                  <a:pt x="1805718" y="3367091"/>
                  <a:pt x="1804036" y="3367022"/>
                </a:cubicBezTo>
                <a:cubicBezTo>
                  <a:pt x="1803991" y="3367059"/>
                  <a:pt x="1803946" y="3367097"/>
                  <a:pt x="1803901" y="3367134"/>
                </a:cubicBezTo>
                <a:cubicBezTo>
                  <a:pt x="1802735" y="3367334"/>
                  <a:pt x="1801050" y="3367359"/>
                  <a:pt x="1798514" y="3367143"/>
                </a:cubicBezTo>
                <a:lnTo>
                  <a:pt x="1794832" y="3366642"/>
                </a:lnTo>
                <a:cubicBezTo>
                  <a:pt x="1791569" y="3366507"/>
                  <a:pt x="1788305" y="3366373"/>
                  <a:pt x="1785042" y="3366238"/>
                </a:cubicBezTo>
                <a:lnTo>
                  <a:pt x="1781456" y="3366865"/>
                </a:lnTo>
                <a:lnTo>
                  <a:pt x="1779723" y="3368220"/>
                </a:lnTo>
                <a:cubicBezTo>
                  <a:pt x="1779440" y="3368155"/>
                  <a:pt x="1779156" y="3368091"/>
                  <a:pt x="1778873" y="3368027"/>
                </a:cubicBezTo>
                <a:cubicBezTo>
                  <a:pt x="1772915" y="3365312"/>
                  <a:pt x="1772165" y="3361694"/>
                  <a:pt x="1759487" y="3371174"/>
                </a:cubicBezTo>
                <a:cubicBezTo>
                  <a:pt x="1745189" y="3366602"/>
                  <a:pt x="1739727" y="3372462"/>
                  <a:pt x="1717161" y="3373831"/>
                </a:cubicBezTo>
                <a:cubicBezTo>
                  <a:pt x="1709564" y="3369729"/>
                  <a:pt x="1701729" y="3370835"/>
                  <a:pt x="1693416" y="3373577"/>
                </a:cubicBezTo>
                <a:cubicBezTo>
                  <a:pt x="1672951" y="3371092"/>
                  <a:pt x="1652013" y="3374616"/>
                  <a:pt x="1627833" y="3374823"/>
                </a:cubicBezTo>
                <a:lnTo>
                  <a:pt x="1562462" y="3384313"/>
                </a:lnTo>
                <a:lnTo>
                  <a:pt x="1500041" y="3383500"/>
                </a:lnTo>
                <a:cubicBezTo>
                  <a:pt x="1492272" y="3381880"/>
                  <a:pt x="1484857" y="3380071"/>
                  <a:pt x="1477912" y="3378156"/>
                </a:cubicBezTo>
                <a:cubicBezTo>
                  <a:pt x="1467843" y="3383396"/>
                  <a:pt x="1444391" y="3372727"/>
                  <a:pt x="1440452" y="3384511"/>
                </a:cubicBezTo>
                <a:cubicBezTo>
                  <a:pt x="1430880" y="3382266"/>
                  <a:pt x="1427637" y="3376755"/>
                  <a:pt x="1426476" y="3384665"/>
                </a:cubicBezTo>
                <a:cubicBezTo>
                  <a:pt x="1423197" y="3384140"/>
                  <a:pt x="1420743" y="3384515"/>
                  <a:pt x="1418659" y="3385325"/>
                </a:cubicBezTo>
                <a:lnTo>
                  <a:pt x="1417944" y="3385738"/>
                </a:lnTo>
                <a:lnTo>
                  <a:pt x="1396764" y="3380560"/>
                </a:lnTo>
                <a:cubicBezTo>
                  <a:pt x="1395649" y="3380621"/>
                  <a:pt x="1394534" y="3380681"/>
                  <a:pt x="1393418" y="3380742"/>
                </a:cubicBezTo>
                <a:lnTo>
                  <a:pt x="1380294" y="3376255"/>
                </a:lnTo>
                <a:lnTo>
                  <a:pt x="1351459" y="3367829"/>
                </a:lnTo>
                <a:cubicBezTo>
                  <a:pt x="1349081" y="3366466"/>
                  <a:pt x="1319507" y="3359407"/>
                  <a:pt x="1318363" y="3357511"/>
                </a:cubicBezTo>
                <a:cubicBezTo>
                  <a:pt x="1281509" y="3362193"/>
                  <a:pt x="1312014" y="3347744"/>
                  <a:pt x="1276860" y="3344906"/>
                </a:cubicBezTo>
                <a:cubicBezTo>
                  <a:pt x="1253785" y="3356533"/>
                  <a:pt x="1256695" y="3340712"/>
                  <a:pt x="1204286" y="3337488"/>
                </a:cubicBezTo>
                <a:cubicBezTo>
                  <a:pt x="1177346" y="3330862"/>
                  <a:pt x="1162856" y="3334854"/>
                  <a:pt x="1123710" y="3321651"/>
                </a:cubicBezTo>
                <a:cubicBezTo>
                  <a:pt x="1085454" y="3316709"/>
                  <a:pt x="1005363" y="3310335"/>
                  <a:pt x="974748" y="3307837"/>
                </a:cubicBezTo>
                <a:cubicBezTo>
                  <a:pt x="945739" y="3316478"/>
                  <a:pt x="964147" y="3307413"/>
                  <a:pt x="940014" y="3306660"/>
                </a:cubicBezTo>
                <a:cubicBezTo>
                  <a:pt x="952701" y="3296927"/>
                  <a:pt x="908686" y="3309051"/>
                  <a:pt x="914712" y="3297017"/>
                </a:cubicBezTo>
                <a:cubicBezTo>
                  <a:pt x="910130" y="3297260"/>
                  <a:pt x="905499" y="3297876"/>
                  <a:pt x="900809" y="3298584"/>
                </a:cubicBezTo>
                <a:cubicBezTo>
                  <a:pt x="899990" y="3298705"/>
                  <a:pt x="899172" y="3298828"/>
                  <a:pt x="898353" y="3298949"/>
                </a:cubicBezTo>
                <a:lnTo>
                  <a:pt x="889782" y="3298355"/>
                </a:lnTo>
                <a:lnTo>
                  <a:pt x="885796" y="3300754"/>
                </a:lnTo>
                <a:lnTo>
                  <a:pt x="871773" y="3301699"/>
                </a:lnTo>
                <a:cubicBezTo>
                  <a:pt x="866761" y="3301657"/>
                  <a:pt x="861656" y="3301147"/>
                  <a:pt x="856438" y="3299888"/>
                </a:cubicBezTo>
                <a:cubicBezTo>
                  <a:pt x="842058" y="3291303"/>
                  <a:pt x="802729" y="3299624"/>
                  <a:pt x="785420" y="3288419"/>
                </a:cubicBezTo>
                <a:cubicBezTo>
                  <a:pt x="778178" y="3285195"/>
                  <a:pt x="750397" y="3280699"/>
                  <a:pt x="741879" y="3283188"/>
                </a:cubicBezTo>
                <a:cubicBezTo>
                  <a:pt x="735414" y="3282940"/>
                  <a:pt x="729876" y="3280596"/>
                  <a:pt x="723686" y="3283763"/>
                </a:cubicBezTo>
                <a:cubicBezTo>
                  <a:pt x="715044" y="3287372"/>
                  <a:pt x="701553" y="3277214"/>
                  <a:pt x="699393" y="3282843"/>
                </a:cubicBezTo>
                <a:cubicBezTo>
                  <a:pt x="672713" y="3280073"/>
                  <a:pt x="587034" y="3269505"/>
                  <a:pt x="563609" y="3267140"/>
                </a:cubicBezTo>
                <a:cubicBezTo>
                  <a:pt x="562182" y="3267737"/>
                  <a:pt x="560575" y="3268245"/>
                  <a:pt x="558841" y="3268647"/>
                </a:cubicBezTo>
                <a:cubicBezTo>
                  <a:pt x="548753" y="3270983"/>
                  <a:pt x="536540" y="3269324"/>
                  <a:pt x="531566" y="3264943"/>
                </a:cubicBezTo>
                <a:cubicBezTo>
                  <a:pt x="504471" y="3249476"/>
                  <a:pt x="472712" y="3245273"/>
                  <a:pt x="444697" y="3238795"/>
                </a:cubicBezTo>
                <a:cubicBezTo>
                  <a:pt x="412178" y="3232635"/>
                  <a:pt x="425904" y="3247936"/>
                  <a:pt x="391157" y="3231917"/>
                </a:cubicBezTo>
                <a:cubicBezTo>
                  <a:pt x="383742" y="3235456"/>
                  <a:pt x="378300" y="3234891"/>
                  <a:pt x="370757" y="3231601"/>
                </a:cubicBezTo>
                <a:cubicBezTo>
                  <a:pt x="354739" y="3228921"/>
                  <a:pt x="348695" y="3239635"/>
                  <a:pt x="336665" y="3230937"/>
                </a:cubicBezTo>
                <a:cubicBezTo>
                  <a:pt x="335690" y="3237020"/>
                  <a:pt x="304301" y="3228709"/>
                  <a:pt x="307742" y="3235671"/>
                </a:cubicBezTo>
                <a:cubicBezTo>
                  <a:pt x="293579" y="3239310"/>
                  <a:pt x="294219" y="3230068"/>
                  <a:pt x="280601" y="3233044"/>
                </a:cubicBezTo>
                <a:cubicBezTo>
                  <a:pt x="268012" y="3232391"/>
                  <a:pt x="291593" y="3227968"/>
                  <a:pt x="278749" y="3225671"/>
                </a:cubicBezTo>
                <a:cubicBezTo>
                  <a:pt x="262467" y="3223907"/>
                  <a:pt x="269675" y="3213530"/>
                  <a:pt x="248269" y="3225056"/>
                </a:cubicBezTo>
                <a:cubicBezTo>
                  <a:pt x="233782" y="3219511"/>
                  <a:pt x="226442" y="3225015"/>
                  <a:pt x="201544" y="3224865"/>
                </a:cubicBezTo>
                <a:lnTo>
                  <a:pt x="194948" y="3222950"/>
                </a:lnTo>
                <a:lnTo>
                  <a:pt x="186529" y="3228320"/>
                </a:lnTo>
                <a:cubicBezTo>
                  <a:pt x="181850" y="3230472"/>
                  <a:pt x="176241" y="3231774"/>
                  <a:pt x="168765" y="3231015"/>
                </a:cubicBezTo>
                <a:cubicBezTo>
                  <a:pt x="124081" y="3216459"/>
                  <a:pt x="165980" y="3240734"/>
                  <a:pt x="91518" y="3231445"/>
                </a:cubicBezTo>
                <a:cubicBezTo>
                  <a:pt x="87975" y="3229296"/>
                  <a:pt x="77991" y="3230542"/>
                  <a:pt x="77943" y="3233140"/>
                </a:cubicBezTo>
                <a:cubicBezTo>
                  <a:pt x="73437" y="3232021"/>
                  <a:pt x="63858" y="3226368"/>
                  <a:pt x="61120" y="3230347"/>
                </a:cubicBezTo>
                <a:cubicBezTo>
                  <a:pt x="48916" y="3229750"/>
                  <a:pt x="37022" y="3228445"/>
                  <a:pt x="25722" y="3226477"/>
                </a:cubicBezTo>
                <a:lnTo>
                  <a:pt x="2781" y="3220829"/>
                </a:lnTo>
                <a:lnTo>
                  <a:pt x="0" y="322223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14119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0E9A6ED-B880-44EA-8D60-C9D3C82CC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7CFE8E-F1EA-C7E1-50A4-BAE24BEDE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98" y="1161577"/>
            <a:ext cx="5180245" cy="46943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ru-RU" sz="2000" err="1">
                <a:latin typeface="Arial"/>
                <a:cs typeface="Arial"/>
              </a:rPr>
              <a:t>Великі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змії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err="1">
                <a:latin typeface="Arial"/>
                <a:cs typeface="Arial"/>
              </a:rPr>
              <a:t>що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живуть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біля</a:t>
            </a:r>
            <a:r>
              <a:rPr lang="ru-RU" sz="2000" dirty="0">
                <a:latin typeface="Arial"/>
                <a:cs typeface="Arial"/>
              </a:rPr>
              <a:t> води </a:t>
            </a:r>
            <a:r>
              <a:rPr lang="ru-RU" sz="2000" err="1">
                <a:latin typeface="Arial"/>
                <a:cs typeface="Arial"/>
              </a:rPr>
              <a:t>це</a:t>
            </a:r>
            <a:r>
              <a:rPr lang="ru-RU" sz="2000" dirty="0">
                <a:latin typeface="Arial"/>
                <a:cs typeface="Arial"/>
              </a:rPr>
              <a:t> не гадюки, </a:t>
            </a:r>
            <a:r>
              <a:rPr lang="ru-RU" sz="2000" err="1">
                <a:latin typeface="Arial"/>
                <a:cs typeface="Arial"/>
              </a:rPr>
              <a:t>які</a:t>
            </a:r>
            <a:r>
              <a:rPr lang="ru-RU" sz="2000" dirty="0">
                <a:latin typeface="Arial"/>
                <a:cs typeface="Arial"/>
              </a:rPr>
              <a:t> практично не </a:t>
            </a:r>
            <a:r>
              <a:rPr lang="ru-RU" sz="2000" err="1">
                <a:latin typeface="Arial"/>
                <a:cs typeface="Arial"/>
              </a:rPr>
              <a:t>бувають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більше</a:t>
            </a:r>
            <a:r>
              <a:rPr lang="ru-RU" sz="2000" dirty="0">
                <a:latin typeface="Arial"/>
                <a:cs typeface="Arial"/>
              </a:rPr>
              <a:t> 70 см </a:t>
            </a:r>
            <a:r>
              <a:rPr lang="ru-RU" sz="2000" err="1">
                <a:latin typeface="Arial"/>
                <a:cs typeface="Arial"/>
              </a:rPr>
              <a:t>довжиною</a:t>
            </a:r>
            <a:r>
              <a:rPr lang="ru-RU" sz="2000" dirty="0">
                <a:latin typeface="Arial"/>
                <a:cs typeface="Arial"/>
              </a:rPr>
              <a:t>, а один з </a:t>
            </a:r>
            <a:r>
              <a:rPr lang="ru-RU" sz="2000" err="1">
                <a:latin typeface="Arial"/>
                <a:cs typeface="Arial"/>
              </a:rPr>
              <a:t>видів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безпечних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вужів</a:t>
            </a:r>
            <a:r>
              <a:rPr lang="ru-RU" sz="2000" dirty="0">
                <a:latin typeface="Arial"/>
                <a:cs typeface="Arial"/>
              </a:rPr>
              <a:t>. Гадюки </a:t>
            </a:r>
            <a:r>
              <a:rPr lang="ru-RU" sz="2000" err="1">
                <a:latin typeface="Arial"/>
                <a:cs typeface="Arial"/>
              </a:rPr>
              <a:t>ніколи</a:t>
            </a:r>
            <a:r>
              <a:rPr lang="ru-RU" sz="2000" dirty="0">
                <a:latin typeface="Arial"/>
                <a:cs typeface="Arial"/>
              </a:rPr>
              <a:t> не </a:t>
            </a:r>
            <a:r>
              <a:rPr lang="ru-RU" sz="2000" err="1">
                <a:latin typeface="Arial"/>
                <a:cs typeface="Arial"/>
              </a:rPr>
              <a:t>нападають</a:t>
            </a:r>
            <a:r>
              <a:rPr lang="ru-RU" sz="2000" dirty="0">
                <a:latin typeface="Arial"/>
                <a:cs typeface="Arial"/>
              </a:rPr>
              <a:t> на </a:t>
            </a:r>
            <a:r>
              <a:rPr lang="ru-RU" sz="2000" err="1">
                <a:latin typeface="Arial"/>
                <a:cs typeface="Arial"/>
              </a:rPr>
              <a:t>людину</a:t>
            </a:r>
            <a:r>
              <a:rPr lang="ru-RU" sz="2000" dirty="0">
                <a:latin typeface="Arial"/>
                <a:cs typeface="Arial"/>
              </a:rPr>
              <a:t> першими. Укус </a:t>
            </a:r>
            <a:r>
              <a:rPr lang="ru-RU" sz="2000" err="1">
                <a:latin typeface="Arial"/>
                <a:cs typeface="Arial"/>
              </a:rPr>
              <a:t>змії</a:t>
            </a:r>
            <a:r>
              <a:rPr lang="ru-RU" sz="2000" dirty="0">
                <a:latin typeface="Arial"/>
                <a:cs typeface="Arial"/>
              </a:rPr>
              <a:t> — </a:t>
            </a:r>
            <a:r>
              <a:rPr lang="ru-RU" sz="2000" err="1">
                <a:latin typeface="Arial"/>
                <a:cs typeface="Arial"/>
              </a:rPr>
              <a:t>це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вимушена</a:t>
            </a:r>
            <a:r>
              <a:rPr lang="ru-RU" sz="2000" dirty="0">
                <a:latin typeface="Arial"/>
                <a:cs typeface="Arial"/>
              </a:rPr>
              <a:t> і </a:t>
            </a:r>
            <a:r>
              <a:rPr lang="ru-RU" sz="2000" err="1">
                <a:latin typeface="Arial"/>
                <a:cs typeface="Arial"/>
              </a:rPr>
              <a:t>крайня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міра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err="1">
                <a:latin typeface="Arial"/>
                <a:cs typeface="Arial"/>
              </a:rPr>
              <a:t>її</a:t>
            </a:r>
            <a:r>
              <a:rPr lang="ru-RU" sz="2000">
                <a:latin typeface="Arial"/>
                <a:cs typeface="Arial"/>
              </a:rPr>
              <a:t> </a:t>
            </a:r>
            <a:r>
              <a:rPr lang="ru-RU" sz="2000" err="1">
                <a:latin typeface="Arial"/>
                <a:cs typeface="Arial"/>
              </a:rPr>
              <a:t>самозахисту</a:t>
            </a:r>
            <a:r>
              <a:rPr lang="ru-RU" sz="2000">
                <a:latin typeface="Arial"/>
                <a:cs typeface="Arial"/>
              </a:rPr>
              <a:t>.</a:t>
            </a:r>
            <a:endParaRPr lang="ru-RU" sz="200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ru-RU" sz="20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2000" dirty="0">
                <a:latin typeface="Arial"/>
                <a:cs typeface="Arial"/>
              </a:rPr>
              <a:t>Статистика </a:t>
            </a:r>
            <a:r>
              <a:rPr lang="ru-RU" sz="2000" dirty="0" err="1">
                <a:latin typeface="Arial"/>
                <a:cs typeface="Arial"/>
              </a:rPr>
              <a:t>смертності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від</a:t>
            </a:r>
            <a:r>
              <a:rPr lang="ru-RU" sz="2000" dirty="0">
                <a:latin typeface="Arial"/>
                <a:cs typeface="Arial"/>
              </a:rPr>
              <a:t> укусу </a:t>
            </a:r>
            <a:r>
              <a:rPr lang="ru-RU" sz="2000" dirty="0" err="1">
                <a:latin typeface="Arial"/>
                <a:cs typeface="Arial"/>
              </a:rPr>
              <a:t>зміями</a:t>
            </a:r>
            <a:r>
              <a:rPr lang="ru-RU" sz="2000" dirty="0">
                <a:latin typeface="Arial"/>
                <a:cs typeface="Arial"/>
              </a:rPr>
              <a:t> в </a:t>
            </a:r>
            <a:r>
              <a:rPr lang="ru-RU" sz="2000" dirty="0" err="1">
                <a:latin typeface="Arial"/>
                <a:cs typeface="Arial"/>
              </a:rPr>
              <a:t>Україні</a:t>
            </a:r>
            <a:r>
              <a:rPr lang="ru-RU" sz="2000" dirty="0">
                <a:latin typeface="Arial"/>
                <a:cs typeface="Arial"/>
              </a:rPr>
              <a:t> недоступна.</a:t>
            </a:r>
            <a:r>
              <a:rPr lang="ru-RU" sz="2000" dirty="0">
                <a:solidFill>
                  <a:srgbClr val="000000"/>
                </a:solidFill>
                <a:latin typeface="Arial"/>
                <a:cs typeface="Arial"/>
              </a:rPr>
              <a:t> </a:t>
            </a:r>
            <a:r>
              <a:rPr lang="ru-RU" sz="2000" dirty="0">
                <a:latin typeface="Arial"/>
                <a:cs typeface="Arial"/>
              </a:rPr>
              <a:t>За </a:t>
            </a:r>
            <a:r>
              <a:rPr lang="ru-RU" sz="2000" dirty="0" err="1">
                <a:latin typeface="Arial"/>
                <a:cs typeface="Arial"/>
              </a:rPr>
              <a:t>останні</a:t>
            </a:r>
            <a:r>
              <a:rPr lang="ru-RU" sz="2000" dirty="0">
                <a:latin typeface="Arial"/>
                <a:cs typeface="Arial"/>
              </a:rPr>
              <a:t> 10 </a:t>
            </a:r>
            <a:r>
              <a:rPr lang="ru-RU" sz="2000" dirty="0" err="1">
                <a:latin typeface="Arial"/>
                <a:cs typeface="Arial"/>
              </a:rPr>
              <a:t>років</a:t>
            </a:r>
            <a:r>
              <a:rPr lang="ru-RU" sz="2000" dirty="0">
                <a:latin typeface="Arial"/>
                <a:cs typeface="Arial"/>
              </a:rPr>
              <a:t> з </a:t>
            </a:r>
            <a:r>
              <a:rPr lang="ru-RU" sz="2000" dirty="0" err="1">
                <a:latin typeface="Arial"/>
                <a:cs typeface="Arial"/>
              </a:rPr>
              <a:t>відкритих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джерел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було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повідомлення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лише</a:t>
            </a:r>
            <a:r>
              <a:rPr lang="ru-RU" sz="2000" dirty="0">
                <a:latin typeface="Arial"/>
                <a:cs typeface="Arial"/>
              </a:rPr>
              <a:t> про одного </a:t>
            </a:r>
            <a:r>
              <a:rPr lang="ru-RU" sz="2000" dirty="0" err="1">
                <a:latin typeface="Arial"/>
                <a:cs typeface="Arial"/>
              </a:rPr>
              <a:t>загиблого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від</a:t>
            </a:r>
            <a:r>
              <a:rPr lang="ru-RU" sz="2000" dirty="0">
                <a:latin typeface="Arial"/>
                <a:cs typeface="Arial"/>
              </a:rPr>
              <a:t> укусу </a:t>
            </a:r>
            <a:r>
              <a:rPr lang="ru-RU" sz="2000" dirty="0" err="1">
                <a:latin typeface="Arial"/>
                <a:cs typeface="Arial"/>
              </a:rPr>
              <a:t>змії</a:t>
            </a:r>
            <a:r>
              <a:rPr lang="ru-RU" sz="2000" dirty="0">
                <a:latin typeface="Arial"/>
                <a:cs typeface="Arial"/>
              </a:rPr>
              <a:t>. </a:t>
            </a:r>
            <a:r>
              <a:rPr lang="ru-RU" sz="2000" dirty="0" err="1">
                <a:latin typeface="Arial"/>
                <a:cs typeface="Arial"/>
              </a:rPr>
              <a:t>Однак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dirty="0" err="1">
                <a:latin typeface="Arial"/>
                <a:cs typeface="Arial"/>
              </a:rPr>
              <a:t>небезпека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від</a:t>
            </a:r>
            <a:r>
              <a:rPr lang="ru-RU" sz="2000" dirty="0">
                <a:latin typeface="Arial"/>
                <a:cs typeface="Arial"/>
              </a:rPr>
              <a:t> укусу </a:t>
            </a:r>
            <a:r>
              <a:rPr lang="ru-RU" sz="2000" dirty="0" err="1">
                <a:latin typeface="Arial"/>
                <a:cs typeface="Arial"/>
              </a:rPr>
              <a:t>зростає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dirty="0" err="1">
                <a:latin typeface="Arial"/>
                <a:cs typeface="Arial"/>
              </a:rPr>
              <a:t>якщо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постраждалою</a:t>
            </a:r>
            <a:r>
              <a:rPr lang="ru-RU" sz="2000" dirty="0">
                <a:latin typeface="Arial"/>
                <a:cs typeface="Arial"/>
              </a:rPr>
              <a:t> є </a:t>
            </a:r>
            <a:r>
              <a:rPr lang="ru-RU" sz="2000" dirty="0" err="1">
                <a:latin typeface="Arial"/>
                <a:cs typeface="Arial"/>
              </a:rPr>
              <a:t>малолітня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дитина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dirty="0" err="1">
                <a:latin typeface="Arial"/>
                <a:cs typeface="Arial"/>
              </a:rPr>
              <a:t>якщо</a:t>
            </a:r>
            <a:r>
              <a:rPr lang="ru-RU" sz="2000" dirty="0">
                <a:latin typeface="Arial"/>
                <a:cs typeface="Arial"/>
              </a:rPr>
              <a:t> укус приходиться на </a:t>
            </a:r>
            <a:r>
              <a:rPr lang="ru-RU" sz="2000" dirty="0" err="1">
                <a:latin typeface="Arial"/>
                <a:cs typeface="Arial"/>
              </a:rPr>
              <a:t>частину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тіла</a:t>
            </a:r>
            <a:r>
              <a:rPr lang="ru-RU" sz="2000" dirty="0">
                <a:latin typeface="Arial"/>
                <a:cs typeface="Arial"/>
              </a:rPr>
              <a:t> </a:t>
            </a:r>
            <a:r>
              <a:rPr lang="ru-RU" sz="2000" dirty="0" err="1">
                <a:latin typeface="Arial"/>
                <a:cs typeface="Arial"/>
              </a:rPr>
              <a:t>наближену</a:t>
            </a:r>
            <a:r>
              <a:rPr lang="ru-RU" sz="2000" dirty="0">
                <a:latin typeface="Arial"/>
                <a:cs typeface="Arial"/>
              </a:rPr>
              <a:t> до </a:t>
            </a:r>
            <a:r>
              <a:rPr lang="ru-RU" sz="2000" dirty="0" err="1">
                <a:latin typeface="Arial"/>
                <a:cs typeface="Arial"/>
              </a:rPr>
              <a:t>голови</a:t>
            </a:r>
            <a:r>
              <a:rPr lang="ru-RU" sz="2000" dirty="0">
                <a:latin typeface="Arial"/>
                <a:cs typeface="Arial"/>
              </a:rPr>
              <a:t>, </a:t>
            </a:r>
            <a:r>
              <a:rPr lang="ru-RU" sz="2000" dirty="0" err="1">
                <a:latin typeface="Arial"/>
                <a:cs typeface="Arial"/>
              </a:rPr>
              <a:t>якщо</a:t>
            </a:r>
            <a:r>
              <a:rPr lang="ru-RU" sz="2000" dirty="0">
                <a:latin typeface="Arial"/>
                <a:cs typeface="Arial"/>
              </a:rPr>
              <a:t> укус </a:t>
            </a:r>
            <a:r>
              <a:rPr lang="ru-RU" sz="2000" dirty="0" err="1">
                <a:latin typeface="Arial"/>
                <a:cs typeface="Arial"/>
              </a:rPr>
              <a:t>трапився</a:t>
            </a:r>
            <a:r>
              <a:rPr lang="ru-RU" sz="2000" dirty="0">
                <a:latin typeface="Arial"/>
                <a:cs typeface="Arial"/>
              </a:rPr>
              <a:t> весною.</a:t>
            </a:r>
          </a:p>
        </p:txBody>
      </p:sp>
      <p:pic>
        <p:nvPicPr>
          <p:cNvPr id="4" name="Рисунок 4" descr="Изображение выглядит как рептилия&#10;&#10;Автоматически созданное описание">
            <a:extLst>
              <a:ext uri="{FF2B5EF4-FFF2-40B4-BE49-F238E27FC236}">
                <a16:creationId xmlns:a16="http://schemas.microsoft.com/office/drawing/2014/main" id="{5F9757CA-F531-FBC2-03C8-483B17BD6A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687" r="11711"/>
          <a:stretch/>
        </p:blipFill>
        <p:spPr>
          <a:xfrm>
            <a:off x="6182944" y="557189"/>
            <a:ext cx="5170852" cy="55718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47790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F23E05-E5C5-497C-A842-7BD21B207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F347BE-A0F1-5EA5-47AE-6C98405C7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408" y="876719"/>
            <a:ext cx="6944103" cy="526472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600" dirty="0" err="1">
                <a:latin typeface="Arial"/>
                <a:cs typeface="Arial"/>
              </a:rPr>
              <a:t>Наслідки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dirty="0" err="1">
                <a:latin typeface="Arial"/>
                <a:cs typeface="Arial"/>
              </a:rPr>
              <a:t>різняться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малосимптомного</a:t>
            </a:r>
            <a:r>
              <a:rPr lang="ru-RU" sz="1600" dirty="0">
                <a:latin typeface="Arial"/>
                <a:cs typeface="Arial"/>
              </a:rPr>
              <a:t> до </a:t>
            </a:r>
            <a:r>
              <a:rPr lang="ru-RU" sz="1600" dirty="0" err="1">
                <a:latin typeface="Arial"/>
                <a:cs typeface="Arial"/>
              </a:rPr>
              <a:t>досить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важкого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перебігу</a:t>
            </a:r>
            <a:r>
              <a:rPr lang="ru-RU" sz="1600" dirty="0">
                <a:latin typeface="Arial"/>
                <a:cs typeface="Arial"/>
              </a:rPr>
              <a:t>. </a:t>
            </a:r>
            <a:r>
              <a:rPr lang="ru-RU" sz="1600" dirty="0" err="1">
                <a:latin typeface="Arial"/>
                <a:cs typeface="Arial"/>
              </a:rPr>
              <a:t>Зменшити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ці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наслідки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допоможуть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правильні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ефективні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дії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dirty="0" err="1">
                <a:latin typeface="Arial"/>
                <a:cs typeface="Arial"/>
              </a:rPr>
              <a:t>першої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 dirty="0">
              <a:cs typeface="Calibri"/>
            </a:endParaRPr>
          </a:p>
          <a:p>
            <a:pPr>
              <a:buNone/>
            </a:pPr>
            <a:r>
              <a:rPr lang="ru-RU" sz="1600" dirty="0">
                <a:latin typeface="Arial"/>
                <a:cs typeface="Arial"/>
              </a:rPr>
              <a:t>При </a:t>
            </a:r>
            <a:r>
              <a:rPr lang="ru-RU" sz="1600" dirty="0" err="1">
                <a:latin typeface="Arial"/>
                <a:cs typeface="Arial"/>
              </a:rPr>
              <a:t>виявленні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зміїного</a:t>
            </a:r>
            <a:r>
              <a:rPr lang="ru-RU" sz="1600" dirty="0">
                <a:latin typeface="Arial"/>
                <a:cs typeface="Arial"/>
              </a:rPr>
              <a:t> укусу, </a:t>
            </a:r>
            <a:r>
              <a:rPr lang="ru-RU" sz="1600" dirty="0" err="1">
                <a:latin typeface="Arial"/>
                <a:cs typeface="Arial"/>
              </a:rPr>
              <a:t>типовим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проявом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якого</a:t>
            </a:r>
            <a:r>
              <a:rPr lang="ru-RU" sz="1600" dirty="0">
                <a:latin typeface="Arial"/>
                <a:cs typeface="Arial"/>
              </a:rPr>
              <a:t> є </a:t>
            </a:r>
            <a:r>
              <a:rPr lang="ru-RU" sz="1600" dirty="0" err="1">
                <a:latin typeface="Arial"/>
                <a:cs typeface="Arial"/>
              </a:rPr>
              <a:t>дві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червоні</a:t>
            </a:r>
            <a:r>
              <a:rPr lang="ru-RU" sz="1600" dirty="0">
                <a:latin typeface="Arial"/>
                <a:cs typeface="Arial"/>
              </a:rPr>
              <a:t> ранки </a:t>
            </a:r>
            <a:r>
              <a:rPr lang="ru-RU" sz="1600" dirty="0" err="1">
                <a:latin typeface="Arial"/>
                <a:cs typeface="Arial"/>
              </a:rPr>
              <a:t>ранки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зубів</a:t>
            </a:r>
            <a:r>
              <a:rPr lang="ru-RU" sz="1600" dirty="0">
                <a:latin typeface="Arial"/>
                <a:cs typeface="Arial"/>
              </a:rPr>
              <a:t> на </a:t>
            </a:r>
            <a:r>
              <a:rPr lang="ru-RU" sz="1600" dirty="0" err="1">
                <a:latin typeface="Arial"/>
                <a:cs typeface="Arial"/>
              </a:rPr>
              <a:t>шкірі</a:t>
            </a:r>
            <a:r>
              <a:rPr lang="ru-RU" sz="1600" dirty="0">
                <a:latin typeface="Arial"/>
                <a:cs typeface="Arial"/>
              </a:rPr>
              <a:t>,</a:t>
            </a:r>
            <a:endParaRPr lang="ru-RU" sz="1600" dirty="0">
              <a:latin typeface="Calibri" panose="020F0502020204030204"/>
              <a:cs typeface="Calibri" panose="020F0502020204030204"/>
            </a:endParaRPr>
          </a:p>
          <a:p>
            <a:pPr>
              <a:buNone/>
            </a:pPr>
            <a:br>
              <a:rPr lang="ru-RU" sz="1600" dirty="0">
                <a:latin typeface="Arial"/>
                <a:cs typeface="Arial"/>
              </a:rPr>
            </a:br>
            <a:r>
              <a:rPr lang="ru-RU" sz="1600" dirty="0">
                <a:latin typeface="Arial"/>
                <a:cs typeface="Arial"/>
              </a:rPr>
              <a:t>— </a:t>
            </a:r>
            <a:r>
              <a:rPr lang="ru-RU" sz="1600" dirty="0" err="1">
                <a:latin typeface="Arial"/>
                <a:cs typeface="Arial"/>
              </a:rPr>
              <a:t>надайте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постраждалому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горизонтальне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положення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dirty="0" err="1">
                <a:latin typeface="Arial"/>
                <a:cs typeface="Arial"/>
              </a:rPr>
              <a:t>припіднятою</a:t>
            </a:r>
            <a:r>
              <a:rPr lang="ru-RU" sz="1600" dirty="0">
                <a:latin typeface="Arial"/>
                <a:cs typeface="Arial"/>
              </a:rPr>
              <a:t> головою,</a:t>
            </a:r>
            <a:br>
              <a:rPr lang="ru-RU" sz="1600" dirty="0">
                <a:latin typeface="Arial"/>
                <a:cs typeface="Arial"/>
              </a:rPr>
            </a:br>
            <a:r>
              <a:rPr lang="ru-RU" sz="1600" dirty="0">
                <a:latin typeface="Arial"/>
                <a:cs typeface="Arial"/>
              </a:rPr>
              <a:t>— максимально </a:t>
            </a:r>
            <a:r>
              <a:rPr lang="ru-RU" sz="1600" dirty="0" err="1">
                <a:latin typeface="Arial"/>
                <a:cs typeface="Arial"/>
              </a:rPr>
              <a:t>обмежте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його</a:t>
            </a:r>
            <a:r>
              <a:rPr lang="ru-RU" sz="1600" dirty="0">
                <a:latin typeface="Arial"/>
                <a:cs typeface="Arial"/>
              </a:rPr>
              <a:t> рухи, особливо </a:t>
            </a:r>
            <a:r>
              <a:rPr lang="ru-RU" sz="1600" dirty="0" err="1">
                <a:latin typeface="Arial"/>
                <a:cs typeface="Arial"/>
              </a:rPr>
              <a:t>ураженою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кінцівкою</a:t>
            </a:r>
            <a:r>
              <a:rPr lang="ru-RU" sz="1600" dirty="0">
                <a:latin typeface="Arial"/>
                <a:cs typeface="Arial"/>
              </a:rPr>
              <a:t>,</a:t>
            </a:r>
            <a:br>
              <a:rPr lang="ru-RU" sz="1600" dirty="0">
                <a:latin typeface="Arial"/>
                <a:cs typeface="Arial"/>
              </a:rPr>
            </a:br>
            <a:r>
              <a:rPr lang="ru-RU" sz="1600" dirty="0">
                <a:latin typeface="Arial"/>
                <a:cs typeface="Arial"/>
              </a:rPr>
              <a:t>— </a:t>
            </a:r>
            <a:r>
              <a:rPr lang="ru-RU" sz="1600" dirty="0" err="1">
                <a:latin typeface="Arial"/>
                <a:cs typeface="Arial"/>
              </a:rPr>
              <a:t>зніміть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dirty="0" err="1">
                <a:latin typeface="Arial"/>
                <a:cs typeface="Arial"/>
              </a:rPr>
              <a:t>ураженої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кінцівки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годинники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dirty="0" err="1">
                <a:latin typeface="Arial"/>
                <a:cs typeface="Arial"/>
              </a:rPr>
              <a:t>браслети</a:t>
            </a:r>
            <a:r>
              <a:rPr lang="ru-RU" sz="1600" dirty="0">
                <a:latin typeface="Arial"/>
                <a:cs typeface="Arial"/>
              </a:rPr>
              <a:t>, цепочки та </a:t>
            </a:r>
            <a:r>
              <a:rPr lang="ru-RU" sz="1600" dirty="0" err="1">
                <a:latin typeface="Arial"/>
                <a:cs typeface="Arial"/>
              </a:rPr>
              <a:t>інші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прикраси</a:t>
            </a:r>
            <a:r>
              <a:rPr lang="ru-RU" sz="1600" dirty="0">
                <a:latin typeface="Arial"/>
                <a:cs typeface="Arial"/>
              </a:rPr>
              <a:t>,</a:t>
            </a:r>
            <a:br>
              <a:rPr lang="ru-RU" sz="1600" dirty="0">
                <a:latin typeface="Arial"/>
                <a:cs typeface="Arial"/>
              </a:rPr>
            </a:br>
            <a:r>
              <a:rPr lang="ru-RU" sz="1600" dirty="0">
                <a:latin typeface="Arial"/>
                <a:cs typeface="Arial"/>
              </a:rPr>
              <a:t>— </a:t>
            </a:r>
            <a:r>
              <a:rPr lang="ru-RU" sz="1600" dirty="0" err="1">
                <a:latin typeface="Arial"/>
                <a:cs typeface="Arial"/>
              </a:rPr>
              <a:t>ніколи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dirty="0" err="1">
                <a:latin typeface="Arial"/>
                <a:cs typeface="Arial"/>
              </a:rPr>
              <a:t>накладайте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джгут</a:t>
            </a:r>
            <a:r>
              <a:rPr lang="ru-RU" sz="1600" dirty="0">
                <a:latin typeface="Arial"/>
                <a:cs typeface="Arial"/>
              </a:rPr>
              <a:t> з метою </a:t>
            </a:r>
            <a:r>
              <a:rPr lang="ru-RU" sz="1600" dirty="0" err="1">
                <a:latin typeface="Arial"/>
                <a:cs typeface="Arial"/>
              </a:rPr>
              <a:t>запобігання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розповсюдження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по </a:t>
            </a:r>
            <a:r>
              <a:rPr lang="ru-RU" sz="1600" dirty="0" err="1">
                <a:latin typeface="Arial"/>
                <a:cs typeface="Arial"/>
              </a:rPr>
              <a:t>організму</a:t>
            </a:r>
            <a:r>
              <a:rPr lang="ru-RU" sz="1600" dirty="0">
                <a:latin typeface="Arial"/>
                <a:cs typeface="Arial"/>
              </a:rPr>
              <a:t> з </a:t>
            </a:r>
            <a:r>
              <a:rPr lang="ru-RU" sz="1600" dirty="0" err="1">
                <a:latin typeface="Arial"/>
                <a:cs typeface="Arial"/>
              </a:rPr>
              <a:t>кров’ю</a:t>
            </a:r>
            <a:r>
              <a:rPr lang="ru-RU" sz="1600" dirty="0">
                <a:latin typeface="Arial"/>
                <a:cs typeface="Arial"/>
              </a:rPr>
              <a:t>. </a:t>
            </a:r>
            <a:r>
              <a:rPr lang="ru-RU" sz="1600" dirty="0" err="1">
                <a:latin typeface="Arial"/>
                <a:cs typeface="Arial"/>
              </a:rPr>
              <a:t>Ця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маніпуляція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dirty="0" err="1">
                <a:latin typeface="Arial"/>
                <a:cs typeface="Arial"/>
              </a:rPr>
              <a:t>тільки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dirty="0" err="1">
                <a:latin typeface="Arial"/>
                <a:cs typeface="Arial"/>
              </a:rPr>
              <a:t>дає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ефекту</a:t>
            </a:r>
            <a:r>
              <a:rPr lang="ru-RU" sz="1600" dirty="0">
                <a:latin typeface="Arial"/>
                <a:cs typeface="Arial"/>
              </a:rPr>
              <a:t>, але </a:t>
            </a:r>
            <a:r>
              <a:rPr lang="ru-RU" sz="1600" dirty="0" err="1">
                <a:latin typeface="Arial"/>
                <a:cs typeface="Arial"/>
              </a:rPr>
              <a:t>навпаки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ускладнює</a:t>
            </a:r>
            <a:r>
              <a:rPr lang="ru-RU" sz="1600" dirty="0">
                <a:latin typeface="Arial"/>
                <a:cs typeface="Arial"/>
              </a:rPr>
              <a:t> стан хворого. </a:t>
            </a:r>
            <a:r>
              <a:rPr lang="ru-RU" sz="1600" dirty="0" err="1">
                <a:latin typeface="Arial"/>
                <a:cs typeface="Arial"/>
              </a:rPr>
              <a:t>Зміїна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отрута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розповсюджуються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переважно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dirty="0" err="1">
                <a:latin typeface="Arial"/>
                <a:cs typeface="Arial"/>
              </a:rPr>
              <a:t>лімфою</a:t>
            </a:r>
            <a:r>
              <a:rPr lang="ru-RU" sz="1600" dirty="0">
                <a:latin typeface="Arial"/>
                <a:cs typeface="Arial"/>
              </a:rPr>
              <a:t> по </a:t>
            </a:r>
            <a:r>
              <a:rPr lang="ru-RU" sz="1600" dirty="0" err="1">
                <a:latin typeface="Arial"/>
                <a:cs typeface="Arial"/>
              </a:rPr>
              <a:t>лімфатичним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судинам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dirty="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залягають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неглибоко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під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шкірою</a:t>
            </a:r>
            <a:r>
              <a:rPr lang="ru-RU" sz="1600" dirty="0">
                <a:latin typeface="Arial"/>
                <a:cs typeface="Arial"/>
              </a:rPr>
              <a:t> і легко </a:t>
            </a:r>
            <a:r>
              <a:rPr lang="ru-RU" sz="1600" dirty="0" err="1">
                <a:latin typeface="Arial"/>
                <a:cs typeface="Arial"/>
              </a:rPr>
              <a:t>здавлюються</a:t>
            </a:r>
            <a:r>
              <a:rPr lang="ru-RU" sz="1600" dirty="0">
                <a:latin typeface="Arial"/>
                <a:cs typeface="Arial"/>
              </a:rPr>
              <a:t>.  </a:t>
            </a:r>
            <a:r>
              <a:rPr lang="ru-RU" sz="1600" dirty="0" err="1">
                <a:latin typeface="Arial"/>
                <a:cs typeface="Arial"/>
              </a:rPr>
              <a:t>Ефективним</a:t>
            </a:r>
            <a:r>
              <a:rPr lang="ru-RU" sz="1600" dirty="0">
                <a:latin typeface="Arial"/>
                <a:cs typeface="Arial"/>
              </a:rPr>
              <a:t> та </a:t>
            </a:r>
            <a:r>
              <a:rPr lang="ru-RU" sz="1600" dirty="0" err="1">
                <a:latin typeface="Arial"/>
                <a:cs typeface="Arial"/>
              </a:rPr>
              <a:t>безпечним</a:t>
            </a:r>
            <a:r>
              <a:rPr lang="ru-RU" sz="1600" dirty="0">
                <a:latin typeface="Arial"/>
                <a:cs typeface="Arial"/>
              </a:rPr>
              <a:t> способом </a:t>
            </a:r>
            <a:r>
              <a:rPr lang="ru-RU" sz="1600" dirty="0" err="1">
                <a:latin typeface="Arial"/>
                <a:cs typeface="Arial"/>
              </a:rPr>
              <a:t>сповільнити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лімфотік</a:t>
            </a:r>
            <a:r>
              <a:rPr lang="ru-RU" sz="1600" dirty="0">
                <a:latin typeface="Arial"/>
                <a:cs typeface="Arial"/>
              </a:rPr>
              <a:t> та, </a:t>
            </a:r>
            <a:r>
              <a:rPr lang="ru-RU" sz="1600" dirty="0" err="1">
                <a:latin typeface="Arial"/>
                <a:cs typeface="Arial"/>
              </a:rPr>
              <a:t>відповідно</a:t>
            </a:r>
            <a:r>
              <a:rPr lang="ru-RU" sz="1600" dirty="0">
                <a:latin typeface="Arial"/>
                <a:cs typeface="Arial"/>
              </a:rPr>
              <a:t>, </a:t>
            </a:r>
            <a:r>
              <a:rPr lang="ru-RU" sz="1600" dirty="0" err="1">
                <a:latin typeface="Arial"/>
                <a:cs typeface="Arial"/>
              </a:rPr>
              <a:t>розповсюдження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за </a:t>
            </a:r>
            <a:r>
              <a:rPr lang="ru-RU" sz="1600" dirty="0" err="1">
                <a:latin typeface="Arial"/>
                <a:cs typeface="Arial"/>
              </a:rPr>
              <a:t>рекомендацією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Американської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Асоціації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Серця</a:t>
            </a:r>
            <a:r>
              <a:rPr lang="ru-RU" sz="1600" dirty="0">
                <a:latin typeface="Arial"/>
                <a:cs typeface="Arial"/>
              </a:rPr>
              <a:t> є </a:t>
            </a:r>
            <a:r>
              <a:rPr lang="ru-RU" sz="1600" dirty="0" err="1">
                <a:latin typeface="Arial"/>
                <a:cs typeface="Arial"/>
              </a:rPr>
              <a:t>накладення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слаботиснучої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однослойної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іммобілізуючої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dirty="0" err="1">
                <a:latin typeface="Arial"/>
                <a:cs typeface="Arial"/>
              </a:rPr>
              <a:t>пов’язки</a:t>
            </a:r>
            <a:r>
              <a:rPr lang="ru-RU" sz="1600" dirty="0">
                <a:latin typeface="Arial"/>
                <a:cs typeface="Arial"/>
              </a:rPr>
              <a:t> по </a:t>
            </a:r>
            <a:r>
              <a:rPr lang="ru-RU" sz="1600" dirty="0" err="1">
                <a:latin typeface="Arial"/>
                <a:cs typeface="Arial"/>
              </a:rPr>
              <a:t>всій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довжині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укушеної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кінцівки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  <a:p>
            <a:pPr marL="0" indent="0">
              <a:buNone/>
            </a:pPr>
            <a:endParaRPr lang="ru-RU" sz="1400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тату, близко&#10;&#10;Автоматически созданное описание">
            <a:extLst>
              <a:ext uri="{FF2B5EF4-FFF2-40B4-BE49-F238E27FC236}">
                <a16:creationId xmlns:a16="http://schemas.microsoft.com/office/drawing/2014/main" id="{E69925A9-30F6-DE5D-7FDF-4EDB17A43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07" r="9647" b="-1"/>
          <a:stretch/>
        </p:blipFill>
        <p:spPr>
          <a:xfrm>
            <a:off x="7989296" y="1843285"/>
            <a:ext cx="3364502" cy="372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116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13B067F-3154-4968-A886-DF93A787E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7583D6C-C05B-47AB-8540-B2700B82A4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501AD91-D973-4968-95E4-4C26CFDF8F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C165989-F5FE-4BB6-9817-E7828CB1D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B0649CC-B912-4E82-BEA0-DA75ECB19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BA08C17-C9A5-4FA8-ABC4-44FB3B869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0DEAC6C-553C-437E-BC17-D449523375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0DE106D-5BFE-9427-802C-93781A686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59" y="773035"/>
            <a:ext cx="10843065" cy="2954735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1F4E1649-4D1F-4A91-AF97-A254BFDD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776904"/>
            <a:ext cx="304800" cy="429768"/>
            <a:chOff x="215328" y="-46937"/>
            <a:chExt cx="304800" cy="2773841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E483602-62F9-474D-9C9B-5EE4CD76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D7D1AC0-A6C7-40E3-9841-F34AC831A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951C4DD-7427-497D-9DE3-9D731D3F4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EE18298-0BF5-4D7A-921A-2F4186E8D9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773AEA78-C03B-40B7-9D11-DC022119D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600000">
            <a:off x="10150845" y="4270841"/>
            <a:ext cx="1897885" cy="1897885"/>
          </a:xfrm>
          <a:prstGeom prst="ellipse">
            <a:avLst/>
          </a:prstGeom>
          <a:gradFill>
            <a:gsLst>
              <a:gs pos="0">
                <a:schemeClr val="tx2">
                  <a:lumMod val="75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1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75E07D-BCDF-C619-5227-9669C0629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059" y="4018143"/>
            <a:ext cx="10868733" cy="2143976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Не плутайте </a:t>
            </a:r>
            <a:r>
              <a:rPr lang="ru-RU" sz="1400" b="1" err="1">
                <a:solidFill>
                  <a:schemeClr val="bg1"/>
                </a:solidFill>
                <a:latin typeface="Arial"/>
                <a:cs typeface="Arial"/>
              </a:rPr>
              <a:t>накладання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err="1">
                <a:solidFill>
                  <a:schemeClr val="bg1"/>
                </a:solidFill>
                <a:latin typeface="Arial"/>
                <a:cs typeface="Arial"/>
              </a:rPr>
              <a:t>тиснучої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err="1">
                <a:solidFill>
                  <a:schemeClr val="bg1"/>
                </a:solidFill>
                <a:latin typeface="Arial"/>
                <a:cs typeface="Arial"/>
              </a:rPr>
              <a:t>пов’язки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з </a:t>
            </a:r>
            <a:r>
              <a:rPr lang="ru-RU" sz="1400" b="1" err="1">
                <a:solidFill>
                  <a:schemeClr val="bg1"/>
                </a:solidFill>
                <a:latin typeface="Arial"/>
                <a:cs typeface="Arial"/>
              </a:rPr>
              <a:t>накладанням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b="1" err="1">
                <a:solidFill>
                  <a:schemeClr val="bg1"/>
                </a:solidFill>
                <a:latin typeface="Arial"/>
                <a:cs typeface="Arial"/>
              </a:rPr>
              <a:t>джгута</a:t>
            </a:r>
            <a:r>
              <a:rPr lang="ru-RU" sz="1400" b="1" dirty="0">
                <a:solidFill>
                  <a:schemeClr val="bg1"/>
                </a:solidFill>
                <a:latin typeface="Arial"/>
                <a:cs typeface="Arial"/>
              </a:rPr>
              <a:t>!</a:t>
            </a:r>
            <a:endParaRPr lang="ru-RU" sz="1400" dirty="0">
              <a:solidFill>
                <a:schemeClr val="bg1"/>
              </a:solidFill>
              <a:cs typeface="Calibri"/>
            </a:endParaRPr>
          </a:p>
          <a:p>
            <a:pPr>
              <a:buNone/>
            </a:pP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— Ранку на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місці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укусу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потрібно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обробити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антисептиком і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накласти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стерильну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пов’язку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br>
              <a:rPr lang="ru-RU" sz="1400" dirty="0">
                <a:latin typeface="Arial"/>
                <a:cs typeface="Arial"/>
              </a:rPr>
            </a:b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—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Укушену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кінцівку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по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можливості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максимально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знерухоміти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після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накладання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тиснучої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пов’язки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укушену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ногу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прив’язати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до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здорової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руку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зафіксувати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пов’язкою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через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шию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).</a:t>
            </a:r>
            <a:endParaRPr lang="ru-RU" sz="1400" dirty="0">
              <a:solidFill>
                <a:schemeClr val="bg1"/>
              </a:solidFill>
              <a:cs typeface="Calibri"/>
            </a:endParaRPr>
          </a:p>
          <a:p>
            <a:pPr>
              <a:buNone/>
            </a:pP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По  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мірі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потрапляння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отрути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в кров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з’являються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симптоми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загальної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інтоксикації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організму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головний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біль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відчуття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розбитості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слабкість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зниження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артеріального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тиску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у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важких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випадках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судоми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. Для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зменшення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загальної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інтоксикації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потерпілому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необхідно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давати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багато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пити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.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Дати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антигістамінні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(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діазолін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цетиризин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дезлоратадин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),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знеболювальні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та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сечогінні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препарати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ru-RU" sz="1400" dirty="0">
              <a:solidFill>
                <a:schemeClr val="bg1"/>
              </a:solidFill>
              <a:cs typeface="Calibri"/>
            </a:endParaRPr>
          </a:p>
          <a:p>
            <a:pPr>
              <a:buNone/>
            </a:pP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Після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проведення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всіх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цих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заходів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негайно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доставити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потерпілого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 до </a:t>
            </a:r>
            <a:r>
              <a:rPr lang="ru-RU" sz="1400" err="1">
                <a:solidFill>
                  <a:schemeClr val="bg1"/>
                </a:solidFill>
                <a:latin typeface="Arial"/>
                <a:cs typeface="Arial"/>
              </a:rPr>
              <a:t>лікарні</a:t>
            </a:r>
            <a:r>
              <a:rPr lang="ru-RU" sz="1400" dirty="0">
                <a:solidFill>
                  <a:schemeClr val="bg1"/>
                </a:solidFill>
                <a:latin typeface="Arial"/>
                <a:cs typeface="Arial"/>
              </a:rPr>
              <a:t>.</a:t>
            </a:r>
            <a:endParaRPr lang="ru-RU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000">
              <a:solidFill>
                <a:schemeClr val="bg1"/>
              </a:solidFill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731931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796AFD-D28B-440A-D5EB-9FEBE13EB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ru-RU" sz="2400" b="1">
                <a:latin typeface="Arial"/>
                <a:cs typeface="Arial"/>
              </a:rPr>
              <a:t>Не давати алкоголь!</a:t>
            </a:r>
            <a:br>
              <a:rPr lang="ru-RU" sz="2400" b="1">
                <a:latin typeface="Arial"/>
                <a:cs typeface="Arial"/>
              </a:rPr>
            </a:br>
            <a:r>
              <a:rPr lang="ru-RU" sz="2400" b="1">
                <a:latin typeface="Arial"/>
                <a:cs typeface="Arial"/>
              </a:rPr>
              <a:t>Не відсмоктувати отруту!</a:t>
            </a:r>
            <a:endParaRPr lang="ru-RU" sz="240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EA25E6A-A9B4-D15D-0AC4-CCCD9B1F2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890" y="1669211"/>
            <a:ext cx="3605841" cy="359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44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DA63B-9A50-C95F-F25F-0A4F8EEAF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388" y="318426"/>
            <a:ext cx="3188961" cy="2228074"/>
          </a:xfrm>
        </p:spPr>
        <p:txBody>
          <a:bodyPr>
            <a:normAutofit/>
          </a:bodyPr>
          <a:lstStyle/>
          <a:p>
            <a:r>
              <a:rPr lang="ru-RU" sz="4000" b="1">
                <a:latin typeface="Arial"/>
                <a:cs typeface="Arial"/>
              </a:rPr>
              <a:t>Найбільш дискусійне питання</a:t>
            </a:r>
            <a:endParaRPr lang="ru-RU" sz="40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766355-A670-E212-2194-6305C74E1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90" y="2760996"/>
            <a:ext cx="3799425" cy="36752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600" err="1">
                <a:latin typeface="Arial"/>
                <a:cs typeface="Arial"/>
              </a:rPr>
              <a:t>Найефективнішим</a:t>
            </a:r>
            <a:r>
              <a:rPr lang="ru-RU" sz="1600" dirty="0">
                <a:latin typeface="Arial"/>
                <a:cs typeface="Arial"/>
              </a:rPr>
              <a:t> методом в </a:t>
            </a:r>
            <a:r>
              <a:rPr lang="ru-RU" sz="1600" err="1">
                <a:latin typeface="Arial"/>
                <a:cs typeface="Arial"/>
              </a:rPr>
              <a:t>польових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умовах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завжди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вважалось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термінове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інтенсивне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 ранки </a:t>
            </a:r>
            <a:r>
              <a:rPr lang="ru-RU" sz="1600" err="1">
                <a:latin typeface="Arial"/>
                <a:cs typeface="Arial"/>
              </a:rPr>
              <a:t>протягом</a:t>
            </a:r>
            <a:r>
              <a:rPr lang="ru-RU" sz="1600" dirty="0">
                <a:latin typeface="Arial"/>
                <a:cs typeface="Arial"/>
              </a:rPr>
              <a:t> 10-15 </a:t>
            </a:r>
            <a:r>
              <a:rPr lang="ru-RU" sz="1600" err="1">
                <a:latin typeface="Arial"/>
                <a:cs typeface="Arial"/>
              </a:rPr>
              <a:t>хвилин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подальшим</a:t>
            </a:r>
            <a:r>
              <a:rPr lang="ru-RU" sz="1600" dirty="0">
                <a:latin typeface="Arial"/>
                <a:cs typeface="Arial"/>
              </a:rPr>
              <a:t> </a:t>
            </a:r>
            <a:r>
              <a:rPr lang="ru-RU" sz="1600" err="1">
                <a:latin typeface="Arial"/>
                <a:cs typeface="Arial"/>
              </a:rPr>
              <a:t>ретельним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промиванням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ротової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порожнини</a:t>
            </a:r>
            <a:r>
              <a:rPr lang="ru-RU" sz="1600" dirty="0">
                <a:latin typeface="Arial"/>
                <a:cs typeface="Arial"/>
              </a:rPr>
              <a:t> водою. </a:t>
            </a:r>
            <a:r>
              <a:rPr lang="ru-RU" sz="1600" err="1">
                <a:latin typeface="Arial"/>
                <a:cs typeface="Arial"/>
              </a:rPr>
              <a:t>Сучасні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настанови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першої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err="1">
                <a:latin typeface="Arial"/>
                <a:cs typeface="Arial"/>
              </a:rPr>
              <a:t>містять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рекомендацій</a:t>
            </a:r>
            <a:r>
              <a:rPr lang="ru-RU" sz="1600" dirty="0">
                <a:latin typeface="Arial"/>
                <a:cs typeface="Arial"/>
              </a:rPr>
              <a:t> по </a:t>
            </a:r>
            <a:r>
              <a:rPr lang="ru-RU" sz="1600" err="1">
                <a:latin typeface="Arial"/>
                <a:cs typeface="Arial"/>
              </a:rPr>
              <a:t>відсмоктуванню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 рани. </a:t>
            </a:r>
            <a:r>
              <a:rPr lang="ru-RU" sz="1600" err="1">
                <a:latin typeface="Arial"/>
                <a:cs typeface="Arial"/>
              </a:rPr>
              <a:t>Більше</a:t>
            </a:r>
            <a:r>
              <a:rPr lang="ru-RU" sz="1600" dirty="0">
                <a:latin typeface="Arial"/>
                <a:cs typeface="Arial"/>
              </a:rPr>
              <a:t> того, </a:t>
            </a:r>
            <a:r>
              <a:rPr lang="ru-RU" sz="1600" err="1">
                <a:latin typeface="Arial"/>
                <a:cs typeface="Arial"/>
              </a:rPr>
              <a:t>враховуючи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небезпеку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зараження</a:t>
            </a:r>
            <a:r>
              <a:rPr lang="ru-RU" sz="1600" dirty="0">
                <a:latin typeface="Arial"/>
                <a:cs typeface="Arial"/>
              </a:rPr>
              <a:t> хворобами,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передаються</a:t>
            </a:r>
            <a:r>
              <a:rPr lang="ru-RU" sz="1600" dirty="0">
                <a:latin typeface="Arial"/>
                <a:cs typeface="Arial"/>
              </a:rPr>
              <a:t> через кров, є </a:t>
            </a:r>
            <a:r>
              <a:rPr lang="ru-RU" sz="1600" err="1">
                <a:latin typeface="Arial"/>
                <a:cs typeface="Arial"/>
              </a:rPr>
              <a:t>доцільними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ті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настанови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містять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заборону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безпосереднього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  </a:t>
            </a:r>
            <a:r>
              <a:rPr lang="ru-RU" sz="1600" err="1">
                <a:latin typeface="Arial"/>
                <a:cs typeface="Arial"/>
              </a:rPr>
              <a:t>ротом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 dirty="0"/>
          </a:p>
        </p:txBody>
      </p:sp>
      <p:pic>
        <p:nvPicPr>
          <p:cNvPr id="4" name="Рисунок 4" descr="Изображение выглядит как человек, близко&#10;&#10;Автоматически созданное описание">
            <a:extLst>
              <a:ext uri="{FF2B5EF4-FFF2-40B4-BE49-F238E27FC236}">
                <a16:creationId xmlns:a16="http://schemas.microsoft.com/office/drawing/2014/main" id="{94E8F65E-4F8C-27D9-79B7-CC770B551F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1" r="138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35092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52604E-B1A8-8334-8426-42F99A44D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313" y="2660904"/>
            <a:ext cx="5997830" cy="406545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600" err="1">
                <a:latin typeface="Arial"/>
                <a:cs typeface="Arial"/>
              </a:rPr>
              <a:t>Настанови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Американської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Асоціації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Серця</a:t>
            </a:r>
            <a:r>
              <a:rPr lang="ru-RU" sz="1600" dirty="0">
                <a:latin typeface="Arial"/>
                <a:cs typeface="Arial"/>
              </a:rPr>
              <a:t> (</a:t>
            </a:r>
            <a:r>
              <a:rPr lang="ru-RU" sz="1600" u="sng" dirty="0">
                <a:latin typeface="Arial"/>
                <a:cs typeface="Arial"/>
              </a:rPr>
              <a:t>АНА</a:t>
            </a:r>
            <a:r>
              <a:rPr lang="ru-RU" sz="1600" dirty="0">
                <a:latin typeface="Arial"/>
                <a:cs typeface="Arial"/>
              </a:rPr>
              <a:t>)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2011 року </a:t>
            </a:r>
            <a:r>
              <a:rPr lang="ru-RU" sz="1600" err="1">
                <a:latin typeface="Arial"/>
                <a:cs typeface="Arial"/>
              </a:rPr>
              <a:t>визнавали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 ранки </a:t>
            </a:r>
            <a:r>
              <a:rPr lang="ru-RU" sz="1600" err="1">
                <a:latin typeface="Arial"/>
                <a:cs typeface="Arial"/>
              </a:rPr>
              <a:t>патогенетично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обгрунтованою</a:t>
            </a:r>
            <a:r>
              <a:rPr lang="ru-RU" sz="1600" dirty="0">
                <a:latin typeface="Arial"/>
                <a:cs typeface="Arial"/>
              </a:rPr>
              <a:t> процедурою. </a:t>
            </a:r>
            <a:r>
              <a:rPr lang="ru-RU" sz="1600" err="1">
                <a:latin typeface="Arial"/>
                <a:cs typeface="Arial"/>
              </a:rPr>
              <a:t>Оскільки</a:t>
            </a:r>
            <a:r>
              <a:rPr lang="ru-RU" sz="1600" dirty="0">
                <a:latin typeface="Arial"/>
                <a:cs typeface="Arial"/>
              </a:rPr>
              <a:t> наводились </a:t>
            </a:r>
            <a:r>
              <a:rPr lang="ru-RU" sz="1600" err="1">
                <a:latin typeface="Arial"/>
                <a:cs typeface="Arial"/>
              </a:rPr>
              <a:t>дані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досліджень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які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показували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можна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видалити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місця</a:t>
            </a:r>
            <a:r>
              <a:rPr lang="ru-RU" sz="1600" dirty="0">
                <a:latin typeface="Arial"/>
                <a:cs typeface="Arial"/>
              </a:rPr>
              <a:t> укусу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30 до 50%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. Для </a:t>
            </a:r>
            <a:r>
              <a:rPr lang="ru-RU" sz="1600" err="1">
                <a:latin typeface="Arial"/>
                <a:cs typeface="Arial"/>
              </a:rPr>
              <a:t>цього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вважалось</a:t>
            </a:r>
            <a:r>
              <a:rPr lang="ru-RU" sz="1600" dirty="0">
                <a:latin typeface="Arial"/>
                <a:cs typeface="Arial"/>
              </a:rPr>
              <a:t> за </a:t>
            </a:r>
            <a:r>
              <a:rPr lang="ru-RU" sz="1600" err="1">
                <a:latin typeface="Arial"/>
                <a:cs typeface="Arial"/>
              </a:rPr>
              <a:t>можливе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використання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спеціальних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пристроїв</a:t>
            </a:r>
            <a:r>
              <a:rPr lang="ru-RU" sz="1600" dirty="0">
                <a:latin typeface="Arial"/>
                <a:cs typeface="Arial"/>
              </a:rPr>
              <a:t>. </a:t>
            </a:r>
            <a:r>
              <a:rPr lang="ru-RU" sz="1600" err="1">
                <a:latin typeface="Arial"/>
                <a:cs typeface="Arial"/>
              </a:rPr>
              <a:t>Міжнародне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керівництво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err="1">
                <a:latin typeface="Arial"/>
                <a:cs typeface="Arial"/>
              </a:rPr>
              <a:t>першої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Міжнародної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федерації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товариств</a:t>
            </a:r>
            <a:r>
              <a:rPr lang="ru-RU" sz="1600" dirty="0">
                <a:latin typeface="Arial"/>
                <a:cs typeface="Arial"/>
              </a:rPr>
              <a:t> Червоного </a:t>
            </a:r>
            <a:r>
              <a:rPr lang="ru-RU" sz="1600" err="1">
                <a:latin typeface="Arial"/>
                <a:cs typeface="Arial"/>
              </a:rPr>
              <a:t>Хреста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</a:t>
            </a:r>
            <a:r>
              <a:rPr lang="ru-RU" sz="1600" dirty="0">
                <a:latin typeface="Arial"/>
                <a:cs typeface="Arial"/>
              </a:rPr>
              <a:t> 2016 року </a:t>
            </a:r>
            <a:r>
              <a:rPr lang="ru-RU" sz="1600" err="1">
                <a:latin typeface="Arial"/>
                <a:cs typeface="Arial"/>
              </a:rPr>
              <a:t>наводять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зовсім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протилежні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цифри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досліджень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які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свідчать</a:t>
            </a:r>
            <a:r>
              <a:rPr lang="ru-RU" sz="1600" dirty="0">
                <a:latin typeface="Arial"/>
                <a:cs typeface="Arial"/>
              </a:rPr>
              <a:t>, </a:t>
            </a:r>
            <a:r>
              <a:rPr lang="ru-RU" sz="1600" err="1">
                <a:latin typeface="Arial"/>
                <a:cs typeface="Arial"/>
              </a:rPr>
              <a:t>що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можна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видалити</a:t>
            </a:r>
            <a:r>
              <a:rPr lang="ru-RU" sz="1600" dirty="0">
                <a:latin typeface="Arial"/>
                <a:cs typeface="Arial"/>
              </a:rPr>
              <a:t> не </a:t>
            </a:r>
            <a:r>
              <a:rPr lang="ru-RU" sz="1600" err="1">
                <a:latin typeface="Arial"/>
                <a:cs typeface="Arial"/>
              </a:rPr>
              <a:t>більше</a:t>
            </a:r>
            <a:r>
              <a:rPr lang="ru-RU" sz="1600" dirty="0">
                <a:latin typeface="Arial"/>
                <a:cs typeface="Arial"/>
              </a:rPr>
              <a:t> 0.5% </a:t>
            </a:r>
            <a:r>
              <a:rPr lang="ru-RU" sz="1600" err="1">
                <a:latin typeface="Arial"/>
                <a:cs typeface="Arial"/>
              </a:rPr>
              <a:t>зміїної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 з рани. На </a:t>
            </a:r>
            <a:r>
              <a:rPr lang="ru-RU" sz="1600" err="1">
                <a:latin typeface="Arial"/>
                <a:cs typeface="Arial"/>
              </a:rPr>
              <a:t>підставі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цих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даних</a:t>
            </a:r>
            <a:r>
              <a:rPr lang="ru-RU" sz="1600" dirty="0">
                <a:latin typeface="Arial"/>
                <a:cs typeface="Arial"/>
              </a:rPr>
              <a:t> та з </a:t>
            </a:r>
            <a:r>
              <a:rPr lang="ru-RU" sz="1600" err="1">
                <a:latin typeface="Arial"/>
                <a:cs typeface="Arial"/>
              </a:rPr>
              <a:t>урахуванням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інших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небезпечних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аспектів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цієї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процедури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настанови</a:t>
            </a:r>
            <a:r>
              <a:rPr lang="ru-RU" sz="1600" dirty="0">
                <a:latin typeface="Arial"/>
                <a:cs typeface="Arial"/>
              </a:rPr>
              <a:t> Червоного </a:t>
            </a:r>
            <a:r>
              <a:rPr lang="ru-RU" sz="1600" err="1">
                <a:latin typeface="Arial"/>
                <a:cs typeface="Arial"/>
              </a:rPr>
              <a:t>Хреста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забороняють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відсмоктування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err="1">
                <a:latin typeface="Arial"/>
                <a:cs typeface="Arial"/>
              </a:rPr>
              <a:t>отрути</a:t>
            </a:r>
            <a:r>
              <a:rPr lang="ru-RU" sz="1600" dirty="0">
                <a:latin typeface="Arial"/>
                <a:cs typeface="Arial"/>
              </a:rPr>
              <a:t>. </a:t>
            </a:r>
            <a:endParaRPr lang="ru-RU" sz="1600" dirty="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ru-RU" sz="1600" dirty="0">
                <a:latin typeface="Arial"/>
                <a:cs typeface="Arial"/>
              </a:rPr>
              <a:t>Так само </a:t>
            </a:r>
            <a:r>
              <a:rPr lang="ru-RU" sz="1600" dirty="0" err="1">
                <a:latin typeface="Arial"/>
                <a:cs typeface="Arial"/>
              </a:rPr>
              <a:t>забороняють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цю</a:t>
            </a:r>
            <a:r>
              <a:rPr lang="ru-RU" sz="1600" dirty="0">
                <a:latin typeface="Arial"/>
                <a:cs typeface="Arial"/>
              </a:rPr>
              <a:t> процедуру і </a:t>
            </a:r>
            <a:r>
              <a:rPr lang="ru-RU" sz="1600" dirty="0" err="1">
                <a:latin typeface="Arial"/>
                <a:cs typeface="Arial"/>
              </a:rPr>
              <a:t>керівні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настанови</a:t>
            </a:r>
            <a:r>
              <a:rPr lang="ru-RU" sz="1600" dirty="0">
                <a:latin typeface="Arial"/>
                <a:cs typeface="Arial"/>
              </a:rPr>
              <a:t> з </a:t>
            </a:r>
            <a:r>
              <a:rPr lang="ru-RU" sz="1600" dirty="0" err="1">
                <a:latin typeface="Arial"/>
                <a:cs typeface="Arial"/>
              </a:rPr>
              <a:t>домедичної</a:t>
            </a: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1600" dirty="0" err="1">
                <a:latin typeface="Arial"/>
                <a:cs typeface="Arial"/>
              </a:rPr>
              <a:t>допомоги</a:t>
            </a:r>
            <a:r>
              <a:rPr lang="ru-RU" sz="1600" dirty="0">
                <a:latin typeface="Arial"/>
                <a:cs typeface="Arial"/>
              </a:rPr>
              <a:t> МОЗ </a:t>
            </a:r>
            <a:r>
              <a:rPr lang="ru-RU" sz="1600" dirty="0" err="1">
                <a:latin typeface="Arial"/>
                <a:cs typeface="Arial"/>
              </a:rPr>
              <a:t>України</a:t>
            </a:r>
            <a:r>
              <a:rPr lang="ru-RU" sz="1600" dirty="0">
                <a:latin typeface="Arial"/>
                <a:cs typeface="Arial"/>
              </a:rPr>
              <a:t>.</a:t>
            </a:r>
            <a:endParaRPr lang="ru-RU" sz="1600">
              <a:cs typeface="Calibri"/>
            </a:endParaRPr>
          </a:p>
        </p:txBody>
      </p:sp>
      <p:pic>
        <p:nvPicPr>
          <p:cNvPr id="5" name="Рисунок 5" descr="Изображение выглядит как апельсин&#10;&#10;Автоматически созданное описание">
            <a:extLst>
              <a:ext uri="{FF2B5EF4-FFF2-40B4-BE49-F238E27FC236}">
                <a16:creationId xmlns:a16="http://schemas.microsoft.com/office/drawing/2014/main" id="{7900434F-751C-7541-1C48-1D9651116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934" y="1449870"/>
            <a:ext cx="4682591" cy="362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341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Перша домедична допомога при отруєннях та укусах</vt:lpstr>
      <vt:lpstr>Презентация PowerPoint</vt:lpstr>
      <vt:lpstr>Класифікація</vt:lpstr>
      <vt:lpstr>Класифікація</vt:lpstr>
      <vt:lpstr>Етіологія і патогенез </vt:lpstr>
      <vt:lpstr>Причиною отруєння можуть бути:</vt:lpstr>
      <vt:lpstr>Презентация PowerPoint</vt:lpstr>
      <vt:lpstr> Найчастіше спостерігаються такі симптоми</vt:lpstr>
      <vt:lpstr>Перша допомога, як і все подальше лікування залежить від виду отрути, але існують певні загальні принципи: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Укуси комах, кліщів, павуків, змій</vt:lpstr>
      <vt:lpstr>Комарі</vt:lpstr>
      <vt:lpstr>Мошка</vt:lpstr>
      <vt:lpstr>Ґедзь</vt:lpstr>
      <vt:lpstr>Бджоли, оси, джмелі і шершні.</vt:lpstr>
      <vt:lpstr>Допомога при укусі </vt:lpstr>
      <vt:lpstr>Презентация PowerPoint</vt:lpstr>
      <vt:lpstr>Презентация PowerPoint</vt:lpstr>
      <vt:lpstr>Кліщі</vt:lpstr>
      <vt:lpstr>Презентация PowerPoint</vt:lpstr>
      <vt:lpstr>Презентация PowerPoint</vt:lpstr>
      <vt:lpstr>Презентация PowerPoint</vt:lpstr>
      <vt:lpstr>Презентация PowerPoint</vt:lpstr>
      <vt:lpstr>Каракурт</vt:lpstr>
      <vt:lpstr>Презентация PowerPoint</vt:lpstr>
      <vt:lpstr>Презентация PowerPoint</vt:lpstr>
      <vt:lpstr>Презентация PowerPoint</vt:lpstr>
      <vt:lpstr>Отруйні змії</vt:lpstr>
      <vt:lpstr>Презентация PowerPoint</vt:lpstr>
      <vt:lpstr>Презентация PowerPoint</vt:lpstr>
      <vt:lpstr>Презентация PowerPoint</vt:lpstr>
      <vt:lpstr>Презентация PowerPoint</vt:lpstr>
      <vt:lpstr>Найбільш дискусійне питання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426</cp:revision>
  <dcterms:created xsi:type="dcterms:W3CDTF">2023-05-11T19:53:50Z</dcterms:created>
  <dcterms:modified xsi:type="dcterms:W3CDTF">2023-05-11T21:29:58Z</dcterms:modified>
</cp:coreProperties>
</file>