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6" r:id="rId7"/>
    <p:sldId id="263" r:id="rId8"/>
    <p:sldId id="262" r:id="rId9"/>
    <p:sldId id="267" r:id="rId10"/>
    <p:sldId id="264" r:id="rId11"/>
    <p:sldId id="268" r:id="rId12"/>
    <p:sldId id="265" r:id="rId1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35" autoAdjust="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F51BB-B8D4-4D7C-A3E9-5DC983BF3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46572A7-0066-4664-B94A-593F92979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AE3FECF-DB81-4266-8508-B9365E02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AEBB3A5-F0AB-4338-B112-FE2E23A54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75BB6A9-10C0-4D96-A766-EB8EA8E56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3134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4186BF-2325-410A-BFC5-8C884C118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A4C0404-0EE4-4ACD-A2D6-96BACEFE8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05165EA-BD50-4EC4-B73F-93AD4B7DE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419D11F-B409-456F-99E7-5313965A7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CF9B8E-66FA-4B86-9BEE-A0C43A498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9205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EC06-E1A3-4258-841B-5D80DBA82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56A465E-AF30-4EC3-B96A-E47B927F2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58A9815-6B41-4C3F-B55A-0799FF42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7A8B1DE-8641-423A-88A7-3FB69B6C6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A99C798-6A2A-4454-9EC9-5A31B211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1604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5149A-BC25-4EB1-B510-E82CA174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BDDB3FB-7762-4683-A216-21C3302D4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828D673-92BE-4EB5-A779-F5CFC2AEC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192B67B-B622-44B3-B015-24E80FFD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00316D9-048D-4B68-88E8-5010C939A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38D4F26-1304-4C71-8648-8D0C82F3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82230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67B9D-CC15-4FEE-B16F-D38772F86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A8E3BF9-40BD-4258-A59B-F1149E863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9970FBD-F325-4EE7-A912-2DE0A8647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F82C1C0-D8AF-4A5A-A8A8-0151174F2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68FD767-0453-40F5-B9FF-E32B002B4A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5D7BB80-B8F2-4FC9-9DA6-A9CB35258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42D18762-19CF-4EF0-9C72-339E9CA90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26CB949D-2B2C-47EE-9F8B-5E9648276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6218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AC06CF-E5F9-40E2-BCDC-8385EBF7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22CE575-00F7-4BE4-ADE7-76A2BB33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BB12A40-74D6-4333-94AA-5CFB7A62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C361A64A-37F3-42C6-A59C-A901F1FE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1284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22C35523-A7BE-4C24-8A69-5B319093F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0A118142-B1F9-47E0-B565-F435B8319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912BD66-F4A7-484E-945D-6183227AD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2299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446C8-BD9F-41F1-B3BD-4DA8DAA06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19C5694-D353-4E95-A43B-31D0BBCA0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627A018-05C0-4AC8-8542-F6983E56F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31195EE-F8B1-40C0-848F-C26F83825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C11DA71-808A-47ED-B054-46B4E416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2B51FC0-45A8-423C-B1C7-273593D8F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5003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E6212-8ADD-40BF-A1BD-A2D82702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2336383C-09D4-42C0-9966-B4958CB9C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8FCA753-83B5-4141-907F-F1BE77274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147F206-57D6-42F3-8BCC-1DC30494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9A28E2D-17E7-4150-A205-922A0EC8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F3D7BCF-C190-4712-A7BA-D717566E3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2683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71138-DE49-4D9E-99DB-657C1D155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F277DDA-7FE9-4EB3-A783-2BDAB9F06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2360877-5C35-46A5-AF47-30E18A1A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B95D611-B185-4B4D-8339-3803A8821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5A0C890-CF60-46DE-94B8-29D12B8BC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11015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23EEDD24-8D8E-4BB6-A422-D859275DC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F10971E-6ED9-43CE-BD14-A29FABEB3F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3C8CA93-69C6-413E-BD21-921B3B82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503E92D-5422-496F-9965-68590C0E0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B2064BD-06FE-4825-B3F5-2A339BF1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6141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E08488D5-0A99-40B7-A04B-366387413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84A3029-E329-4DB8-9657-84CF14BC1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C6A4B85-9D53-4FFE-9D52-B01B6BC6A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40D15-B6D1-452C-A209-FBE58EA594B5}" type="datetimeFigureOut">
              <a:rPr lang="ru-UA" smtClean="0"/>
              <a:t>16.02.2023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F8B249D-49E7-459B-A740-32DAD3186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BA8756D-40C4-417B-914E-5DCB35224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FF609-38BB-4C7D-9A7D-404D49445EFA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4089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0E262-A640-4B9C-AD34-3D14A160A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2458" y="-92230"/>
            <a:ext cx="9144000" cy="2387600"/>
          </a:xfrm>
        </p:spPr>
        <p:txBody>
          <a:bodyPr/>
          <a:lstStyle/>
          <a:p>
            <a:r>
              <a:rPr lang="ru-RU" dirty="0"/>
              <a:t>Тема: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анатомії</a:t>
            </a:r>
            <a:r>
              <a:rPr lang="ru-RU" dirty="0"/>
              <a:t> і </a:t>
            </a:r>
            <a:r>
              <a:rPr lang="ru-RU" dirty="0" err="1"/>
              <a:t>фізіології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endParaRPr lang="ru-UA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7DDC5F-CED5-4F87-8E89-7DF2D5CD76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5" t="12580" r="36402" b="22457"/>
          <a:stretch/>
        </p:blipFill>
        <p:spPr>
          <a:xfrm>
            <a:off x="3435660" y="2636742"/>
            <a:ext cx="4616388" cy="368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2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9A387D9-7344-4123-9A21-27A37D723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15" y="4128116"/>
            <a:ext cx="12091385" cy="2636668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Анатомія</a:t>
            </a:r>
            <a:r>
              <a:rPr lang="ru-RU" b="1" dirty="0"/>
              <a:t> </a:t>
            </a:r>
            <a:r>
              <a:rPr lang="ru-RU" b="1" dirty="0" err="1"/>
              <a:t>людини</a:t>
            </a:r>
            <a:r>
              <a:rPr lang="ru-RU" b="1" dirty="0"/>
              <a:t>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 наука, яка </a:t>
            </a:r>
            <a:r>
              <a:rPr lang="ru-RU" dirty="0" err="1"/>
              <a:t>вивчає</a:t>
            </a:r>
            <a:r>
              <a:rPr lang="ru-RU" dirty="0"/>
              <a:t> форму і </a:t>
            </a:r>
            <a:r>
              <a:rPr lang="ru-RU" dirty="0" err="1"/>
              <a:t>будову</a:t>
            </a:r>
            <a:r>
              <a:rPr lang="ru-RU" dirty="0"/>
              <a:t>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складові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та </a:t>
            </a:r>
            <a:r>
              <a:rPr lang="ru-RU" dirty="0" err="1"/>
              <a:t>системи</a:t>
            </a:r>
            <a:r>
              <a:rPr lang="ru-RU" dirty="0"/>
              <a:t>. </a:t>
            </a:r>
          </a:p>
          <a:p>
            <a:r>
              <a:rPr lang="ru-RU" dirty="0" err="1"/>
              <a:t>Клітина</a:t>
            </a:r>
            <a:r>
              <a:rPr lang="ru-RU" dirty="0"/>
              <a:t> — </a:t>
            </a:r>
            <a:r>
              <a:rPr lang="ru-RU" dirty="0" err="1"/>
              <a:t>елементарна</a:t>
            </a:r>
            <a:r>
              <a:rPr lang="ru-RU" dirty="0"/>
              <a:t> </a:t>
            </a:r>
            <a:r>
              <a:rPr lang="ru-RU" dirty="0" err="1"/>
              <a:t>одиниця</a:t>
            </a:r>
            <a:r>
              <a:rPr lang="ru-RU" dirty="0"/>
              <a:t> живого </a:t>
            </a:r>
            <a:r>
              <a:rPr lang="ru-RU" dirty="0" err="1"/>
              <a:t>організму</a:t>
            </a:r>
            <a:r>
              <a:rPr lang="ru-RU" dirty="0"/>
              <a:t>. </a:t>
            </a:r>
          </a:p>
          <a:p>
            <a:r>
              <a:rPr lang="uk-UA" dirty="0"/>
              <a:t>Тканина - це система клітин і неклітинних структур, об’єднаних загальною функцією, будовою і походженням, яка складає морфологічну основу забезпечення життєдіяльності організму.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558F88-B04E-478F-B16F-CD3B2CEE8F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70" t="6861" r="648" b="13528"/>
          <a:stretch/>
        </p:blipFill>
        <p:spPr>
          <a:xfrm>
            <a:off x="4498441" y="93216"/>
            <a:ext cx="3195117" cy="403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33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F19962E6-FC8D-4BC3-B6A1-8850D89B1A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04191" y="98795"/>
            <a:ext cx="4525664" cy="612775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255CED6-5275-4DF8-8764-3F2E51F370C3}"/>
              </a:ext>
            </a:extLst>
          </p:cNvPr>
          <p:cNvSpPr/>
          <p:nvPr/>
        </p:nvSpPr>
        <p:spPr>
          <a:xfrm>
            <a:off x="62145" y="98795"/>
            <a:ext cx="707550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Виділяють</a:t>
            </a:r>
            <a:r>
              <a:rPr lang="ru-RU" sz="2400" b="1" dirty="0"/>
              <a:t> </a:t>
            </a:r>
            <a:r>
              <a:rPr lang="ru-RU" sz="2400" b="1" dirty="0" err="1"/>
              <a:t>чотири</a:t>
            </a:r>
            <a:r>
              <a:rPr lang="ru-RU" sz="2400" b="1" dirty="0"/>
              <a:t> </a:t>
            </a:r>
            <a:r>
              <a:rPr lang="ru-RU" sz="2400" b="1" dirty="0" err="1"/>
              <a:t>типи</a:t>
            </a:r>
            <a:r>
              <a:rPr lang="ru-RU" sz="2400" b="1" dirty="0"/>
              <a:t> тканин: </a:t>
            </a:r>
          </a:p>
          <a:p>
            <a:pPr marL="342900" indent="-342900">
              <a:buFontTx/>
              <a:buChar char="-"/>
            </a:pPr>
            <a:endParaRPr lang="ru-RU" sz="2400" b="1" dirty="0"/>
          </a:p>
          <a:p>
            <a:pPr marL="342900" indent="-342900">
              <a:buFontTx/>
              <a:buChar char="-"/>
            </a:pPr>
            <a:r>
              <a:rPr lang="ru-RU" sz="2400" b="1" dirty="0" err="1"/>
              <a:t>Епітеліальна</a:t>
            </a:r>
            <a:r>
              <a:rPr lang="ru-RU" sz="2400" b="1" dirty="0"/>
              <a:t> </a:t>
            </a:r>
            <a:r>
              <a:rPr lang="ru-RU" sz="2400" dirty="0"/>
              <a:t>(</a:t>
            </a:r>
            <a:r>
              <a:rPr lang="ru-RU" sz="2400" dirty="0" err="1"/>
              <a:t>вистиляє</a:t>
            </a:r>
            <a:r>
              <a:rPr lang="ru-RU" sz="2400" dirty="0"/>
              <a:t> </a:t>
            </a:r>
            <a:r>
              <a:rPr lang="ru-RU" sz="2400" dirty="0" err="1"/>
              <a:t>кровоносні</a:t>
            </a:r>
            <a:r>
              <a:rPr lang="ru-RU" sz="2400" dirty="0"/>
              <a:t> </a:t>
            </a:r>
            <a:r>
              <a:rPr lang="ru-RU" sz="2400" dirty="0" err="1"/>
              <a:t>судини</a:t>
            </a:r>
            <a:r>
              <a:rPr lang="ru-RU" sz="2400" dirty="0"/>
              <a:t>, кишечник, </a:t>
            </a:r>
            <a:r>
              <a:rPr lang="ru-RU" sz="2400" dirty="0" err="1"/>
              <a:t>легеневі</a:t>
            </a:r>
            <a:r>
              <a:rPr lang="ru-RU" sz="2400" dirty="0"/>
              <a:t> </a:t>
            </a:r>
            <a:r>
              <a:rPr lang="ru-RU" sz="2400" dirty="0" err="1"/>
              <a:t>альвеоли</a:t>
            </a:r>
            <a:r>
              <a:rPr lang="ru-RU" sz="2400" dirty="0"/>
              <a:t>, </a:t>
            </a:r>
            <a:r>
              <a:rPr lang="ru-RU" sz="2400" dirty="0" err="1"/>
              <a:t>капсули</a:t>
            </a:r>
            <a:r>
              <a:rPr lang="ru-RU" sz="2400" dirty="0"/>
              <a:t> </a:t>
            </a:r>
            <a:r>
              <a:rPr lang="ru-RU" sz="2400" dirty="0" err="1"/>
              <a:t>нирок</a:t>
            </a:r>
            <a:r>
              <a:rPr lang="ru-RU" sz="2400" dirty="0"/>
              <a:t>. </a:t>
            </a:r>
            <a:r>
              <a:rPr lang="ru-RU" sz="2400" dirty="0" err="1"/>
              <a:t>Утворює</a:t>
            </a:r>
            <a:r>
              <a:rPr lang="ru-RU" sz="2400" dirty="0"/>
              <a:t> </a:t>
            </a:r>
            <a:r>
              <a:rPr lang="ru-RU" sz="2400" dirty="0" err="1"/>
              <a:t>поверхню</a:t>
            </a:r>
            <a:r>
              <a:rPr lang="ru-RU" sz="2400" dirty="0"/>
              <a:t> </a:t>
            </a:r>
            <a:r>
              <a:rPr lang="ru-RU" sz="2400" dirty="0" err="1"/>
              <a:t>шкіри</a:t>
            </a:r>
            <a:r>
              <a:rPr lang="ru-RU" sz="2400" dirty="0"/>
              <a:t>, </a:t>
            </a:r>
            <a:r>
              <a:rPr lang="ru-RU" sz="2400" dirty="0" err="1"/>
              <a:t>ротову</a:t>
            </a:r>
            <a:r>
              <a:rPr lang="ru-RU" sz="2400" dirty="0"/>
              <a:t> </a:t>
            </a:r>
            <a:r>
              <a:rPr lang="ru-RU" sz="2400" dirty="0" err="1"/>
              <a:t>порожнину</a:t>
            </a:r>
            <a:r>
              <a:rPr lang="ru-RU" sz="2400" dirty="0"/>
              <a:t>, </a:t>
            </a:r>
            <a:r>
              <a:rPr lang="ru-RU" sz="2400" dirty="0" err="1"/>
              <a:t>стравохід</a:t>
            </a:r>
            <a:r>
              <a:rPr lang="ru-RU" sz="2400" dirty="0"/>
              <a:t>.)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  <a:p>
            <a:pPr marL="342900" indent="-342900">
              <a:buFontTx/>
              <a:buChar char="-"/>
            </a:pPr>
            <a:r>
              <a:rPr lang="ru-RU" sz="2400" b="1" dirty="0" err="1"/>
              <a:t>Сполучна</a:t>
            </a:r>
            <a:r>
              <a:rPr lang="ru-RU" sz="2400" dirty="0"/>
              <a:t> (</a:t>
            </a:r>
            <a:r>
              <a:rPr lang="ru-RU" sz="2400" dirty="0" err="1"/>
              <a:t>кісткова</a:t>
            </a:r>
            <a:r>
              <a:rPr lang="ru-RU" sz="2400" dirty="0"/>
              <a:t>, </a:t>
            </a:r>
            <a:r>
              <a:rPr lang="ru-RU" sz="2400" dirty="0" err="1"/>
              <a:t>хрящова</a:t>
            </a:r>
            <a:r>
              <a:rPr lang="ru-RU" sz="2400" dirty="0"/>
              <a:t>, </a:t>
            </a:r>
            <a:r>
              <a:rPr lang="ru-RU" sz="2400" dirty="0" err="1"/>
              <a:t>жирова</a:t>
            </a:r>
            <a:r>
              <a:rPr lang="ru-RU" sz="2400" dirty="0"/>
              <a:t>, кров, </a:t>
            </a:r>
            <a:r>
              <a:rPr lang="ru-RU" sz="2400" dirty="0" err="1"/>
              <a:t>щільна</a:t>
            </a:r>
            <a:r>
              <a:rPr lang="ru-RU" sz="2400" dirty="0"/>
              <a:t> </a:t>
            </a:r>
            <a:r>
              <a:rPr lang="ru-RU" sz="2400" dirty="0" err="1"/>
              <a:t>сполучна</a:t>
            </a:r>
            <a:r>
              <a:rPr lang="ru-RU" sz="2400" dirty="0"/>
              <a:t> тканина </a:t>
            </a:r>
            <a:r>
              <a:rPr lang="ru-RU" sz="2400" dirty="0" err="1"/>
              <a:t>зв’язок</a:t>
            </a:r>
            <a:r>
              <a:rPr lang="ru-RU" sz="2400" dirty="0"/>
              <a:t>).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  <a:p>
            <a:pPr marL="342900" indent="-342900">
              <a:buFontTx/>
              <a:buChar char="-"/>
            </a:pPr>
            <a:r>
              <a:rPr lang="ru-RU" sz="2400" b="1" dirty="0" err="1"/>
              <a:t>М'язова</a:t>
            </a:r>
            <a:r>
              <a:rPr lang="ru-RU" sz="2400" dirty="0"/>
              <a:t> (гладка </a:t>
            </a:r>
            <a:r>
              <a:rPr lang="ru-RU" sz="2400" dirty="0" err="1"/>
              <a:t>м'язова</a:t>
            </a:r>
            <a:r>
              <a:rPr lang="ru-RU" sz="2400" dirty="0"/>
              <a:t> </a:t>
            </a:r>
            <a:r>
              <a:rPr lang="ru-RU" sz="2400" dirty="0" err="1"/>
              <a:t>тканина:утворює</a:t>
            </a:r>
            <a:r>
              <a:rPr lang="ru-RU" sz="2400" dirty="0"/>
              <a:t> </a:t>
            </a:r>
            <a:r>
              <a:rPr lang="ru-RU" sz="2400" dirty="0" err="1"/>
              <a:t>м'язові</a:t>
            </a:r>
            <a:r>
              <a:rPr lang="ru-RU" sz="2400" dirty="0"/>
              <a:t> </a:t>
            </a:r>
            <a:r>
              <a:rPr lang="ru-RU" sz="2400" dirty="0" err="1"/>
              <a:t>оболонки</a:t>
            </a:r>
            <a:r>
              <a:rPr lang="ru-RU" sz="2400" dirty="0"/>
              <a:t> </a:t>
            </a:r>
            <a:r>
              <a:rPr lang="ru-RU" sz="2400" dirty="0" err="1"/>
              <a:t>внутрішніх</a:t>
            </a:r>
            <a:r>
              <a:rPr lang="ru-RU" sz="2400" dirty="0"/>
              <a:t> </a:t>
            </a:r>
            <a:r>
              <a:rPr lang="ru-RU" sz="2400" dirty="0" err="1"/>
              <a:t>органів</a:t>
            </a:r>
            <a:r>
              <a:rPr lang="ru-RU" sz="2400" dirty="0"/>
              <a:t>, </a:t>
            </a:r>
            <a:r>
              <a:rPr lang="ru-RU" sz="2400" dirty="0" err="1"/>
              <a:t>поперечносмугаста</a:t>
            </a:r>
            <a:r>
              <a:rPr lang="ru-RU" sz="2400" dirty="0"/>
              <a:t> </a:t>
            </a:r>
            <a:r>
              <a:rPr lang="ru-RU" sz="2400" dirty="0" err="1"/>
              <a:t>скелетна</a:t>
            </a:r>
            <a:r>
              <a:rPr lang="ru-RU" sz="2400" dirty="0"/>
              <a:t> </a:t>
            </a:r>
            <a:r>
              <a:rPr lang="ru-RU" sz="2400" dirty="0" err="1"/>
              <a:t>м'язова</a:t>
            </a:r>
            <a:r>
              <a:rPr lang="ru-RU" sz="2400" dirty="0"/>
              <a:t> тканина: </a:t>
            </a:r>
            <a:r>
              <a:rPr lang="ru-RU" sz="2400" dirty="0" err="1"/>
              <a:t>утворює</a:t>
            </a:r>
            <a:r>
              <a:rPr lang="ru-RU" sz="2400" dirty="0"/>
              <a:t> </a:t>
            </a:r>
            <a:r>
              <a:rPr lang="ru-RU" sz="2400" dirty="0" err="1"/>
              <a:t>скелетні</a:t>
            </a:r>
            <a:r>
              <a:rPr lang="ru-RU" sz="2400" dirty="0"/>
              <a:t> </a:t>
            </a:r>
            <a:r>
              <a:rPr lang="ru-RU" sz="2400" dirty="0" err="1"/>
              <a:t>м'язи</a:t>
            </a:r>
            <a:r>
              <a:rPr lang="ru-RU" sz="2400" dirty="0"/>
              <a:t>, </a:t>
            </a:r>
            <a:r>
              <a:rPr lang="ru-RU" sz="2400" dirty="0" err="1"/>
              <a:t>поперечносмугаста</a:t>
            </a:r>
            <a:r>
              <a:rPr lang="ru-RU" sz="2400" dirty="0"/>
              <a:t> </a:t>
            </a:r>
            <a:r>
              <a:rPr lang="ru-RU" sz="2400" dirty="0" err="1"/>
              <a:t>серцева</a:t>
            </a:r>
            <a:r>
              <a:rPr lang="ru-RU" sz="2400" dirty="0"/>
              <a:t> </a:t>
            </a:r>
            <a:r>
              <a:rPr lang="ru-RU" sz="2400" dirty="0" err="1"/>
              <a:t>м'язова</a:t>
            </a:r>
            <a:r>
              <a:rPr lang="ru-RU" sz="2400" dirty="0"/>
              <a:t> тканина: </a:t>
            </a:r>
            <a:r>
              <a:rPr lang="ru-RU" sz="2400" dirty="0" err="1"/>
              <a:t>утворює</a:t>
            </a:r>
            <a:r>
              <a:rPr lang="ru-RU" sz="2400" dirty="0"/>
              <a:t> </a:t>
            </a:r>
            <a:r>
              <a:rPr lang="ru-RU" sz="2400" dirty="0" err="1"/>
              <a:t>серцевий</a:t>
            </a:r>
            <a:r>
              <a:rPr lang="ru-RU" sz="2400" dirty="0"/>
              <a:t> </a:t>
            </a:r>
            <a:r>
              <a:rPr lang="ru-RU" sz="2400" dirty="0" err="1"/>
              <a:t>м'яз</a:t>
            </a:r>
            <a:r>
              <a:rPr lang="ru-RU" sz="2400" dirty="0"/>
              <a:t> - </a:t>
            </a:r>
            <a:r>
              <a:rPr lang="ru-RU" sz="2400" dirty="0" err="1"/>
              <a:t>міокард</a:t>
            </a:r>
            <a:r>
              <a:rPr lang="ru-RU" sz="2400" dirty="0"/>
              <a:t>). </a:t>
            </a:r>
          </a:p>
          <a:p>
            <a:pPr marL="342900" indent="-342900">
              <a:buFontTx/>
              <a:buChar char="-"/>
            </a:pPr>
            <a:endParaRPr lang="ru-RU" sz="2400" b="1" dirty="0"/>
          </a:p>
          <a:p>
            <a:pPr marL="342900" indent="-342900">
              <a:buFontTx/>
              <a:buChar char="-"/>
            </a:pPr>
            <a:r>
              <a:rPr lang="ru-RU" sz="2400" b="1" dirty="0" err="1"/>
              <a:t>Нервова</a:t>
            </a:r>
            <a:r>
              <a:rPr lang="ru-RU" sz="2400" dirty="0"/>
              <a:t> (</a:t>
            </a:r>
            <a:r>
              <a:rPr lang="ru-RU" sz="2400" dirty="0" err="1"/>
              <a:t>побудована</a:t>
            </a:r>
            <a:r>
              <a:rPr lang="ru-RU" sz="2400" dirty="0"/>
              <a:t> з </a:t>
            </a:r>
            <a:r>
              <a:rPr lang="ru-RU" sz="2400" dirty="0" err="1"/>
              <a:t>нейронів</a:t>
            </a:r>
            <a:r>
              <a:rPr lang="ru-RU" sz="2400" dirty="0"/>
              <a:t>, </a:t>
            </a:r>
            <a:r>
              <a:rPr lang="ru-RU" sz="2400" dirty="0" err="1"/>
              <a:t>нейроцитів</a:t>
            </a:r>
            <a:r>
              <a:rPr lang="ru-RU" sz="2400" dirty="0"/>
              <a:t>) </a:t>
            </a:r>
          </a:p>
        </p:txBody>
      </p:sp>
    </p:spTree>
    <p:extLst>
      <p:ext uri="{BB962C8B-B14F-4D97-AF65-F5344CB8AC3E}">
        <p14:creationId xmlns:p14="http://schemas.microsoft.com/office/powerpoint/2010/main" val="48503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2E65090-E4EE-4E2D-A409-EB29D0F68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Ці системи забезпечують життєдіяльність організму.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Дихальна система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 газообмін між організмом людини та навколишнім середовищем. Вона забезпечує надходження в організм кисню і видаляє вуглекислий газ.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Кровоносна система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побудована з серця і кровоносних судин. До них належать: артерії, вени, капіляри. Такий орган, як серце, скорочується та проштовхує кров по кровоносних судинах.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Опорно-рухова система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побудована із скелета й прикріплених до нього м'язів. Сам скелет та м'язи виконують функцію опори та руху тіла і дають йому змогу виконувати різні дії, також захищають внутрішні органи від негативних зовнішніх впливів.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М'язова система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це сукупність м'язів і м'язових пучків, об'єднаних сполучною тканиною. Вона виконує функцію руху організму, крові усередині організму, дихальні рухи, транспортування їжі, а також підтримує рівновагу тіла.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Травна система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це сукупність органів травлення, які дозволяють здійснювати обробку їжі, внаслідок якої живильні речовини всмоктуються і засвоюються, а продукти розпаду та неперетравлених речовин виводяться з організму людини.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Видільна система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складається з нирок, </a:t>
            </a:r>
            <a:r>
              <a:rPr lang="uk-UA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сечовода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сечового міхура, сечівника. Вона виконує функцію виведення із людського організму продуктів обміну речовин та збереження сталості внутрішнього середовища, також підтримує водно-сольовий обміну.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Нервова система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це складна сукупність клітин та їх відростків спеціально пристосованих до сприйняття та переробки імпульсів із внутрішнього і зовнішнього середовища організму. Вона поєднує та координує роботу всіх органів тіла людини, є основним механізмом, завдяки якому наші органи працюють злагоджено. Нервова система побудована з головного та спинного мозку і нервів, що від них відходять. 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uk-U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 чуттів 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забезпечують сприймання інформації із зовнішнього та внутрішнього середовищ організму.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98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0F9AD17-6C64-4427-BB9B-B14EAA2E0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602"/>
            <a:ext cx="12192000" cy="6772398"/>
          </a:xfrm>
        </p:spPr>
        <p:txBody>
          <a:bodyPr>
            <a:normAutofit/>
          </a:bodyPr>
          <a:lstStyle/>
          <a:p>
            <a:r>
              <a:rPr lang="uk-UA" b="1" dirty="0"/>
              <a:t>Фізіологія</a:t>
            </a:r>
            <a:r>
              <a:rPr lang="uk-UA" dirty="0"/>
              <a:t> – наука про об’єктивні закономірності  функцій організму та його структурних елементів і систем та їх взаємозв’язку з зовнішнім середовищем. </a:t>
            </a:r>
          </a:p>
          <a:p>
            <a:r>
              <a:rPr lang="uk-UA" dirty="0"/>
              <a:t>Фізіологічні функція – це  діяльність, яка здійснюється всім організмом в цілому. В основі функції лежить обмін речовин, енергії та інформації.</a:t>
            </a:r>
          </a:p>
          <a:p>
            <a:r>
              <a:rPr lang="uk-UA" dirty="0"/>
              <a:t>Асиміляція – це зміни і засвоєння речовин, що надходять в організм із зовнішнього середовища, утворення складних хімічних </a:t>
            </a:r>
            <a:r>
              <a:rPr lang="uk-UA" dirty="0" err="1"/>
              <a:t>сполук</a:t>
            </a:r>
            <a:r>
              <a:rPr lang="uk-UA" dirty="0"/>
              <a:t> із простіших, синтез речовин необхідних для живого організму. </a:t>
            </a:r>
          </a:p>
          <a:p>
            <a:r>
              <a:rPr lang="uk-UA" dirty="0"/>
              <a:t>Дисиміляція – це розпад, розщеплення складних органічних </a:t>
            </a:r>
            <a:r>
              <a:rPr lang="uk-UA" dirty="0" err="1"/>
              <a:t>сполук</a:t>
            </a:r>
            <a:r>
              <a:rPr lang="uk-UA" dirty="0"/>
              <a:t> на простіші речовини із вивільненням енергії. Частина більш простих речовин, які утворюються в процесі дисиміляції, використовується в процесах синтезу, кінцеві продукти обміну речовин виводяться з організму.</a:t>
            </a:r>
          </a:p>
          <a:p>
            <a:pPr marL="0" indent="0">
              <a:buNone/>
            </a:pP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фізіологічними</a:t>
            </a:r>
            <a:r>
              <a:rPr lang="ru-RU" dirty="0"/>
              <a:t> </a:t>
            </a:r>
            <a:r>
              <a:rPr lang="ru-RU" dirty="0" err="1"/>
              <a:t>функціями</a:t>
            </a:r>
            <a:r>
              <a:rPr lang="ru-RU" dirty="0"/>
              <a:t> </a:t>
            </a:r>
            <a:r>
              <a:rPr lang="ru-RU" dirty="0" err="1"/>
              <a:t>людського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 є опора, </a:t>
            </a:r>
            <a:r>
              <a:rPr lang="ru-RU" dirty="0" err="1"/>
              <a:t>рух</a:t>
            </a:r>
            <a:r>
              <a:rPr lang="ru-RU" dirty="0"/>
              <a:t>, </a:t>
            </a:r>
            <a:r>
              <a:rPr lang="ru-RU" dirty="0" err="1"/>
              <a:t>живлення</a:t>
            </a:r>
            <a:r>
              <a:rPr lang="ru-RU" dirty="0"/>
              <a:t>, </a:t>
            </a:r>
            <a:r>
              <a:rPr lang="ru-RU" dirty="0" err="1"/>
              <a:t>травлення</a:t>
            </a:r>
            <a:r>
              <a:rPr lang="ru-RU" dirty="0"/>
              <a:t>, </a:t>
            </a:r>
            <a:r>
              <a:rPr lang="ru-RU" dirty="0" err="1"/>
              <a:t>дихання</a:t>
            </a:r>
            <a:r>
              <a:rPr lang="ru-RU" dirty="0"/>
              <a:t>, </a:t>
            </a:r>
            <a:r>
              <a:rPr lang="ru-RU" dirty="0" err="1"/>
              <a:t>виділення</a:t>
            </a:r>
            <a:r>
              <a:rPr lang="ru-RU" dirty="0"/>
              <a:t>, </a:t>
            </a:r>
            <a:r>
              <a:rPr lang="ru-RU" dirty="0" err="1"/>
              <a:t>транспортування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, </a:t>
            </a:r>
            <a:r>
              <a:rPr lang="ru-RU" dirty="0" err="1"/>
              <a:t>розмноження</a:t>
            </a:r>
            <a:r>
              <a:rPr lang="ru-RU" dirty="0"/>
              <a:t>, </a:t>
            </a:r>
            <a:r>
              <a:rPr lang="ru-RU" dirty="0" err="1"/>
              <a:t>регуляція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3996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AF525-18AD-4352-B38E-6417DF51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322" y="-123147"/>
            <a:ext cx="12451672" cy="1325563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 СКЕЛЕТ ЛЮДИНИ СКЛАДАЄТЬСЯ З ОСНОВНИХ ВІДДІЛІВ: </a:t>
            </a:r>
            <a:br>
              <a:rPr lang="ru-RU" dirty="0"/>
            </a:b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4751CF5-AB44-48CB-AFC4-4CEDE2632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453" y="1100831"/>
            <a:ext cx="11718524" cy="568170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/>
              <a:t>череп</a:t>
            </a:r>
            <a:r>
              <a:rPr lang="ru-RU" dirty="0"/>
              <a:t> ‒ </a:t>
            </a:r>
            <a:r>
              <a:rPr lang="ru-RU" dirty="0" err="1"/>
              <a:t>захищає</a:t>
            </a:r>
            <a:r>
              <a:rPr lang="ru-RU" dirty="0"/>
              <a:t>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мозок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,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чуттів</a:t>
            </a:r>
            <a:r>
              <a:rPr lang="ru-RU" dirty="0"/>
              <a:t>, початок </a:t>
            </a:r>
            <a:r>
              <a:rPr lang="ru-RU" dirty="0" err="1"/>
              <a:t>травної</a:t>
            </a:r>
            <a:r>
              <a:rPr lang="ru-RU" dirty="0"/>
              <a:t> і </a:t>
            </a:r>
            <a:r>
              <a:rPr lang="ru-RU" dirty="0" err="1"/>
              <a:t>дихальної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;</a:t>
            </a:r>
            <a:endParaRPr lang="ru-UA" dirty="0"/>
          </a:p>
          <a:p>
            <a:r>
              <a:rPr lang="uk-UA" b="1" i="1" dirty="0"/>
              <a:t>Скелет голови має мозковий та лицевий відділ черепу. М'язи голови поділяються на дві групи мімічні м'язи та жувальні м'язи.</a:t>
            </a:r>
            <a:endParaRPr lang="ru-UA" dirty="0"/>
          </a:p>
          <a:p>
            <a:r>
              <a:rPr lang="ru-RU" dirty="0"/>
              <a:t>- </a:t>
            </a:r>
            <a:r>
              <a:rPr lang="ru-RU" b="1" dirty="0"/>
              <a:t>хребет</a:t>
            </a:r>
            <a:r>
              <a:rPr lang="ru-RU" dirty="0"/>
              <a:t> ‒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людині</a:t>
            </a:r>
            <a:r>
              <a:rPr lang="ru-RU" dirty="0"/>
              <a:t> вертикального </a:t>
            </a:r>
            <a:r>
              <a:rPr lang="ru-RU" dirty="0" err="1"/>
              <a:t>положення</a:t>
            </a:r>
            <a:r>
              <a:rPr lang="ru-RU" dirty="0"/>
              <a:t>, </a:t>
            </a:r>
            <a:r>
              <a:rPr lang="ru-RU" dirty="0" err="1"/>
              <a:t>підтримує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;</a:t>
            </a:r>
            <a:endParaRPr lang="ru-UA" dirty="0"/>
          </a:p>
          <a:p>
            <a:pPr lvl="0"/>
            <a:r>
              <a:rPr lang="ru-RU" b="1" dirty="0" err="1"/>
              <a:t>грудна</a:t>
            </a:r>
            <a:r>
              <a:rPr lang="ru-RU" b="1" dirty="0"/>
              <a:t> </a:t>
            </a:r>
            <a:r>
              <a:rPr lang="ru-RU" b="1" dirty="0" err="1"/>
              <a:t>клітка</a:t>
            </a:r>
            <a:r>
              <a:rPr lang="ru-RU" b="1" dirty="0"/>
              <a:t> </a:t>
            </a:r>
            <a:r>
              <a:rPr lang="ru-RU" dirty="0"/>
              <a:t>‒ </a:t>
            </a:r>
            <a:r>
              <a:rPr lang="ru-RU" dirty="0" err="1"/>
              <a:t>оберігає</a:t>
            </a:r>
            <a:r>
              <a:rPr lang="ru-RU" dirty="0"/>
              <a:t> </a:t>
            </a:r>
            <a:r>
              <a:rPr lang="ru-RU" dirty="0" err="1"/>
              <a:t>життєво</a:t>
            </a:r>
            <a:r>
              <a:rPr lang="ru-RU" dirty="0"/>
              <a:t> </a:t>
            </a:r>
            <a:r>
              <a:rPr lang="ru-RU" dirty="0" err="1"/>
              <a:t>важливі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: </a:t>
            </a:r>
            <a:r>
              <a:rPr lang="ru-RU" dirty="0" err="1"/>
              <a:t>серце</a:t>
            </a:r>
            <a:r>
              <a:rPr lang="ru-RU" dirty="0"/>
              <a:t>, </a:t>
            </a:r>
            <a:r>
              <a:rPr lang="ru-RU" dirty="0" err="1"/>
              <a:t>легені</a:t>
            </a:r>
            <a:r>
              <a:rPr lang="ru-RU" dirty="0"/>
              <a:t>, </a:t>
            </a:r>
            <a:r>
              <a:rPr lang="ru-RU" dirty="0" err="1"/>
              <a:t>печінку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пошкоджень</a:t>
            </a:r>
            <a:r>
              <a:rPr lang="ru-RU" dirty="0"/>
              <a:t>; </a:t>
            </a:r>
            <a:r>
              <a:rPr lang="ru-RU" dirty="0" err="1"/>
              <a:t>бере</a:t>
            </a:r>
            <a:r>
              <a:rPr lang="ru-RU" dirty="0"/>
              <a:t> участь в </a:t>
            </a:r>
            <a:r>
              <a:rPr lang="ru-RU" dirty="0" err="1"/>
              <a:t>акті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r>
              <a:rPr lang="ru-RU" dirty="0"/>
              <a:t>;</a:t>
            </a:r>
            <a:endParaRPr lang="ru-UA" dirty="0"/>
          </a:p>
          <a:p>
            <a:r>
              <a:rPr lang="uk-UA" b="1" dirty="0"/>
              <a:t> </a:t>
            </a:r>
            <a:r>
              <a:rPr lang="uk-UA" b="1" i="1" dirty="0"/>
              <a:t>Скелет тулуба поділяється на хребет та грудну клітку. М'язи тулуба це м'язи грудей, м'язи спини, м'язи живота.</a:t>
            </a:r>
            <a:endParaRPr lang="ru-UA" dirty="0"/>
          </a:p>
          <a:p>
            <a:r>
              <a:rPr lang="ru-RU" dirty="0"/>
              <a:t>- </a:t>
            </a:r>
            <a:r>
              <a:rPr lang="ru-RU" b="1" dirty="0" err="1"/>
              <a:t>кінцівки</a:t>
            </a:r>
            <a:r>
              <a:rPr lang="ru-RU" dirty="0"/>
              <a:t> ‒ </a:t>
            </a:r>
            <a:r>
              <a:rPr lang="ru-RU" dirty="0" err="1"/>
              <a:t>забезпечують</a:t>
            </a:r>
            <a:r>
              <a:rPr lang="ru-RU" dirty="0"/>
              <a:t> моторику </a:t>
            </a:r>
            <a:r>
              <a:rPr lang="ru-RU" dirty="0" err="1"/>
              <a:t>організму</a:t>
            </a:r>
            <a:r>
              <a:rPr lang="ru-RU" dirty="0"/>
              <a:t>;</a:t>
            </a:r>
            <a:endParaRPr lang="ru-UA" dirty="0"/>
          </a:p>
          <a:p>
            <a:pPr lvl="0"/>
            <a:r>
              <a:rPr lang="ru-RU" b="1" dirty="0"/>
              <a:t>таз</a:t>
            </a:r>
            <a:r>
              <a:rPr lang="ru-RU" dirty="0"/>
              <a:t> ‒ </a:t>
            </a:r>
            <a:r>
              <a:rPr lang="ru-RU" dirty="0" err="1"/>
              <a:t>підтримує</a:t>
            </a:r>
            <a:r>
              <a:rPr lang="ru-RU" dirty="0"/>
              <a:t> </a:t>
            </a:r>
            <a:r>
              <a:rPr lang="ru-RU" dirty="0" err="1"/>
              <a:t>внутрішні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бере</a:t>
            </a:r>
            <a:r>
              <a:rPr lang="ru-RU" dirty="0"/>
              <a:t> участь в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нижніх</a:t>
            </a:r>
            <a:r>
              <a:rPr lang="ru-RU" dirty="0"/>
              <a:t> </a:t>
            </a:r>
            <a:r>
              <a:rPr lang="ru-RU" dirty="0" err="1"/>
              <a:t>кінцівок</a:t>
            </a:r>
            <a:endParaRPr lang="ru-UA" dirty="0"/>
          </a:p>
          <a:p>
            <a:r>
              <a:rPr lang="uk-UA" b="1" i="1" dirty="0"/>
              <a:t>Скелет верхніх кінцівок складається з плечового поясу та скелету вільної верхньої кінцівки. М’язова система представлена м'язами верхніх кінцівок.</a:t>
            </a:r>
            <a:endParaRPr lang="ru-UA" dirty="0"/>
          </a:p>
          <a:p>
            <a:r>
              <a:rPr lang="uk-UA" b="1" i="1" dirty="0"/>
              <a:t>Скелет нижніх кінцівок представлено тазовим поясом та скелетом вільної нижньої кінцівки. М'язи це м’язи нижніх кінцівок.</a:t>
            </a:r>
            <a:endParaRPr lang="ru-UA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42241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C:\Users\Андрей\Desktop\банери\Новая папка (2)\джгут\скелет перед.png">
            <a:extLst>
              <a:ext uri="{FF2B5EF4-FFF2-40B4-BE49-F238E27FC236}">
                <a16:creationId xmlns:a16="http://schemas.microsoft.com/office/drawing/2014/main" id="{5C91B54B-833D-40F8-ADC7-CE2AFA7E7F0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lum bright="-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26" y="0"/>
            <a:ext cx="31919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ндрей\Desktop\банери\Новая папка (2)\джгут\скелет зад.png">
            <a:extLst>
              <a:ext uri="{FF2B5EF4-FFF2-40B4-BE49-F238E27FC236}">
                <a16:creationId xmlns:a16="http://schemas.microsoft.com/office/drawing/2014/main" id="{04B12E53-F71D-41E9-BDC0-30AFDB73A72F}"/>
              </a:ext>
            </a:extLst>
          </p:cNvPr>
          <p:cNvPicPr/>
          <p:nvPr/>
        </p:nvPicPr>
        <p:blipFill>
          <a:blip r:embed="rId3" cstate="print">
            <a:lum bright="-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378" y="0"/>
            <a:ext cx="35749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316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 descr="C:\Users\Андрей\Desktop\банери\Новая папка (2)\джгут\групи мязів.png">
            <a:extLst>
              <a:ext uri="{FF2B5EF4-FFF2-40B4-BE49-F238E27FC236}">
                <a16:creationId xmlns:a16="http://schemas.microsoft.com/office/drawing/2014/main" id="{3606E060-96B6-4B50-AD7B-B3DE238158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lum bright="-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79" y="0"/>
            <a:ext cx="48116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377345-AC44-48B5-B6F7-86EBEAC78CE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146" y="-1"/>
            <a:ext cx="4438835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3810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48932-F725-43B0-934D-EE07349D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76" y="18255"/>
            <a:ext cx="10515600" cy="1325563"/>
          </a:xfrm>
        </p:spPr>
        <p:txBody>
          <a:bodyPr/>
          <a:lstStyle/>
          <a:p>
            <a:r>
              <a:rPr lang="ru-RU" dirty="0"/>
              <a:t>РІЗНОВИДИ М'ЯЗОВОЇ ТКАНИНИ ЛЮДИНИ: </a:t>
            </a:r>
            <a:endParaRPr lang="ru-UA" dirty="0"/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E3F1D77E-C986-48BF-A2D9-B4AB8D10B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335" y="1343818"/>
            <a:ext cx="9408904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UA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скелетна посмугована м'язова тканина</a:t>
            </a:r>
            <a:r>
              <a:rPr kumimoji="0" lang="uk-UA" altLang="ru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uk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Розміщення: утворює скелетні м'язи, діафрагму, мімічні м'язи, м'язи язика, гортані, верхньої частини стравоходу;</a:t>
            </a:r>
            <a:endParaRPr kumimoji="0" lang="uk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UA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посмугована серцева м'язова тканина</a:t>
            </a:r>
            <a:r>
              <a:rPr kumimoji="0" lang="uk-UA" altLang="ru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Розміщення: серцевий м’яз (міокард).</a:t>
            </a:r>
            <a:endParaRPr kumimoji="0" lang="uk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ru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Функції: забезпечує швидкі ритмічні скорочення серцевого м'яза, що не підкоряються людській волі.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UA" sz="24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непосмугована (гладенька) м'язова тканина</a:t>
            </a:r>
            <a:r>
              <a:rPr lang="uk-UA" altLang="ru-U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ru-U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Розміщення: стінки порожнистих внутрішніх органів ‒ судин, </a:t>
            </a:r>
            <a:r>
              <a:rPr lang="uk-UA" altLang="ru-UA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шлунка</a:t>
            </a:r>
            <a:r>
              <a:rPr lang="uk-UA" altLang="ru-UA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кишечнику, сечового міхура, кровоносних судин тощо. Функції: забезпечує відносно повільне ритмічне скорочення м'язів внутрішніх органів, що не підкоряється людській волі: рухи кишечнику, сечовипускання, зміну просвіту судин та інше. </a:t>
            </a:r>
            <a:endParaRPr kumimoji="0" lang="uk-UA" altLang="ru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97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0BADBADE-9572-4616-8C42-F9AD6827175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434" y="236521"/>
            <a:ext cx="7773880" cy="622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24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F5A35C1B-6100-4504-80D4-24EA2251FD2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05" y="113190"/>
            <a:ext cx="8870272" cy="663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9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1282D8D-DEB0-43C2-8362-623D58B3F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48" y="602726"/>
            <a:ext cx="10515600" cy="28262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Оцінюючи</a:t>
            </a:r>
            <a:r>
              <a:rPr lang="ru-RU" dirty="0"/>
              <a:t> стан опорно-</a:t>
            </a:r>
            <a:r>
              <a:rPr lang="ru-RU" dirty="0" err="1"/>
              <a:t>рухової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</a:t>
            </a:r>
          </a:p>
          <a:p>
            <a:pPr marL="0" indent="0">
              <a:buNone/>
            </a:pPr>
            <a:r>
              <a:rPr lang="ru-RU" dirty="0" err="1"/>
              <a:t>звертаємо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на:</a:t>
            </a:r>
          </a:p>
          <a:p>
            <a:r>
              <a:rPr lang="ru-RU" dirty="0"/>
              <a:t>• </a:t>
            </a:r>
            <a:r>
              <a:rPr lang="ru-RU" dirty="0" err="1"/>
              <a:t>правильність</a:t>
            </a:r>
            <a:r>
              <a:rPr lang="ru-RU" dirty="0"/>
              <a:t> </a:t>
            </a:r>
            <a:r>
              <a:rPr lang="ru-RU" dirty="0" err="1"/>
              <a:t>вигляду</a:t>
            </a:r>
            <a:r>
              <a:rPr lang="ru-RU" dirty="0"/>
              <a:t> та </a:t>
            </a:r>
            <a:r>
              <a:rPr lang="ru-RU" dirty="0" err="1"/>
              <a:t>симетричність</a:t>
            </a:r>
            <a:r>
              <a:rPr lang="ru-RU" dirty="0"/>
              <a:t> </a:t>
            </a:r>
            <a:r>
              <a:rPr lang="ru-RU" dirty="0" err="1"/>
              <a:t>тіла</a:t>
            </a:r>
            <a:r>
              <a:rPr lang="ru-RU" dirty="0"/>
              <a:t> та </a:t>
            </a:r>
            <a:r>
              <a:rPr lang="ru-RU" dirty="0" err="1"/>
              <a:t>кінцівок</a:t>
            </a:r>
            <a:r>
              <a:rPr lang="ru-RU" dirty="0"/>
              <a:t>, </a:t>
            </a:r>
          </a:p>
          <a:p>
            <a:r>
              <a:rPr lang="ru-RU" dirty="0"/>
              <a:t>•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неприродної</a:t>
            </a:r>
            <a:r>
              <a:rPr lang="ru-RU" dirty="0"/>
              <a:t> </a:t>
            </a:r>
            <a:r>
              <a:rPr lang="ru-RU" dirty="0" err="1"/>
              <a:t>деформації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вкорочення</a:t>
            </a:r>
            <a:r>
              <a:rPr lang="ru-RU" dirty="0"/>
              <a:t> </a:t>
            </a:r>
            <a:r>
              <a:rPr lang="ru-RU" dirty="0" err="1"/>
              <a:t>кінцівок</a:t>
            </a:r>
            <a:r>
              <a:rPr lang="ru-RU" dirty="0"/>
              <a:t>, </a:t>
            </a:r>
          </a:p>
          <a:p>
            <a:r>
              <a:rPr lang="ru-RU" dirty="0"/>
              <a:t>• </a:t>
            </a:r>
            <a:r>
              <a:rPr lang="ru-RU" dirty="0" err="1"/>
              <a:t>неприродне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кінцівки</a:t>
            </a:r>
            <a:r>
              <a:rPr lang="ru-RU" dirty="0"/>
              <a:t>, </a:t>
            </a:r>
          </a:p>
          <a:p>
            <a:r>
              <a:rPr lang="ru-RU" dirty="0"/>
              <a:t>•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набряку</a:t>
            </a:r>
            <a:r>
              <a:rPr lang="ru-RU" dirty="0"/>
              <a:t>, </a:t>
            </a:r>
            <a:r>
              <a:rPr lang="ru-RU" dirty="0" err="1"/>
              <a:t>крововиливів</a:t>
            </a:r>
            <a:r>
              <a:rPr lang="ru-RU" dirty="0"/>
              <a:t>, </a:t>
            </a:r>
            <a:r>
              <a:rPr lang="ru-RU" dirty="0" err="1"/>
              <a:t>випинання</a:t>
            </a:r>
            <a:r>
              <a:rPr lang="ru-RU" dirty="0"/>
              <a:t> </a:t>
            </a:r>
            <a:r>
              <a:rPr lang="ru-RU" dirty="0" err="1"/>
              <a:t>уламків</a:t>
            </a:r>
            <a:r>
              <a:rPr lang="ru-RU" dirty="0"/>
              <a:t> </a:t>
            </a:r>
            <a:r>
              <a:rPr lang="ru-RU" dirty="0" err="1"/>
              <a:t>кісток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280009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593</Words>
  <Application>Microsoft Office PowerPoint</Application>
  <PresentationFormat>Широкий екран</PresentationFormat>
  <Paragraphs>51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Тема: основи анатомії і фізіології людини</vt:lpstr>
      <vt:lpstr>Презентація PowerPoint</vt:lpstr>
      <vt:lpstr>Презентація PowerPoint</vt:lpstr>
      <vt:lpstr>Презентація PowerPoint</vt:lpstr>
      <vt:lpstr>Презентація PowerPoint</vt:lpstr>
      <vt:lpstr>  СКЕЛЕТ ЛЮДИНИ СКЛАДАЄТЬСЯ З ОСНОВНИХ ВІДДІЛІВ:  </vt:lpstr>
      <vt:lpstr>Презентація PowerPoint</vt:lpstr>
      <vt:lpstr>Презентація PowerPoint</vt:lpstr>
      <vt:lpstr>РІЗНОВИДИ М'ЯЗОВОЇ ТКАНИНИ ЛЮДИНИ: 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Анатомія і фізіологія людини</dc:title>
  <dc:creator>Vlad</dc:creator>
  <cp:lastModifiedBy>Vlad</cp:lastModifiedBy>
  <cp:revision>14</cp:revision>
  <dcterms:created xsi:type="dcterms:W3CDTF">2023-02-16T16:11:53Z</dcterms:created>
  <dcterms:modified xsi:type="dcterms:W3CDTF">2023-02-16T22:03:37Z</dcterms:modified>
</cp:coreProperties>
</file>