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FFF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30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k-UA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uk-UA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‹№›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/>
              <a:t>Засоби індивідуального </a:t>
            </a:r>
            <a:r>
              <a:rPr lang="uk-UA" dirty="0" smtClean="0"/>
              <a:t>захисту</a:t>
            </a: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42723" y="4259128"/>
            <a:ext cx="9228201" cy="1645920"/>
          </a:xfrm>
        </p:spPr>
        <p:txBody>
          <a:bodyPr>
            <a:normAutofit/>
          </a:bodyPr>
          <a:lstStyle/>
          <a:p>
            <a:pPr algn="r">
              <a:lnSpc>
                <a:spcPct val="120000"/>
              </a:lnSpc>
            </a:pPr>
            <a:r>
              <a:rPr lang="uk-UA" sz="2400" dirty="0" smtClean="0"/>
              <a:t>Лабораторно-практична робота № 1</a:t>
            </a:r>
          </a:p>
          <a:p>
            <a:pPr algn="r">
              <a:lnSpc>
                <a:spcPct val="120000"/>
              </a:lnSpc>
            </a:pPr>
            <a:r>
              <a:rPr lang="uk-UA" sz="2400" dirty="0" smtClean="0"/>
              <a:t>Ознайомлення з засобами індивідуального захисту</a:t>
            </a:r>
          </a:p>
          <a:p>
            <a:pPr algn="r">
              <a:lnSpc>
                <a:spcPct val="120000"/>
              </a:lnSpc>
            </a:pPr>
            <a:endParaRPr lang="uk-UA" sz="2400" dirty="0" smtClean="0"/>
          </a:p>
          <a:p>
            <a:pPr algn="r">
              <a:lnSpc>
                <a:spcPct val="120000"/>
              </a:lnSpc>
            </a:pP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635991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127794"/>
            <a:ext cx="10772775" cy="1658198"/>
          </a:xfrm>
        </p:spPr>
        <p:txBody>
          <a:bodyPr/>
          <a:lstStyle/>
          <a:p>
            <a:pPr algn="ctr"/>
            <a:r>
              <a:rPr lang="uk-UA" dirty="0"/>
              <a:t>Засоби індивідуального захисту (ЗІЗ)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7606" y="1521350"/>
            <a:ext cx="10753725" cy="3766185"/>
          </a:xfrm>
        </p:spPr>
        <p:txBody>
          <a:bodyPr/>
          <a:lstStyle/>
          <a:p>
            <a:r>
              <a:rPr lang="uk-UA" dirty="0" smtClean="0"/>
              <a:t>    ЗІЗ </a:t>
            </a:r>
            <a:r>
              <a:rPr lang="uk-UA" dirty="0"/>
              <a:t>використовують для захисту від отруйних речовин (ОР), СДЯР, БЗ. Загальна класифікація засобів індивідуального захисту передбачає три групи таких засобів: засоби захисту органів дихання (протигази, респіратори, </a:t>
            </a:r>
            <a:r>
              <a:rPr lang="uk-UA" dirty="0" err="1"/>
              <a:t>ватно</a:t>
            </a:r>
            <a:r>
              <a:rPr lang="uk-UA" dirty="0"/>
              <a:t>-марлеві пов'язки) і засоби захисту шкіри (захисні костюми) і медичні засоби захисту.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416" y="2832761"/>
            <a:ext cx="4688597" cy="33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88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234489"/>
            <a:ext cx="10772775" cy="1658198"/>
          </a:xfrm>
        </p:spPr>
        <p:txBody>
          <a:bodyPr/>
          <a:lstStyle/>
          <a:p>
            <a:pPr algn="ctr"/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дихання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57606" y="1773140"/>
            <a:ext cx="10753725" cy="3766185"/>
          </a:xfrm>
        </p:spPr>
        <p:txBody>
          <a:bodyPr/>
          <a:lstStyle/>
          <a:p>
            <a:r>
              <a:rPr lang="uk-UA" dirty="0"/>
              <a:t>Засоби індивідуального захисту органів дихання (ЗІЗОД) поділяються на два основних класи: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 фільтруючі (протигази, респіратори, фільтруючі саморятівники, протипилові тканинні маски і </a:t>
            </a:r>
            <a:r>
              <a:rPr lang="uk-UA" dirty="0" err="1"/>
              <a:t>ватно</a:t>
            </a:r>
            <a:r>
              <a:rPr lang="uk-UA" dirty="0"/>
              <a:t>-марлеві пов'язки);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ізолюючі (протигази).</a:t>
            </a:r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963" y="3286539"/>
            <a:ext cx="4842659" cy="3571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154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154976"/>
            <a:ext cx="10772775" cy="1658198"/>
          </a:xfrm>
        </p:spPr>
        <p:txBody>
          <a:bodyPr/>
          <a:lstStyle/>
          <a:p>
            <a:r>
              <a:rPr lang="uk-UA" dirty="0"/>
              <a:t>Респіратори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6656" y="1428584"/>
            <a:ext cx="5936179" cy="4839694"/>
          </a:xfrm>
        </p:spPr>
        <p:txBody>
          <a:bodyPr/>
          <a:lstStyle/>
          <a:p>
            <a:r>
              <a:rPr lang="ru-RU" dirty="0"/>
              <a:t>За </a:t>
            </a:r>
            <a:r>
              <a:rPr lang="ru-RU" dirty="0" err="1"/>
              <a:t>призначенням</a:t>
            </a:r>
            <a:r>
              <a:rPr lang="ru-RU" dirty="0"/>
              <a:t> </a:t>
            </a:r>
            <a:r>
              <a:rPr lang="ru-RU" dirty="0" err="1"/>
              <a:t>респіратори</a:t>
            </a:r>
            <a:r>
              <a:rPr lang="ru-RU" dirty="0"/>
              <a:t> </a:t>
            </a:r>
            <a:r>
              <a:rPr lang="ru-RU" dirty="0" err="1"/>
              <a:t>поділяють</a:t>
            </a:r>
            <a:r>
              <a:rPr lang="ru-RU" dirty="0"/>
              <a:t> на </a:t>
            </a:r>
            <a:r>
              <a:rPr lang="ru-RU" dirty="0" err="1"/>
              <a:t>протипилові</a:t>
            </a:r>
            <a:r>
              <a:rPr lang="ru-RU" dirty="0"/>
              <a:t>, </a:t>
            </a:r>
            <a:r>
              <a:rPr lang="ru-RU" dirty="0" err="1"/>
              <a:t>протигазові</a:t>
            </a:r>
            <a:r>
              <a:rPr lang="ru-RU" dirty="0"/>
              <a:t> та </a:t>
            </a:r>
            <a:r>
              <a:rPr lang="ru-RU" dirty="0" err="1"/>
              <a:t>газопилозахисні</a:t>
            </a:r>
            <a:r>
              <a:rPr lang="ru-RU" dirty="0"/>
              <a:t>.</a:t>
            </a:r>
            <a:endParaRPr lang="uk-UA" dirty="0"/>
          </a:p>
          <a:p>
            <a:r>
              <a:rPr lang="uk-UA" dirty="0"/>
              <a:t>Респіратори поділяються на два типи: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респіратори, у яких </a:t>
            </a:r>
            <a:r>
              <a:rPr lang="uk-UA" dirty="0" err="1"/>
              <a:t>напівмаска</a:t>
            </a:r>
            <a:r>
              <a:rPr lang="uk-UA" dirty="0"/>
              <a:t> і фільтруючий елемент об'єднані в одне ціле і є як би лицьовою частиною.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респіратори, в яких очищення повітря відбувається в змінних фільтруючих патронів, прикріплених до </a:t>
            </a:r>
            <a:r>
              <a:rPr lang="uk-UA" dirty="0" err="1"/>
              <a:t>напівмаски</a:t>
            </a:r>
            <a:r>
              <a:rPr lang="uk-UA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835" y="984075"/>
            <a:ext cx="5486400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6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657" y="181480"/>
            <a:ext cx="10772775" cy="1658198"/>
          </a:xfrm>
        </p:spPr>
        <p:txBody>
          <a:bodyPr/>
          <a:lstStyle/>
          <a:p>
            <a:r>
              <a:rPr lang="uk-UA" dirty="0"/>
              <a:t>Фільтруючі саморятівники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76657" y="2011680"/>
            <a:ext cx="5777152" cy="4667416"/>
          </a:xfrm>
        </p:spPr>
        <p:txBody>
          <a:bodyPr>
            <a:normAutofit/>
          </a:bodyPr>
          <a:lstStyle/>
          <a:p>
            <a:r>
              <a:rPr lang="uk-UA" dirty="0" err="1"/>
              <a:t>Газодимозахисний</a:t>
            </a:r>
            <a:r>
              <a:rPr lang="uk-UA" dirty="0"/>
              <a:t> комплект (ГУДЗИК) - фільтруючий саморятівник. Застосовується для екстреної евакуації дітей старше 10 років та дорослих у разі пожежі, аварії. Час захисної дії по угарному газу становить близько 15 хвилин.</a:t>
            </a:r>
          </a:p>
          <a:p>
            <a:endParaRPr lang="uk-UA" dirty="0"/>
          </a:p>
          <a:p>
            <a:r>
              <a:rPr lang="uk-UA" dirty="0"/>
              <a:t>Захисний Капюшон (саморятівник фільтруючий) "Фенікс" захищає від аміаку, бензолу, окису вуглецю, синильної кислоти, фосгену, хлору, сірководню, двооксиду сірки і деяких аерозолів.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082" y="435292"/>
            <a:ext cx="2800350" cy="31527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476" y="3488221"/>
            <a:ext cx="25527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9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err="1"/>
              <a:t>Ватно</a:t>
            </a:r>
            <a:r>
              <a:rPr lang="uk-UA" dirty="0"/>
              <a:t>-марлеві </a:t>
            </a:r>
            <a:r>
              <a:rPr lang="uk-UA" dirty="0" err="1"/>
              <a:t>пов</a:t>
            </a:r>
            <a:r>
              <a:rPr lang="en-US" dirty="0"/>
              <a:t>’</a:t>
            </a:r>
            <a:r>
              <a:rPr lang="uk-UA" dirty="0" err="1"/>
              <a:t>язки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  Найпростішу </a:t>
            </a:r>
            <a:r>
              <a:rPr lang="uk-UA" dirty="0"/>
              <a:t>ватно-марлеву пов'язку рекомендується змочувати при діях випарів хлору (2%</a:t>
            </a:r>
            <a:r>
              <a:rPr lang="uk-UA" dirty="0" err="1"/>
              <a:t>-вим</a:t>
            </a:r>
            <a:r>
              <a:rPr lang="uk-UA" dirty="0"/>
              <a:t> розчином питної соди) або в хмарі аміаку (5%-ним розчином лимонної або оцтової кислоти).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495" y="3167271"/>
            <a:ext cx="6258655" cy="327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168228"/>
            <a:ext cx="10772775" cy="1658198"/>
          </a:xfrm>
        </p:spPr>
        <p:txBody>
          <a:bodyPr/>
          <a:lstStyle/>
          <a:p>
            <a:pPr algn="ctr"/>
            <a:r>
              <a:rPr lang="uk-UA" dirty="0"/>
              <a:t>Протигази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44558" y="1415332"/>
            <a:ext cx="6877877" cy="4905955"/>
          </a:xfrm>
        </p:spPr>
        <p:txBody>
          <a:bodyPr>
            <a:normAutofit/>
          </a:bodyPr>
          <a:lstStyle/>
          <a:p>
            <a:r>
              <a:rPr lang="uk-UA" dirty="0"/>
              <a:t>Будова протигаза: гумова шолом-маска, фільтруюча коробка, клапанна коробка, сполучна трубка. Деякі протигази містять мембрану переговірного обладнання.</a:t>
            </a:r>
          </a:p>
          <a:p>
            <a:r>
              <a:rPr lang="uk-UA" dirty="0"/>
              <a:t>Перелік та призначення різних марок фільтруючих елементів протигазових ЗІЗОД, прийнятий в нашій країні відповідно до нового стандарту, гармонізованими зі стандартами ЄС. Вони розрізняються колірним забарвленням і буквенним маркуванням.</a:t>
            </a:r>
          </a:p>
          <a:p>
            <a:r>
              <a:rPr lang="ru-RU" dirty="0"/>
              <a:t>В </a:t>
            </a:r>
            <a:r>
              <a:rPr lang="ru-RU" dirty="0" err="1"/>
              <a:t>якості</a:t>
            </a:r>
            <a:r>
              <a:rPr lang="ru-RU" dirty="0"/>
              <a:t> основного </a:t>
            </a:r>
            <a:r>
              <a:rPr lang="ru-RU" dirty="0" err="1"/>
              <a:t>поглинача</a:t>
            </a:r>
            <a:r>
              <a:rPr lang="ru-RU" dirty="0"/>
              <a:t> </a:t>
            </a:r>
            <a:r>
              <a:rPr lang="ru-RU" dirty="0" err="1"/>
              <a:t>небезпечних</a:t>
            </a:r>
            <a:r>
              <a:rPr lang="ru-RU" dirty="0"/>
              <a:t> </a:t>
            </a:r>
            <a:r>
              <a:rPr lang="ru-RU" dirty="0" err="1"/>
              <a:t>хімічних</a:t>
            </a:r>
            <a:r>
              <a:rPr lang="ru-RU" dirty="0"/>
              <a:t> </a:t>
            </a:r>
            <a:r>
              <a:rPr lang="ru-RU" dirty="0" err="1"/>
              <a:t>речовин</a:t>
            </a:r>
            <a:r>
              <a:rPr lang="ru-RU" dirty="0"/>
              <a:t> </a:t>
            </a:r>
            <a:r>
              <a:rPr lang="ru-RU" dirty="0" err="1"/>
              <a:t>найчастіше</a:t>
            </a:r>
            <a:r>
              <a:rPr lang="ru-RU" dirty="0"/>
              <a:t> </a:t>
            </a:r>
            <a:r>
              <a:rPr lang="ru-RU" dirty="0" err="1"/>
              <a:t>використовується</a:t>
            </a:r>
            <a:r>
              <a:rPr lang="ru-RU" dirty="0"/>
              <a:t> </a:t>
            </a:r>
            <a:r>
              <a:rPr lang="ru-RU" dirty="0" err="1"/>
              <a:t>активоване</a:t>
            </a:r>
            <a:r>
              <a:rPr lang="ru-RU" dirty="0"/>
              <a:t> </a:t>
            </a:r>
            <a:r>
              <a:rPr lang="ru-RU" dirty="0" err="1"/>
              <a:t>вугілля</a:t>
            </a:r>
            <a:r>
              <a:rPr lang="ru-RU" dirty="0"/>
              <a:t>.</a:t>
            </a:r>
            <a:endParaRPr lang="uk-UA" dirty="0"/>
          </a:p>
          <a:p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483" y="1487784"/>
            <a:ext cx="4344055" cy="425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96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606" y="255407"/>
            <a:ext cx="10772775" cy="1658198"/>
          </a:xfrm>
        </p:spPr>
        <p:txBody>
          <a:bodyPr/>
          <a:lstStyle/>
          <a:p>
            <a:pPr algn="ctr"/>
            <a:r>
              <a:rPr lang="uk-UA" dirty="0"/>
              <a:t>Камера захисна дитяча (КЗД-6)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667130" y="1590634"/>
            <a:ext cx="10753725" cy="3766185"/>
          </a:xfrm>
        </p:spPr>
        <p:txBody>
          <a:bodyPr/>
          <a:lstStyle/>
          <a:p>
            <a:r>
              <a:rPr lang="uk-UA" dirty="0"/>
              <a:t>Камера захисна дитяча призначена для захисту найменших дітей - до півторарічного віку від отруйних речовин, радіоактивного йоду і пилу, бактеріальних засобів. Кожна камера складається з оболонки, металевого каркаса, піддону, затиску і плечової тасьми.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468" y="2873475"/>
            <a:ext cx="6638098" cy="381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173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/>
              <a:t>Засоби індивідуального </a:t>
            </a:r>
            <a:r>
              <a:rPr lang="uk-UA" dirty="0" smtClean="0"/>
              <a:t>            захисту </a:t>
            </a:r>
            <a:r>
              <a:rPr lang="uk-UA" dirty="0"/>
              <a:t>шкіри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/>
              <a:t>Виготовляються з армованих, плівкових, прогумованих матеріалів з полімерними покриттями. Вони повністю ізолюють людину від парів і крапель шкідливих речовин. ЗІЗШ фільтруючого типу виготовляються з повітронепроникного матеріалу. Ізолюючі засоби індивідуального захисту шкіри можуть бути: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герметичними (загальновійськові захисні костюми (ОЗК), спеціальні захисні костюми і комплекти);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uk-UA" dirty="0"/>
              <a:t>негерметичними (загальновійськові захисні костюми (ОЗК), спеціальні захисні костюми і комплекти).</a:t>
            </a:r>
          </a:p>
        </p:txBody>
      </p:sp>
    </p:spTree>
    <p:extLst>
      <p:ext uri="{BB962C8B-B14F-4D97-AF65-F5344CB8AC3E}">
        <p14:creationId xmlns:p14="http://schemas.microsoft.com/office/powerpoint/2010/main" val="38314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6238" y="95551"/>
            <a:ext cx="10772775" cy="923352"/>
          </a:xfrm>
        </p:spPr>
        <p:txBody>
          <a:bodyPr/>
          <a:lstStyle/>
          <a:p>
            <a:pPr algn="ctr"/>
            <a:r>
              <a:rPr lang="uk-UA" dirty="0"/>
              <a:t>Л-1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59026" y="1110343"/>
            <a:ext cx="11913704" cy="252113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</a:t>
            </a:r>
            <a:r>
              <a:rPr lang="ru-RU" dirty="0" err="1"/>
              <a:t>даний</a:t>
            </a:r>
            <a:r>
              <a:rPr lang="ru-RU" dirty="0"/>
              <a:t> час </a:t>
            </a:r>
            <a:r>
              <a:rPr lang="ru-RU" dirty="0" err="1"/>
              <a:t>основним</a:t>
            </a:r>
            <a:r>
              <a:rPr lang="ru-RU" dirty="0"/>
              <a:t> </a:t>
            </a:r>
            <a:r>
              <a:rPr lang="ru-RU" dirty="0" err="1"/>
              <a:t>засобом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перебувають</a:t>
            </a:r>
            <a:r>
              <a:rPr lang="ru-RU" dirty="0"/>
              <a:t> на </a:t>
            </a:r>
            <a:r>
              <a:rPr lang="ru-RU" dirty="0" err="1"/>
              <a:t>постачанні</a:t>
            </a:r>
            <a:r>
              <a:rPr lang="ru-RU" dirty="0"/>
              <a:t> </a:t>
            </a:r>
            <a:r>
              <a:rPr lang="ru-RU" dirty="0" err="1"/>
              <a:t>більшості</a:t>
            </a:r>
            <a:r>
              <a:rPr lang="ru-RU" dirty="0"/>
              <a:t> </a:t>
            </a:r>
            <a:r>
              <a:rPr lang="ru-RU" dirty="0" err="1"/>
              <a:t>формувань</a:t>
            </a:r>
            <a:r>
              <a:rPr lang="ru-RU" dirty="0"/>
              <a:t>, є </a:t>
            </a:r>
            <a:r>
              <a:rPr lang="ru-RU" dirty="0" err="1"/>
              <a:t>захисний</a:t>
            </a:r>
            <a:r>
              <a:rPr lang="ru-RU" dirty="0"/>
              <a:t> костюм Л-1.</a:t>
            </a:r>
          </a:p>
          <a:p>
            <a:pPr marL="0" indent="0">
              <a:buNone/>
            </a:pPr>
            <a:r>
              <a:rPr lang="ru-RU" dirty="0" err="1"/>
              <a:t>Захисні</a:t>
            </a:r>
            <a:r>
              <a:rPr lang="ru-RU" dirty="0"/>
              <a:t> </a:t>
            </a:r>
            <a:r>
              <a:rPr lang="ru-RU" dirty="0" err="1"/>
              <a:t>комбінезони</a:t>
            </a:r>
            <a:r>
              <a:rPr lang="ru-RU" dirty="0"/>
              <a:t>, як і </a:t>
            </a:r>
            <a:r>
              <a:rPr lang="ru-RU" dirty="0" err="1"/>
              <a:t>костюми</a:t>
            </a:r>
            <a:r>
              <a:rPr lang="ru-RU" dirty="0"/>
              <a:t> Л-1, </a:t>
            </a:r>
            <a:r>
              <a:rPr lang="ru-RU" dirty="0" err="1"/>
              <a:t>випускаються</a:t>
            </a:r>
            <a:r>
              <a:rPr lang="ru-RU" dirty="0"/>
              <a:t> </a:t>
            </a:r>
            <a:r>
              <a:rPr lang="ru-RU" dirty="0" err="1"/>
              <a:t>трьох</a:t>
            </a:r>
            <a:r>
              <a:rPr lang="ru-RU" dirty="0"/>
              <a:t> </a:t>
            </a:r>
            <a:r>
              <a:rPr lang="ru-RU" dirty="0" err="1"/>
              <a:t>розмірів</a:t>
            </a:r>
            <a:r>
              <a:rPr lang="ru-RU" dirty="0"/>
              <a:t>: 1-й - для людей </a:t>
            </a:r>
            <a:r>
              <a:rPr lang="ru-RU" dirty="0" err="1"/>
              <a:t>зростом</a:t>
            </a:r>
            <a:r>
              <a:rPr lang="ru-RU" dirty="0"/>
              <a:t> до 165 см, 2-й - </a:t>
            </a:r>
            <a:r>
              <a:rPr lang="ru-RU" dirty="0" err="1"/>
              <a:t>від</a:t>
            </a:r>
            <a:r>
              <a:rPr lang="ru-RU" dirty="0"/>
              <a:t> 165 до 172 см, 3-й - </a:t>
            </a:r>
            <a:r>
              <a:rPr lang="ru-RU" dirty="0" err="1"/>
              <a:t>вище</a:t>
            </a:r>
            <a:r>
              <a:rPr lang="ru-RU" dirty="0"/>
              <a:t> 172 див.</a:t>
            </a:r>
          </a:p>
          <a:p>
            <a:pPr marL="0" indent="0">
              <a:buNone/>
            </a:pPr>
            <a:r>
              <a:rPr lang="ru-RU" dirty="0"/>
              <a:t>При </a:t>
            </a:r>
            <a:r>
              <a:rPr lang="ru-RU" dirty="0" err="1"/>
              <a:t>роботі</a:t>
            </a:r>
            <a:r>
              <a:rPr lang="ru-RU" dirty="0"/>
              <a:t> в </a:t>
            </a:r>
            <a:r>
              <a:rPr lang="ru-RU" dirty="0" err="1"/>
              <a:t>ізолюючих</a:t>
            </a:r>
            <a:r>
              <a:rPr lang="ru-RU" dirty="0"/>
              <a:t> </a:t>
            </a:r>
            <a:r>
              <a:rPr lang="ru-RU" dirty="0" err="1"/>
              <a:t>засобах</a:t>
            </a:r>
            <a:r>
              <a:rPr lang="ru-RU" dirty="0"/>
              <a:t> </a:t>
            </a:r>
            <a:r>
              <a:rPr lang="ru-RU" dirty="0" err="1"/>
              <a:t>індивідуального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</a:t>
            </a:r>
            <a:r>
              <a:rPr lang="ru-RU" dirty="0" err="1"/>
              <a:t>шкіри</a:t>
            </a:r>
            <a:r>
              <a:rPr lang="ru-RU" dirty="0"/>
              <a:t> </a:t>
            </a:r>
            <a:r>
              <a:rPr lang="ru-RU" dirty="0" err="1"/>
              <a:t>необхідне</a:t>
            </a:r>
            <a:r>
              <a:rPr lang="ru-RU" dirty="0"/>
              <a:t> </a:t>
            </a:r>
            <a:r>
              <a:rPr lang="ru-RU" dirty="0" err="1"/>
              <a:t>дотримання</a:t>
            </a:r>
            <a:r>
              <a:rPr lang="ru-RU" dirty="0"/>
              <a:t> теплового режиму. </a:t>
            </a:r>
            <a:r>
              <a:rPr lang="ru-RU" dirty="0" err="1"/>
              <a:t>Гранично</a:t>
            </a:r>
            <a:r>
              <a:rPr lang="ru-RU" dirty="0"/>
              <a:t> </a:t>
            </a:r>
            <a:r>
              <a:rPr lang="ru-RU" dirty="0" err="1"/>
              <a:t>допустимі</a:t>
            </a:r>
            <a:r>
              <a:rPr lang="ru-RU" dirty="0"/>
              <a:t> строки </a:t>
            </a:r>
            <a:r>
              <a:rPr lang="ru-RU" dirty="0" err="1"/>
              <a:t>перебування</a:t>
            </a:r>
            <a:r>
              <a:rPr lang="ru-RU" dirty="0"/>
              <a:t> людей в костюмах Л-1: при </a:t>
            </a:r>
            <a:r>
              <a:rPr lang="ru-RU" dirty="0" err="1"/>
              <a:t>температурі</a:t>
            </a:r>
            <a:r>
              <a:rPr lang="ru-RU" dirty="0"/>
              <a:t> 30 °С і </a:t>
            </a:r>
            <a:r>
              <a:rPr lang="ru-RU" dirty="0" err="1"/>
              <a:t>вище</a:t>
            </a:r>
            <a:r>
              <a:rPr lang="ru-RU" dirty="0"/>
              <a:t> - 15-20 </a:t>
            </a:r>
            <a:r>
              <a:rPr lang="ru-RU" dirty="0" err="1"/>
              <a:t>хвилин</a:t>
            </a:r>
            <a:r>
              <a:rPr lang="ru-RU" dirty="0"/>
              <a:t>; </a:t>
            </a:r>
            <a:r>
              <a:rPr lang="ru-RU" dirty="0" err="1"/>
              <a:t>від</a:t>
            </a:r>
            <a:r>
              <a:rPr lang="ru-RU" dirty="0"/>
              <a:t> 20 до 24 °С - 40-45 </a:t>
            </a:r>
            <a:r>
              <a:rPr lang="ru-RU" dirty="0" err="1"/>
              <a:t>хвилин</a:t>
            </a:r>
            <a:r>
              <a:rPr lang="ru-RU" dirty="0"/>
              <a:t>; </a:t>
            </a:r>
            <a:r>
              <a:rPr lang="ru-RU" dirty="0" err="1"/>
              <a:t>нижче</a:t>
            </a:r>
            <a:r>
              <a:rPr lang="ru-RU" dirty="0"/>
              <a:t> 15 °С - </a:t>
            </a:r>
            <a:r>
              <a:rPr lang="ru-RU" dirty="0" err="1"/>
              <a:t>більше</a:t>
            </a:r>
            <a:r>
              <a:rPr lang="ru-RU" dirty="0"/>
              <a:t> 3 годин. В </a:t>
            </a:r>
            <a:r>
              <a:rPr lang="ru-RU" dirty="0" err="1"/>
              <a:t>тіні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похмуру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вітряну</a:t>
            </a:r>
            <a:r>
              <a:rPr lang="ru-RU" dirty="0"/>
              <a:t> погоду </a:t>
            </a:r>
            <a:r>
              <a:rPr lang="ru-RU" dirty="0" err="1"/>
              <a:t>терміни</a:t>
            </a:r>
            <a:r>
              <a:rPr lang="ru-RU" dirty="0"/>
              <a:t> </a:t>
            </a:r>
            <a:r>
              <a:rPr lang="ru-RU" dirty="0" err="1"/>
              <a:t>перебування</a:t>
            </a:r>
            <a:r>
              <a:rPr lang="ru-RU" dirty="0"/>
              <a:t> в ЗІЗШ </a:t>
            </a:r>
            <a:r>
              <a:rPr lang="ru-RU" dirty="0" err="1"/>
              <a:t>збільшуються</a:t>
            </a:r>
            <a:r>
              <a:rPr lang="ru-RU" dirty="0"/>
              <a:t> в 1,5 рази.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207" y="3367738"/>
            <a:ext cx="4888862" cy="308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78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4" y="274321"/>
            <a:ext cx="10772775" cy="1619794"/>
          </a:xfrm>
        </p:spPr>
        <p:txBody>
          <a:bodyPr/>
          <a:lstStyle/>
          <a:p>
            <a:pPr algn="ctr"/>
            <a:r>
              <a:rPr lang="uk-UA" dirty="0"/>
              <a:t>Медичні засоби 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індивідуального </a:t>
            </a:r>
            <a:r>
              <a:rPr lang="uk-UA" dirty="0"/>
              <a:t>захисту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Під медичними засобами індивідуального захисту (МЗІЗ) слід розуміти лікарські засоби та медичне майно, призначені для виконання заходів щодо захисту населення і рятувальників від впливу несприятливих факторів НС. </a:t>
            </a:r>
          </a:p>
          <a:p>
            <a:r>
              <a:rPr lang="uk-UA" dirty="0"/>
              <a:t>До них входить аптечка індивідуальна (АІ-2, АІ-1м), </a:t>
            </a:r>
            <a:r>
              <a:rPr lang="ru-RU" dirty="0"/>
              <a:t>комплект </a:t>
            </a:r>
            <a:r>
              <a:rPr lang="ru-RU" dirty="0" err="1"/>
              <a:t>індивідуальний</a:t>
            </a:r>
            <a:r>
              <a:rPr lang="ru-RU" dirty="0"/>
              <a:t> </a:t>
            </a:r>
            <a:r>
              <a:rPr lang="ru-RU" dirty="0" err="1"/>
              <a:t>медичний</a:t>
            </a:r>
            <a:r>
              <a:rPr lang="ru-RU" dirty="0"/>
              <a:t> </a:t>
            </a:r>
            <a:r>
              <a:rPr lang="ru-RU" dirty="0" err="1"/>
              <a:t>цивільного</a:t>
            </a:r>
            <a:r>
              <a:rPr lang="ru-RU" dirty="0"/>
              <a:t> </a:t>
            </a:r>
            <a:r>
              <a:rPr lang="ru-RU" dirty="0" err="1"/>
              <a:t>захисту</a:t>
            </a:r>
            <a:r>
              <a:rPr lang="ru-RU" dirty="0"/>
              <a:t> «</a:t>
            </a:r>
            <a:r>
              <a:rPr lang="ru-RU" dirty="0" err="1"/>
              <a:t>Юніта</a:t>
            </a:r>
            <a:r>
              <a:rPr lang="ru-RU" dirty="0"/>
              <a:t>».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472" y="4030318"/>
            <a:ext cx="3238500" cy="2667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2657" y="4030319"/>
            <a:ext cx="2421759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464"/>
      </p:ext>
    </p:extLst>
  </p:cSld>
  <p:clrMapOvr>
    <a:masterClrMapping/>
  </p:clrMapOvr>
</p:sld>
</file>

<file path=ppt/theme/theme1.xml><?xml version="1.0" encoding="utf-8"?>
<a:theme xmlns:a="http://schemas.openxmlformats.org/drawingml/2006/main" name="Місто">
  <a:themeElements>
    <a:clrScheme name="Metropolitan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TM03457491[[fn=Метрополія]]</Template>
  <TotalTime>84</TotalTime>
  <Words>632</Words>
  <Application>Microsoft Office PowerPoint</Application>
  <PresentationFormat>Широкий екран</PresentationFormat>
  <Paragraphs>37</Paragraphs>
  <Slides>11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11</vt:i4>
      </vt:variant>
    </vt:vector>
  </HeadingPairs>
  <TitlesOfParts>
    <vt:vector size="15" baseType="lpstr">
      <vt:lpstr>Arial</vt:lpstr>
      <vt:lpstr>Calibri Light</vt:lpstr>
      <vt:lpstr>Wingdings</vt:lpstr>
      <vt:lpstr>Місто</vt:lpstr>
      <vt:lpstr>Засоби індивідуального захисту</vt:lpstr>
      <vt:lpstr>Засоби індивідуального захисту (ЗІЗ)</vt:lpstr>
      <vt:lpstr>Засоби індивідуального захисту органів дихання</vt:lpstr>
      <vt:lpstr>Респіратори</vt:lpstr>
      <vt:lpstr>Фільтруючі саморятівники</vt:lpstr>
      <vt:lpstr>Ватно-марлеві пов’язки</vt:lpstr>
      <vt:lpstr>Протигази</vt:lpstr>
      <vt:lpstr>Камера захисна дитяча (КЗД-6)</vt:lpstr>
      <vt:lpstr>Засоби індивідуального             захисту шкіри</vt:lpstr>
      <vt:lpstr>Л-1</vt:lpstr>
      <vt:lpstr>Медичні засоби  індивідуального захисту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MaxVaskiv</dc:creator>
  <cp:lastModifiedBy>RePack by Diakov</cp:lastModifiedBy>
  <cp:revision>11</cp:revision>
  <dcterms:created xsi:type="dcterms:W3CDTF">2017-04-24T15:07:58Z</dcterms:created>
  <dcterms:modified xsi:type="dcterms:W3CDTF">2020-06-23T11:58:06Z</dcterms:modified>
</cp:coreProperties>
</file>