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0" roundtripDataSignature="AMtx7mgsCtY8wFYShk00DB2/wNT8YOfh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7564979-3492-42D9-8931-CFBF604329EF}">
  <a:tblStyle styleId="{77564979-3492-42D9-8931-CFBF604329EF}"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11" name="Shape 11"/>
        <p:cNvGrpSpPr/>
        <p:nvPr/>
      </p:nvGrpSpPr>
      <p:grpSpPr>
        <a:xfrm>
          <a:off x="0" y="0"/>
          <a:ext cx="0" cy="0"/>
          <a:chOff x="0" y="0"/>
          <a:chExt cx="0" cy="0"/>
        </a:xfrm>
      </p:grpSpPr>
      <p:sp>
        <p:nvSpPr>
          <p:cNvPr id="12" name="Google Shape;12;p1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 name="Google Shape;13;p1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 name="Google Shape;14;p1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66" name="Shape 66"/>
        <p:cNvGrpSpPr/>
        <p:nvPr/>
      </p:nvGrpSpPr>
      <p:grpSpPr>
        <a:xfrm>
          <a:off x="0" y="0"/>
          <a:ext cx="0" cy="0"/>
          <a:chOff x="0" y="0"/>
          <a:chExt cx="0" cy="0"/>
        </a:xfrm>
      </p:grpSpPr>
      <p:sp>
        <p:nvSpPr>
          <p:cNvPr id="67" name="Google Shape;67;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8" name="Google Shape;68;p2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69" name="Google Shape;69;p2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70" name="Google Shape;70;p2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type="secHead">
  <p:cSld name="SECTION_HEADER">
    <p:spTree>
      <p:nvGrpSpPr>
        <p:cNvPr id="73" name="Shape 73"/>
        <p:cNvGrpSpPr/>
        <p:nvPr/>
      </p:nvGrpSpPr>
      <p:grpSpPr>
        <a:xfrm>
          <a:off x="0" y="0"/>
          <a:ext cx="0" cy="0"/>
          <a:chOff x="0" y="0"/>
          <a:chExt cx="0" cy="0"/>
        </a:xfrm>
      </p:grpSpPr>
      <p:sp>
        <p:nvSpPr>
          <p:cNvPr id="74" name="Google Shape;74;p2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5" name="Google Shape;75;p2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76" name="Google Shape;76;p2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type="title">
  <p:cSld name="TITLE">
    <p:spTree>
      <p:nvGrpSpPr>
        <p:cNvPr id="79" name="Shape 79"/>
        <p:cNvGrpSpPr/>
        <p:nvPr/>
      </p:nvGrpSpPr>
      <p:grpSpPr>
        <a:xfrm>
          <a:off x="0" y="0"/>
          <a:ext cx="0" cy="0"/>
          <a:chOff x="0" y="0"/>
          <a:chExt cx="0" cy="0"/>
        </a:xfrm>
      </p:grpSpPr>
      <p:sp>
        <p:nvSpPr>
          <p:cNvPr id="80" name="Google Shape;80;p26"/>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1" name="Google Shape;81;p26"/>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82" name="Google Shape;82;p2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2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таблица" type="tbl">
  <p:cSld name="TABLE">
    <p:spTree>
      <p:nvGrpSpPr>
        <p:cNvPr id="17" name="Shape 17"/>
        <p:cNvGrpSpPr/>
        <p:nvPr/>
      </p:nvGrpSpPr>
      <p:grpSpPr>
        <a:xfrm>
          <a:off x="0" y="0"/>
          <a:ext cx="0" cy="0"/>
          <a:chOff x="0" y="0"/>
          <a:chExt cx="0" cy="0"/>
        </a:xfrm>
      </p:grpSpPr>
      <p:sp>
        <p:nvSpPr>
          <p:cNvPr id="18" name="Google Shape;18;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 name="Google Shape;19;p1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type="vertTitleAndTx">
  <p:cSld name="VERTICAL_TITLE_AND_VERTICAL_TEXT">
    <p:spTree>
      <p:nvGrpSpPr>
        <p:cNvPr id="22" name="Shape 22"/>
        <p:cNvGrpSpPr/>
        <p:nvPr/>
      </p:nvGrpSpPr>
      <p:grpSpPr>
        <a:xfrm>
          <a:off x="0" y="0"/>
          <a:ext cx="0" cy="0"/>
          <a:chOff x="0" y="0"/>
          <a:chExt cx="0" cy="0"/>
        </a:xfrm>
      </p:grpSpPr>
      <p:sp>
        <p:nvSpPr>
          <p:cNvPr id="23" name="Google Shape;23;p17"/>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4" name="Google Shape;24;p17"/>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5" name="Google Shape;25;p1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28" name="Shape 28"/>
        <p:cNvGrpSpPr/>
        <p:nvPr/>
      </p:nvGrpSpPr>
      <p:grpSpPr>
        <a:xfrm>
          <a:off x="0" y="0"/>
          <a:ext cx="0" cy="0"/>
          <a:chOff x="0" y="0"/>
          <a:chExt cx="0" cy="0"/>
        </a:xfrm>
      </p:grpSpPr>
      <p:sp>
        <p:nvSpPr>
          <p:cNvPr id="29" name="Google Shape;29;p1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0" name="Google Shape;30;p18"/>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1" name="Google Shape;31;p1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type="picTx">
  <p:cSld name="PICTURE_WITH_CAPTION_TEXT">
    <p:spTree>
      <p:nvGrpSpPr>
        <p:cNvPr id="34" name="Shape 34"/>
        <p:cNvGrpSpPr/>
        <p:nvPr/>
      </p:nvGrpSpPr>
      <p:grpSpPr>
        <a:xfrm>
          <a:off x="0" y="0"/>
          <a:ext cx="0" cy="0"/>
          <a:chOff x="0" y="0"/>
          <a:chExt cx="0" cy="0"/>
        </a:xfrm>
      </p:grpSpPr>
      <p:sp>
        <p:nvSpPr>
          <p:cNvPr id="35" name="Google Shape;35;p1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6" name="Google Shape;36;p19"/>
          <p:cNvSpPr/>
          <p:nvPr>
            <p:ph idx="2" type="pic"/>
          </p:nvPr>
        </p:nvSpPr>
        <p:spPr>
          <a:xfrm>
            <a:off x="1792288" y="612775"/>
            <a:ext cx="5486400" cy="4114800"/>
          </a:xfrm>
          <a:prstGeom prst="rect">
            <a:avLst/>
          </a:prstGeom>
          <a:noFill/>
          <a:ln>
            <a:noFill/>
          </a:ln>
        </p:spPr>
      </p:sp>
      <p:sp>
        <p:nvSpPr>
          <p:cNvPr id="37" name="Google Shape;37;p1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38" name="Google Shape;38;p1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type="objTx">
  <p:cSld name="OBJECT_WITH_CAPTION_TEXT">
    <p:spTree>
      <p:nvGrpSpPr>
        <p:cNvPr id="41" name="Shape 41"/>
        <p:cNvGrpSpPr/>
        <p:nvPr/>
      </p:nvGrpSpPr>
      <p:grpSpPr>
        <a:xfrm>
          <a:off x="0" y="0"/>
          <a:ext cx="0" cy="0"/>
          <a:chOff x="0" y="0"/>
          <a:chExt cx="0" cy="0"/>
        </a:xfrm>
      </p:grpSpPr>
      <p:sp>
        <p:nvSpPr>
          <p:cNvPr id="42" name="Google Shape;42;p2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3" name="Google Shape;43;p2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44" name="Google Shape;44;p2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45" name="Google Shape;45;p2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type="blank">
  <p:cSld name="BLANK">
    <p:spTree>
      <p:nvGrpSpPr>
        <p:cNvPr id="48" name="Shape 48"/>
        <p:cNvGrpSpPr/>
        <p:nvPr/>
      </p:nvGrpSpPr>
      <p:grpSpPr>
        <a:xfrm>
          <a:off x="0" y="0"/>
          <a:ext cx="0" cy="0"/>
          <a:chOff x="0" y="0"/>
          <a:chExt cx="0" cy="0"/>
        </a:xfrm>
      </p:grpSpPr>
      <p:sp>
        <p:nvSpPr>
          <p:cNvPr id="49" name="Google Shape;49;p2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2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52" name="Shape 52"/>
        <p:cNvGrpSpPr/>
        <p:nvPr/>
      </p:nvGrpSpPr>
      <p:grpSpPr>
        <a:xfrm>
          <a:off x="0" y="0"/>
          <a:ext cx="0" cy="0"/>
          <a:chOff x="0" y="0"/>
          <a:chExt cx="0" cy="0"/>
        </a:xfrm>
      </p:grpSpPr>
      <p:sp>
        <p:nvSpPr>
          <p:cNvPr id="53" name="Google Shape;53;p2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4" name="Google Shape;54;p2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57" name="Shape 57"/>
        <p:cNvGrpSpPr/>
        <p:nvPr/>
      </p:nvGrpSpPr>
      <p:grpSpPr>
        <a:xfrm>
          <a:off x="0" y="0"/>
          <a:ext cx="0" cy="0"/>
          <a:chOff x="0" y="0"/>
          <a:chExt cx="0" cy="0"/>
        </a:xfrm>
      </p:grpSpPr>
      <p:sp>
        <p:nvSpPr>
          <p:cNvPr id="58" name="Google Shape;58;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9" name="Google Shape;59;p23"/>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60" name="Google Shape;60;p23"/>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1" name="Google Shape;61;p23"/>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62" name="Google Shape;62;p23"/>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3" name="Google Shape;63;p2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 name="Google Shape;7;p1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 name="Google Shape;8;p1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ph type="title"/>
          </p:nvPr>
        </p:nvSpPr>
        <p:spPr>
          <a:xfrm>
            <a:off x="395287" y="908050"/>
            <a:ext cx="8229600" cy="106997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800"/>
              <a:buFont typeface="Arial"/>
              <a:buNone/>
            </a:pPr>
            <a:r>
              <a:rPr b="1" i="0" lang="en-US" sz="2800" u="none">
                <a:solidFill>
                  <a:schemeClr val="dk1"/>
                </a:solidFill>
                <a:latin typeface="Arial"/>
                <a:ea typeface="Arial"/>
                <a:cs typeface="Arial"/>
                <a:sym typeface="Arial"/>
              </a:rPr>
              <a:t>ТЕОРЕТИЧНІ ОСНОВИ ПОДАТКІВ</a:t>
            </a:r>
            <a:br>
              <a:rPr b="0" i="0" lang="en-US" sz="4000" u="none">
                <a:solidFill>
                  <a:schemeClr val="dk1"/>
                </a:solidFill>
                <a:latin typeface="Arial"/>
                <a:ea typeface="Arial"/>
                <a:cs typeface="Arial"/>
                <a:sym typeface="Arial"/>
              </a:rPr>
            </a:b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Arial"/>
              <a:buNone/>
            </a:pPr>
            <a:br>
              <a:rPr b="1" i="0" lang="en-US" sz="4400" u="none">
                <a:solidFill>
                  <a:schemeClr val="dk1"/>
                </a:solidFill>
                <a:latin typeface="Arial"/>
                <a:ea typeface="Arial"/>
                <a:cs typeface="Arial"/>
                <a:sym typeface="Arial"/>
              </a:rPr>
            </a:br>
            <a:r>
              <a:rPr b="1" i="0" lang="en-US" sz="4400" u="none">
                <a:solidFill>
                  <a:schemeClr val="dk1"/>
                </a:solidFill>
                <a:latin typeface="Arial"/>
                <a:ea typeface="Arial"/>
                <a:cs typeface="Arial"/>
                <a:sym typeface="Arial"/>
              </a:rPr>
              <a:t>Функції податку: </a:t>
            </a:r>
            <a:br>
              <a:rPr b="0" i="0" lang="en-US" sz="4400" u="none">
                <a:solidFill>
                  <a:schemeClr val="dk1"/>
                </a:solidFill>
                <a:latin typeface="Arial"/>
                <a:ea typeface="Arial"/>
                <a:cs typeface="Arial"/>
                <a:sym typeface="Arial"/>
              </a:rPr>
            </a:br>
            <a:endParaRPr/>
          </a:p>
        </p:txBody>
      </p:sp>
      <p:sp>
        <p:nvSpPr>
          <p:cNvPr id="166" name="Google Shape;166;p1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1. Фіскальна – проявляється в надходженні коштів у бюджет для задоволення потреб держави.</a:t>
            </a:r>
            <a:endParaRPr/>
          </a:p>
          <a:p>
            <a:pPr indent="0" lvl="0" marL="0" marR="0" rtl="0" algn="l">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У період становлення держави ця функція була єдиною. Слід зазначити, що основою фіскальної функції повинний бути принцип стабільності (формування постійного переліку податків).</a:t>
            </a:r>
            <a:endParaRPr/>
          </a:p>
          <a:p>
            <a:pPr indent="0" lvl="0" marL="0" marR="0" rtl="0" algn="l">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2. Регулююча – виявляється через механізм податкових інструментів: пільг, ставок, кредитів</a:t>
            </a:r>
            <a:endParaRPr/>
          </a:p>
          <a:p>
            <a:pPr indent="0" lvl="0" marL="0" marR="0" rtl="0" algn="l">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3. Контрольна – забезпечує нагляд та контроль за правильністю нарахування, своєчасністю та повнотою сплати податків в Україні. Реалізується в ході оподаткування при регламентації державою фінансово-господарської діяльності підприємств, одержанні доходів громадянами, використанні майна.</a:t>
            </a:r>
            <a:endParaRPr/>
          </a:p>
          <a:p>
            <a:pPr indent="0" lvl="0" marL="0" marR="0" rtl="0" algn="l">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4. Стимулююча – створює умови для розвитку чи стримання (у даному випадку функція виступає дестимулюючою) того чи іншого виду діяльності.</a:t>
            </a:r>
            <a:endParaRPr/>
          </a:p>
          <a:p>
            <a:pPr indent="0" lvl="0" marL="0" marR="0" rtl="0" algn="l">
              <a:lnSpc>
                <a:spcPct val="100000"/>
              </a:lnSpc>
              <a:spcBef>
                <a:spcPts val="320"/>
              </a:spcBef>
              <a:spcAft>
                <a:spcPts val="0"/>
              </a:spcAft>
              <a:buClr>
                <a:schemeClr val="dk1"/>
              </a:buClr>
              <a:buSzPts val="1600"/>
              <a:buFont typeface="Arial"/>
              <a:buNone/>
            </a:pPr>
            <a:r>
              <a:rPr b="0" i="0" lang="en-US" sz="1600" u="none">
                <a:solidFill>
                  <a:schemeClr val="dk1"/>
                </a:solidFill>
                <a:latin typeface="Arial"/>
                <a:ea typeface="Arial"/>
                <a:cs typeface="Arial"/>
                <a:sym typeface="Arial"/>
              </a:rPr>
              <a:t>5. Розподільна – складається в перерозподілі суспільних прибутків між різними категоріями населення.</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1"/>
          <p:cNvSpPr txBox="1"/>
          <p:nvPr>
            <p:ph type="title"/>
          </p:nvPr>
        </p:nvSpPr>
        <p:spPr>
          <a:xfrm>
            <a:off x="468312"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accent2"/>
              </a:buClr>
              <a:buSzPts val="4000"/>
              <a:buFont typeface="Arial"/>
              <a:buNone/>
            </a:pPr>
            <a:r>
              <a:rPr b="1" i="0" lang="en-US" sz="4000" u="none">
                <a:solidFill>
                  <a:schemeClr val="accent2"/>
                </a:solidFill>
                <a:latin typeface="Arial"/>
                <a:ea typeface="Arial"/>
                <a:cs typeface="Arial"/>
                <a:sym typeface="Arial"/>
              </a:rPr>
              <a:t>Принципи податків:</a:t>
            </a:r>
            <a:endParaRPr/>
          </a:p>
        </p:txBody>
      </p:sp>
      <p:sp>
        <p:nvSpPr>
          <p:cNvPr id="172" name="Google Shape;172;p11"/>
          <p:cNvSpPr txBox="1"/>
          <p:nvPr/>
        </p:nvSpPr>
        <p:spPr>
          <a:xfrm>
            <a:off x="611187" y="1412875"/>
            <a:ext cx="8229600" cy="4464050"/>
          </a:xfrm>
          <a:prstGeom prst="rect">
            <a:avLst/>
          </a:prstGeom>
          <a:noFill/>
          <a:ln>
            <a:noFill/>
          </a:ln>
        </p:spPr>
        <p:txBody>
          <a:bodyPr anchorCtr="0" anchor="t" bIns="45700" lIns="91425" spcFirstLastPara="1" rIns="91425" wrap="square" tIns="45700">
            <a:noAutofit/>
          </a:bodyPr>
          <a:lstStyle/>
          <a:p>
            <a:pPr indent="-609600" lvl="0" marL="609600" marR="0" rtl="0" algn="l">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1) однократність (один об'єкт не може обкладатися двічі податком аналогічного виду);</a:t>
            </a:r>
            <a:endParaRPr/>
          </a:p>
          <a:p>
            <a:pPr indent="-609600" lvl="0" marL="60960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Arial"/>
              <a:ea typeface="Arial"/>
              <a:cs typeface="Arial"/>
              <a:sym typeface="Arial"/>
            </a:endParaRPr>
          </a:p>
          <a:p>
            <a:pPr indent="-609600" lvl="0" marL="609600" marR="0" rtl="0" algn="l">
              <a:lnSpc>
                <a:spcPct val="10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2) централізація встановлення Верховною Радою;</a:t>
            </a:r>
            <a:endParaRPr/>
          </a:p>
          <a:p>
            <a:pPr indent="-609600" lvl="0" marL="60960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Arial"/>
              <a:ea typeface="Arial"/>
              <a:cs typeface="Arial"/>
              <a:sym typeface="Arial"/>
            </a:endParaRPr>
          </a:p>
          <a:p>
            <a:pPr indent="-609600" lvl="0" marL="609600" marR="0" rtl="0" algn="l">
              <a:lnSpc>
                <a:spcPct val="10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3) рівний підхід до оподаткування всіх суб'єктів будь-яких форм власності;</a:t>
            </a:r>
            <a:endParaRPr/>
          </a:p>
          <a:p>
            <a:pPr indent="-609600" lvl="0" marL="60960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Arial"/>
              <a:ea typeface="Arial"/>
              <a:cs typeface="Arial"/>
              <a:sym typeface="Arial"/>
            </a:endParaRPr>
          </a:p>
          <a:p>
            <a:pPr indent="-609600" lvl="0" marL="609600" marR="0" rtl="0" algn="l">
              <a:lnSpc>
                <a:spcPct val="100000"/>
              </a:lnSpc>
              <a:spcBef>
                <a:spcPts val="48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4) науковий підхід до формування елементів податку.</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2"/>
          <p:cNvSpPr txBox="1"/>
          <p:nvPr>
            <p:ph type="title"/>
          </p:nvPr>
        </p:nvSpPr>
        <p:spPr>
          <a:xfrm>
            <a:off x="468312" y="404812"/>
            <a:ext cx="8229600" cy="5688012"/>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1400"/>
              <a:buFont typeface="Arial"/>
              <a:buNone/>
            </a:pPr>
            <a:r>
              <a:rPr b="1" i="0" lang="en-US" sz="1400" u="none">
                <a:solidFill>
                  <a:schemeClr val="dk2"/>
                </a:solidFill>
                <a:latin typeface="Arial"/>
                <a:ea typeface="Arial"/>
                <a:cs typeface="Arial"/>
                <a:sym typeface="Arial"/>
              </a:rPr>
              <a:t>Збори </a:t>
            </a:r>
            <a:r>
              <a:rPr b="0" i="0" lang="en-US" sz="1400" u="none">
                <a:solidFill>
                  <a:schemeClr val="dk2"/>
                </a:solidFill>
                <a:latin typeface="Arial"/>
                <a:ea typeface="Arial"/>
                <a:cs typeface="Arial"/>
                <a:sym typeface="Arial"/>
              </a:rPr>
              <a:t>– безповоротні платежі разового характеру, що справляються за місцем виникнення відповідних відносин і вносяться, як правило, до бюджету за місцем виникнення. Вони не передбачають цільового призначення сплачених коштів, проте передбачають певну еквівалентність відносин (ринковий збір, збір за паркування автотранспорту). </a:t>
            </a:r>
            <a:br>
              <a:rPr b="0" i="0" lang="en-US" sz="1400" u="none">
                <a:solidFill>
                  <a:schemeClr val="dk2"/>
                </a:solidFill>
                <a:latin typeface="Arial"/>
                <a:ea typeface="Arial"/>
                <a:cs typeface="Arial"/>
                <a:sym typeface="Arial"/>
              </a:rPr>
            </a:br>
            <a:br>
              <a:rPr b="0" i="0" lang="en-US" sz="1400" u="none">
                <a:solidFill>
                  <a:schemeClr val="dk2"/>
                </a:solidFill>
                <a:latin typeface="Arial"/>
                <a:ea typeface="Arial"/>
                <a:cs typeface="Arial"/>
                <a:sym typeface="Arial"/>
              </a:rPr>
            </a:br>
            <a:r>
              <a:rPr b="1" i="0" lang="en-US" sz="1400" u="none">
                <a:solidFill>
                  <a:schemeClr val="dk2"/>
                </a:solidFill>
                <a:latin typeface="Arial"/>
                <a:ea typeface="Arial"/>
                <a:cs typeface="Arial"/>
                <a:sym typeface="Arial"/>
              </a:rPr>
              <a:t>Відрахування</a:t>
            </a:r>
            <a:r>
              <a:rPr b="0" i="0" lang="en-US" sz="1400" u="none">
                <a:solidFill>
                  <a:schemeClr val="dk2"/>
                </a:solidFill>
                <a:latin typeface="Arial"/>
                <a:ea typeface="Arial"/>
                <a:cs typeface="Arial"/>
                <a:sym typeface="Arial"/>
              </a:rPr>
              <a:t> – безповоротній платіж компенсаційного характеру з метою фінансового забезпечення певних витрат бюджету, який має в бюджеті цільове призначення. Відрахування, як і внески, пов’язані з цільовим використанням отриманих доходів державою для забезпечення її функцій. </a:t>
            </a:r>
            <a:br>
              <a:rPr b="0" i="0" lang="en-US" sz="1400" u="none">
                <a:solidFill>
                  <a:schemeClr val="dk2"/>
                </a:solidFill>
                <a:latin typeface="Arial"/>
                <a:ea typeface="Arial"/>
                <a:cs typeface="Arial"/>
                <a:sym typeface="Arial"/>
              </a:rPr>
            </a:br>
            <a:br>
              <a:rPr b="0" i="0" lang="en-US" sz="1400" u="none">
                <a:solidFill>
                  <a:schemeClr val="dk2"/>
                </a:solidFill>
                <a:latin typeface="Arial"/>
                <a:ea typeface="Arial"/>
                <a:cs typeface="Arial"/>
                <a:sym typeface="Arial"/>
              </a:rPr>
            </a:br>
            <a:r>
              <a:rPr b="1" i="0" lang="en-US" sz="1400" u="none">
                <a:solidFill>
                  <a:schemeClr val="dk2"/>
                </a:solidFill>
                <a:latin typeface="Arial"/>
                <a:ea typeface="Arial"/>
                <a:cs typeface="Arial"/>
                <a:sym typeface="Arial"/>
              </a:rPr>
              <a:t>Внески</a:t>
            </a:r>
            <a:r>
              <a:rPr b="0" i="0" lang="en-US" sz="1400" u="none">
                <a:solidFill>
                  <a:schemeClr val="dk2"/>
                </a:solidFill>
                <a:latin typeface="Arial"/>
                <a:ea typeface="Arial"/>
                <a:cs typeface="Arial"/>
                <a:sym typeface="Arial"/>
              </a:rPr>
              <a:t> – платежі безповоротного характеру виключно в цільові позабюджетні фонди. Цей вид обов’язкових платежів має найбільше цільове використання. Під цим терміном мають на увазі, насамперед, внески до фондів соціального страхування. Завдання, яке ставиться перед цими фондами – фінансування лише тих заходів та програм, для яких вони створені. </a:t>
            </a:r>
            <a:br>
              <a:rPr b="0" i="0" lang="en-US" sz="1400" u="none">
                <a:solidFill>
                  <a:schemeClr val="dk2"/>
                </a:solidFill>
                <a:latin typeface="Arial"/>
                <a:ea typeface="Arial"/>
                <a:cs typeface="Arial"/>
                <a:sym typeface="Arial"/>
              </a:rPr>
            </a:br>
            <a:br>
              <a:rPr b="0" i="0" lang="en-US" sz="1400" u="none">
                <a:solidFill>
                  <a:schemeClr val="dk2"/>
                </a:solidFill>
                <a:latin typeface="Arial"/>
                <a:ea typeface="Arial"/>
                <a:cs typeface="Arial"/>
                <a:sym typeface="Arial"/>
              </a:rPr>
            </a:br>
            <a:r>
              <a:rPr b="1" i="0" lang="en-US" sz="1400" u="none">
                <a:solidFill>
                  <a:schemeClr val="dk2"/>
                </a:solidFill>
                <a:latin typeface="Arial"/>
                <a:ea typeface="Arial"/>
                <a:cs typeface="Arial"/>
                <a:sym typeface="Arial"/>
              </a:rPr>
              <a:t>Плата</a:t>
            </a:r>
            <a:r>
              <a:rPr b="0" i="0" lang="en-US" sz="1400" u="none">
                <a:solidFill>
                  <a:schemeClr val="dk2"/>
                </a:solidFill>
                <a:latin typeface="Arial"/>
                <a:ea typeface="Arial"/>
                <a:cs typeface="Arial"/>
                <a:sym typeface="Arial"/>
              </a:rPr>
              <a:t> – різновид податкових платежів, який передбачає певну еквівалентність відносин між платниками і державою, відповідно, розмір її залежить від обсягу ресурсів, що використано платником, а надходження плати державі визначається загальнодержавною власністю тих ресурсів, які використовуються платниками цього виду податкових платежів.</a:t>
            </a:r>
            <a:br>
              <a:rPr b="0" i="0" lang="en-US" sz="1400" u="none">
                <a:solidFill>
                  <a:schemeClr val="dk2"/>
                </a:solidFill>
                <a:latin typeface="Arial"/>
                <a:ea typeface="Arial"/>
                <a:cs typeface="Arial"/>
                <a:sym typeface="Arial"/>
              </a:rPr>
            </a:br>
            <a:br>
              <a:rPr b="0" i="0" lang="en-US" sz="1400" u="none">
                <a:solidFill>
                  <a:schemeClr val="dk2"/>
                </a:solidFill>
                <a:latin typeface="Arial"/>
                <a:ea typeface="Arial"/>
                <a:cs typeface="Arial"/>
                <a:sym typeface="Arial"/>
              </a:rPr>
            </a:br>
            <a:r>
              <a:rPr b="1" i="0" lang="en-US" sz="1400" u="none">
                <a:solidFill>
                  <a:schemeClr val="dk2"/>
                </a:solidFill>
                <a:latin typeface="Arial"/>
                <a:ea typeface="Arial"/>
                <a:cs typeface="Arial"/>
                <a:sym typeface="Arial"/>
              </a:rPr>
              <a:t>Мито</a:t>
            </a:r>
            <a:r>
              <a:rPr b="0" i="0" lang="en-US" sz="1400" u="none">
                <a:solidFill>
                  <a:schemeClr val="dk2"/>
                </a:solidFill>
                <a:latin typeface="Arial"/>
                <a:ea typeface="Arial"/>
                <a:cs typeface="Arial"/>
                <a:sym typeface="Arial"/>
              </a:rPr>
              <a:t> – це платіж за певні юридично значимі дії й видачу документів уповноваженим на те державними органами або посадовими особами. Мито носить відносно еквівалентний характер.</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3"/>
          <p:cNvSpPr txBox="1"/>
          <p:nvPr>
            <p:ph type="title"/>
          </p:nvPr>
        </p:nvSpPr>
        <p:spPr>
          <a:xfrm>
            <a:off x="468312" y="188912"/>
            <a:ext cx="8229600" cy="576262"/>
          </a:xfrm>
          <a:prstGeom prst="rect">
            <a:avLst/>
          </a:prstGeom>
          <a:noFill/>
          <a:ln>
            <a:noFill/>
          </a:ln>
        </p:spPr>
        <p:txBody>
          <a:bodyPr anchorCtr="0" anchor="ctr" bIns="45700" lIns="91425" spcFirstLastPara="1" rIns="91425" wrap="square" tIns="45700">
            <a:noAutofit/>
          </a:bodyPr>
          <a:lstStyle/>
          <a:p>
            <a:pPr indent="-838200" lvl="0" marL="838200" rtl="0" algn="ctr">
              <a:lnSpc>
                <a:spcPct val="100000"/>
              </a:lnSpc>
              <a:spcBef>
                <a:spcPts val="0"/>
              </a:spcBef>
              <a:spcAft>
                <a:spcPts val="0"/>
              </a:spcAft>
              <a:buClr>
                <a:schemeClr val="accent2"/>
              </a:buClr>
              <a:buSzPts val="4000"/>
              <a:buFont typeface="Arial"/>
              <a:buNone/>
            </a:pPr>
            <a:r>
              <a:rPr b="1" i="0" lang="en-US" sz="4000" u="none">
                <a:solidFill>
                  <a:schemeClr val="accent2"/>
                </a:solidFill>
                <a:latin typeface="Arial"/>
                <a:ea typeface="Arial"/>
                <a:cs typeface="Arial"/>
                <a:sym typeface="Arial"/>
              </a:rPr>
              <a:t>Елементи податків</a:t>
            </a:r>
            <a:endParaRPr/>
          </a:p>
        </p:txBody>
      </p:sp>
      <p:sp>
        <p:nvSpPr>
          <p:cNvPr id="183" name="Google Shape;183;p13"/>
          <p:cNvSpPr txBox="1"/>
          <p:nvPr>
            <p:ph idx="1" type="body"/>
          </p:nvPr>
        </p:nvSpPr>
        <p:spPr>
          <a:xfrm>
            <a:off x="323850" y="692150"/>
            <a:ext cx="8496300" cy="5761037"/>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1. Платник – юридичні і фізичні особи, на яких покладається обов'язок платити податок. </a:t>
            </a:r>
            <a:endParaRPr/>
          </a:p>
          <a:p>
            <a:pPr indent="-342900" lvl="0" marL="342900" rtl="0" algn="l">
              <a:lnSpc>
                <a:spcPct val="10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2. Об'єкт оподаткування – це те, що підлягає оподаткуванню тим чи іншим податком, збором або обов'язковим платежем, – доходи (прибуток), додана вартість продукції (робіт, послуг), вартість продукції (робіт, послуг), у тому числі митна або її натуральні показники, спеціальне використання природних ресурсів, майно юридичних і фізичних осіб та інші об’єкти, визначені законами України про оподаткування. Об'єкт оподаткування повинен бути стабільним, чітко визначеним, мати безпосереднє відношення до платника податку. </a:t>
            </a:r>
            <a:endParaRPr/>
          </a:p>
          <a:p>
            <a:pPr indent="-342900" lvl="0" marL="342900" rtl="0" algn="l">
              <a:lnSpc>
                <a:spcPct val="10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3. Податкова ставка – являє собою величину податку на одиницю обкладання. Встановлюється або Верховною Радою, або місцевими Радами і не змінюється упродовж бюджетного року. Може бути виражена у відсотках або у твердій сумі.</a:t>
            </a:r>
            <a:endParaRPr/>
          </a:p>
          <a:p>
            <a:pPr indent="-342900" lvl="0" marL="342900" rtl="0" algn="l">
              <a:lnSpc>
                <a:spcPct val="10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4. Податкова база (база оподаткування) – це вартісний, фізичний або інший характерний вирАЗ об'єкта оподаткування, законодавчо закріплена частина доходів або майна платника, яка враховується при розрахунку податку, збору та обов'язкового платежу і до якої встановлюється податкова ставка.</a:t>
            </a:r>
            <a:endParaRPr/>
          </a:p>
          <a:p>
            <a:pPr indent="-342900" lvl="0" marL="342900" rtl="0" algn="l">
              <a:lnSpc>
                <a:spcPct val="10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Види ставок :</a:t>
            </a:r>
            <a:endParaRPr/>
          </a:p>
          <a:p>
            <a:pPr indent="-342900" lvl="0" marL="342900" rtl="0" algn="l">
              <a:lnSpc>
                <a:spcPct val="100000"/>
              </a:lnSpc>
              <a:spcBef>
                <a:spcPts val="240"/>
              </a:spcBef>
              <a:spcAft>
                <a:spcPts val="0"/>
              </a:spcAft>
              <a:buClr>
                <a:schemeClr val="dk1"/>
              </a:buClr>
              <a:buSzPts val="1200"/>
              <a:buFont typeface="Arial"/>
              <a:buChar char="•"/>
            </a:pPr>
            <a:r>
              <a:rPr b="1" i="0" lang="en-US" sz="1200" u="none">
                <a:solidFill>
                  <a:schemeClr val="dk1"/>
                </a:solidFill>
                <a:latin typeface="Arial"/>
                <a:ea typeface="Arial"/>
                <a:cs typeface="Arial"/>
                <a:sym typeface="Arial"/>
              </a:rPr>
              <a:t>·</a:t>
            </a:r>
            <a:r>
              <a:rPr b="0" i="0" lang="en-US" sz="1200" u="none">
                <a:solidFill>
                  <a:schemeClr val="dk1"/>
                </a:solidFill>
                <a:latin typeface="Arial"/>
                <a:ea typeface="Arial"/>
                <a:cs typeface="Arial"/>
                <a:sym typeface="Arial"/>
              </a:rPr>
              <a:t> тверда – встановлюється у твердій сумі на одиницю чи об'єкт обкладання незалежно від розміру доходів;</a:t>
            </a:r>
            <a:endParaRPr/>
          </a:p>
          <a:p>
            <a:pPr indent="-342900" lvl="0" marL="342900" rtl="0" algn="l">
              <a:lnSpc>
                <a:spcPct val="100000"/>
              </a:lnSpc>
              <a:spcBef>
                <a:spcPts val="24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 прогресивна – зростає по мірі росту оподаткованого доходу;</a:t>
            </a:r>
            <a:endParaRPr/>
          </a:p>
          <a:p>
            <a:pPr indent="-342900" lvl="0" marL="342900" rtl="0" algn="l">
              <a:lnSpc>
                <a:spcPct val="100000"/>
              </a:lnSpc>
              <a:spcBef>
                <a:spcPts val="240"/>
              </a:spcBef>
              <a:spcAft>
                <a:spcPts val="0"/>
              </a:spcAft>
              <a:buClr>
                <a:schemeClr val="dk1"/>
              </a:buClr>
              <a:buSzPts val="1200"/>
              <a:buFont typeface="Arial"/>
              <a:buChar char="•"/>
            </a:pPr>
            <a:r>
              <a:rPr b="1" i="0" lang="en-US" sz="1200" u="none">
                <a:solidFill>
                  <a:schemeClr val="dk1"/>
                </a:solidFill>
                <a:latin typeface="Arial"/>
                <a:ea typeface="Arial"/>
                <a:cs typeface="Arial"/>
                <a:sym typeface="Arial"/>
              </a:rPr>
              <a:t>· </a:t>
            </a:r>
            <a:r>
              <a:rPr b="0" i="0" lang="en-US" sz="1200" u="none">
                <a:solidFill>
                  <a:schemeClr val="dk1"/>
                </a:solidFill>
                <a:latin typeface="Arial"/>
                <a:ea typeface="Arial"/>
                <a:cs typeface="Arial"/>
                <a:sym typeface="Arial"/>
              </a:rPr>
              <a:t>регресивна – зменшується зі збільшенням доходу.</a:t>
            </a:r>
            <a:endParaRPr/>
          </a:p>
          <a:p>
            <a:pPr indent="-342900" lvl="0" marL="342900" rtl="0" algn="l">
              <a:lnSpc>
                <a:spcPct val="10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5. Податковий період – це період часу, по закінченні якого обчислюється податкова база і сума податку. Відповідно ПКУ податковий період: календарний день, місяць, квартал, три квартали, півріччя, рік.</a:t>
            </a:r>
            <a:endParaRPr/>
          </a:p>
          <a:p>
            <a:pPr indent="-342900" lvl="0" marL="342900" rtl="0" algn="l">
              <a:lnSpc>
                <a:spcPct val="10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6. Порядок обчислення податку </a:t>
            </a:r>
            <a:endParaRPr/>
          </a:p>
          <a:p>
            <a:pPr indent="-342900" lvl="0" marL="342900" rtl="0" algn="l">
              <a:lnSpc>
                <a:spcPct val="10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7. Строк та порядок сплати податку</a:t>
            </a:r>
            <a:endParaRPr/>
          </a:p>
          <a:p>
            <a:pPr indent="-342900" lvl="0" marL="342900" rtl="0" algn="l">
              <a:lnSpc>
                <a:spcPct val="10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8. Строк та порядок подання звітності з податку</a:t>
            </a:r>
            <a:endParaRPr/>
          </a:p>
          <a:p>
            <a:pPr indent="-342900" lvl="0" marL="342900" rtl="0" algn="l">
              <a:lnSpc>
                <a:spcPct val="10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9. Одиниця обкладання – одиниця виміру об'єкта податку (товару, земельної площі і т.д.), щодо якого відбувається встановлення норм і ставок оподаткування.</a:t>
            </a:r>
            <a:endParaRPr/>
          </a:p>
          <a:p>
            <a:pPr indent="-342900" lvl="0" marL="342900" rtl="0" algn="l">
              <a:lnSpc>
                <a:spcPct val="10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10. Джерело податку – дохід суб’єкта, з якого сплачується податок.</a:t>
            </a:r>
            <a:endParaRPr/>
          </a:p>
          <a:p>
            <a:pPr indent="-342900" lvl="0" marL="342900" rtl="0" algn="l">
              <a:lnSpc>
                <a:spcPct val="10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11. Податкова пільга – повне чи часткове звільнення від податку юридичних чи фізичних осіб відповідно до чинного законодавства.</a:t>
            </a:r>
            <a:endParaRPr/>
          </a:p>
          <a:p>
            <a:pPr indent="-342900" lvl="0" marL="342900" rtl="0" algn="l">
              <a:lnSpc>
                <a:spcPct val="80000"/>
              </a:lnSpc>
              <a:spcBef>
                <a:spcPts val="240"/>
              </a:spcBef>
              <a:spcAft>
                <a:spcPts val="0"/>
              </a:spcAft>
              <a:buClr>
                <a:schemeClr val="dk1"/>
              </a:buClr>
              <a:buSzPts val="1200"/>
              <a:buFont typeface="Arial"/>
              <a:buNone/>
            </a:pPr>
            <a:r>
              <a:rPr b="0" i="0" lang="en-US" sz="1200" u="none">
                <a:solidFill>
                  <a:schemeClr val="dk1"/>
                </a:solidFill>
                <a:latin typeface="Arial"/>
                <a:ea typeface="Arial"/>
                <a:cs typeface="Arial"/>
                <a:sym typeface="Arial"/>
              </a:rPr>
              <a:t>До числа пільг належать:</a:t>
            </a:r>
            <a:endParaRPr/>
          </a:p>
          <a:p>
            <a:pPr indent="-342900" lvl="0" marL="342900" rtl="0" algn="l">
              <a:lnSpc>
                <a:spcPct val="80000"/>
              </a:lnSpc>
              <a:spcBef>
                <a:spcPts val="24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 неоподаткований мінімум доходу;</a:t>
            </a:r>
            <a:endParaRPr/>
          </a:p>
          <a:p>
            <a:pPr indent="-342900" lvl="0" marL="342900" rtl="0" algn="l">
              <a:lnSpc>
                <a:spcPct val="80000"/>
              </a:lnSpc>
              <a:spcBef>
                <a:spcPts val="24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 знижки з обчислювальної суми податку;</a:t>
            </a:r>
            <a:endParaRPr/>
          </a:p>
          <a:p>
            <a:pPr indent="-342900" lvl="0" marL="342900" rtl="0" algn="l">
              <a:lnSpc>
                <a:spcPct val="80000"/>
              </a:lnSpc>
              <a:spcBef>
                <a:spcPts val="24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 виплати з оподаткованого доходу;</a:t>
            </a:r>
            <a:endParaRPr/>
          </a:p>
          <a:p>
            <a:pPr indent="-342900" lvl="0" marL="342900" rtl="0" algn="l">
              <a:lnSpc>
                <a:spcPct val="80000"/>
              </a:lnSpc>
              <a:spcBef>
                <a:spcPts val="240"/>
              </a:spcBef>
              <a:spcAft>
                <a:spcPts val="0"/>
              </a:spcAft>
              <a:buClr>
                <a:schemeClr val="dk1"/>
              </a:buClr>
              <a:buSzPts val="1200"/>
              <a:buFont typeface="Arial"/>
              <a:buChar char="•"/>
            </a:pPr>
            <a:r>
              <a:rPr b="0" i="0" lang="en-US" sz="1200" u="none">
                <a:solidFill>
                  <a:schemeClr val="dk1"/>
                </a:solidFill>
                <a:latin typeface="Arial"/>
                <a:ea typeface="Arial"/>
                <a:cs typeface="Arial"/>
                <a:sym typeface="Arial"/>
              </a:rPr>
              <a:t>· податковий кредит.</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graphicFrame>
        <p:nvGraphicFramePr>
          <p:cNvPr id="94" name="Google Shape;94;p2"/>
          <p:cNvGraphicFramePr/>
          <p:nvPr/>
        </p:nvGraphicFramePr>
        <p:xfrm>
          <a:off x="468312" y="1773237"/>
          <a:ext cx="3000000" cy="3000000"/>
        </p:xfrm>
        <a:graphic>
          <a:graphicData uri="http://schemas.openxmlformats.org/drawingml/2006/table">
            <a:tbl>
              <a:tblPr>
                <a:noFill/>
                <a:tableStyleId>{77564979-3492-42D9-8931-CFBF604329EF}</a:tableStyleId>
              </a:tblPr>
              <a:tblGrid>
                <a:gridCol w="1830375"/>
                <a:gridCol w="6307125"/>
              </a:tblGrid>
              <a:tr h="481000">
                <a:tc>
                  <a:txBody>
                    <a:bodyPr/>
                    <a:lstStyle/>
                    <a:p>
                      <a:pPr indent="0" lvl="0" marL="0" marR="0" rtl="0" algn="ctr">
                        <a:lnSpc>
                          <a:spcPct val="100000"/>
                        </a:lnSpc>
                        <a:spcBef>
                          <a:spcPts val="0"/>
                        </a:spcBef>
                        <a:spcAft>
                          <a:spcPts val="0"/>
                        </a:spcAft>
                        <a:buClr>
                          <a:schemeClr val="dk1"/>
                        </a:buClr>
                        <a:buSzPts val="1400"/>
                        <a:buFont typeface="Arial"/>
                        <a:buNone/>
                      </a:pPr>
                      <a:r>
                        <a:rPr b="1" i="0" lang="en-US" sz="1400" u="none" cap="none" strike="noStrike">
                          <a:solidFill>
                            <a:schemeClr val="dk1"/>
                          </a:solidFill>
                          <a:latin typeface="Arial"/>
                          <a:ea typeface="Arial"/>
                          <a:cs typeface="Arial"/>
                          <a:sym typeface="Arial"/>
                        </a:rPr>
                        <a:t>Етап</a:t>
                      </a:r>
                      <a:endParaRPr/>
                    </a:p>
                  </a:txBody>
                  <a:tcPr marT="0" marB="0" marR="0" marL="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1"/>
                    </a:solidFill>
                  </a:tcPr>
                </a:tc>
                <a:tc>
                  <a:txBody>
                    <a:bodyPr/>
                    <a:lstStyle/>
                    <a:p>
                      <a:pPr indent="0" lvl="0" marL="0" marR="0" rtl="0" algn="ctr">
                        <a:lnSpc>
                          <a:spcPct val="100000"/>
                        </a:lnSpc>
                        <a:spcBef>
                          <a:spcPts val="0"/>
                        </a:spcBef>
                        <a:spcAft>
                          <a:spcPts val="0"/>
                        </a:spcAft>
                        <a:buClr>
                          <a:schemeClr val="dk1"/>
                        </a:buClr>
                        <a:buSzPts val="1400"/>
                        <a:buFont typeface="Arial"/>
                        <a:buNone/>
                      </a:pPr>
                      <a:r>
                        <a:rPr b="1" i="0" lang="en-US" sz="1400" u="none" cap="none" strike="noStrike">
                          <a:solidFill>
                            <a:schemeClr val="dk1"/>
                          </a:solidFill>
                          <a:latin typeface="Arial"/>
                          <a:ea typeface="Arial"/>
                          <a:cs typeface="Arial"/>
                          <a:sym typeface="Arial"/>
                        </a:rPr>
                        <a:t>Характеристика уявлень про податки</a:t>
                      </a:r>
                      <a:endParaRPr/>
                    </a:p>
                  </a:txBody>
                  <a:tcPr marT="0" marB="0" marR="0" marL="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1"/>
                    </a:solidFill>
                  </a:tcPr>
                </a:tc>
              </a:tr>
              <a:tr h="963600">
                <a:tc>
                  <a:txBody>
                    <a:bodyPr/>
                    <a:lstStyle/>
                    <a:p>
                      <a:pPr indent="0" lvl="0" marL="0" marR="0" rtl="0" algn="ctr">
                        <a:lnSpc>
                          <a:spcPct val="100000"/>
                        </a:lnSpc>
                        <a:spcBef>
                          <a:spcPts val="0"/>
                        </a:spcBef>
                        <a:spcAft>
                          <a:spcPts val="0"/>
                        </a:spcAft>
                        <a:buClr>
                          <a:schemeClr val="dk1"/>
                        </a:buClr>
                        <a:buSzPts val="1400"/>
                        <a:buFont typeface="Arial"/>
                        <a:buNone/>
                      </a:pPr>
                      <a:r>
                        <a:rPr b="1" i="0" lang="en-US" sz="1400" u="none" cap="none" strike="noStrike">
                          <a:solidFill>
                            <a:schemeClr val="dk1"/>
                          </a:solidFill>
                          <a:latin typeface="Arial"/>
                          <a:ea typeface="Arial"/>
                          <a:cs typeface="Arial"/>
                          <a:sym typeface="Arial"/>
                        </a:rPr>
                        <a:t>Стародавній Світ</a:t>
                      </a:r>
                      <a:endParaRPr/>
                    </a:p>
                  </a:txBody>
                  <a:tcPr marT="0" marB="0" marR="0" marL="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1"/>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chemeClr val="dk1"/>
                          </a:solidFill>
                          <a:latin typeface="Arial"/>
                          <a:ea typeface="Arial"/>
                          <a:cs typeface="Arial"/>
                          <a:sym typeface="Arial"/>
                        </a:rPr>
                        <a:t>Податки мають форму добровільних пожертвувань, жертвоприношень.</a:t>
                      </a:r>
                      <a:endParaRPr/>
                    </a:p>
                  </a:txBody>
                  <a:tcPr marT="0" marB="0" marR="0" marL="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E7F3F4"/>
                    </a:solidFill>
                  </a:tcPr>
                </a:tc>
              </a:tr>
              <a:tr h="1444625">
                <a:tc>
                  <a:txBody>
                    <a:bodyPr/>
                    <a:lstStyle/>
                    <a:p>
                      <a:pPr indent="0" lvl="0" marL="0" marR="0" rtl="0" algn="ctr">
                        <a:lnSpc>
                          <a:spcPct val="100000"/>
                        </a:lnSpc>
                        <a:spcBef>
                          <a:spcPts val="0"/>
                        </a:spcBef>
                        <a:spcAft>
                          <a:spcPts val="0"/>
                        </a:spcAft>
                        <a:buClr>
                          <a:schemeClr val="dk1"/>
                        </a:buClr>
                        <a:buSzPts val="1400"/>
                        <a:buFont typeface="Arial"/>
                        <a:buNone/>
                      </a:pPr>
                      <a:r>
                        <a:rPr b="1" i="0" lang="en-US" sz="1400" u="none" cap="none" strike="noStrike">
                          <a:solidFill>
                            <a:schemeClr val="dk1"/>
                          </a:solidFill>
                          <a:latin typeface="Arial"/>
                          <a:ea typeface="Arial"/>
                          <a:cs typeface="Arial"/>
                          <a:sym typeface="Arial"/>
                        </a:rPr>
                        <a:t>Римська імперія та Візантія</a:t>
                      </a:r>
                      <a:endParaRPr/>
                    </a:p>
                  </a:txBody>
                  <a:tcPr marT="0" marB="0" marR="0" marL="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1"/>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chemeClr val="dk1"/>
                          </a:solidFill>
                          <a:latin typeface="Arial"/>
                          <a:ea typeface="Arial"/>
                          <a:cs typeface="Arial"/>
                          <a:sym typeface="Arial"/>
                        </a:rPr>
                        <a:t>З'являється прототип декларації про доходи, система місцевого оподаткування та низка надзвичайних податків. Податки розглядаються як одне з альтернативних джерел доходів державної казни, проявляються фіскальна та стимулююча їх функції.</a:t>
                      </a:r>
                      <a:endParaRPr/>
                    </a:p>
                  </a:txBody>
                  <a:tcPr marT="0" marB="0" marR="0" marL="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3F9FA"/>
                    </a:solidFill>
                  </a:tcPr>
                </a:tc>
              </a:tr>
              <a:tr h="1719250">
                <a:tc>
                  <a:txBody>
                    <a:bodyPr/>
                    <a:lstStyle/>
                    <a:p>
                      <a:pPr indent="0" lvl="0" marL="0" marR="0" rtl="0" algn="ctr">
                        <a:lnSpc>
                          <a:spcPct val="100000"/>
                        </a:lnSpc>
                        <a:spcBef>
                          <a:spcPts val="0"/>
                        </a:spcBef>
                        <a:spcAft>
                          <a:spcPts val="0"/>
                        </a:spcAft>
                        <a:buClr>
                          <a:schemeClr val="dk1"/>
                        </a:buClr>
                        <a:buSzPts val="1400"/>
                        <a:buFont typeface="Arial"/>
                        <a:buNone/>
                      </a:pPr>
                      <a:r>
                        <a:rPr b="1" i="0" lang="en-US" sz="1400" u="none" cap="none" strike="noStrike">
                          <a:solidFill>
                            <a:schemeClr val="dk1"/>
                          </a:solidFill>
                          <a:latin typeface="Arial"/>
                          <a:ea typeface="Arial"/>
                          <a:cs typeface="Arial"/>
                          <a:sym typeface="Arial"/>
                        </a:rPr>
                        <a:t>Середньовіччя та Епоха Просвітництва</a:t>
                      </a:r>
                      <a:endParaRPr/>
                    </a:p>
                  </a:txBody>
                  <a:tcPr marT="0" marB="0" marR="0" marL="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accent1"/>
                    </a:solidFill>
                  </a:tcPr>
                </a:tc>
                <a:tc>
                  <a:txBody>
                    <a:bodyPr/>
                    <a:lstStyle/>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chemeClr val="dk1"/>
                          </a:solidFill>
                          <a:latin typeface="Arial"/>
                          <a:ea typeface="Arial"/>
                          <a:cs typeface="Arial"/>
                          <a:sym typeface="Arial"/>
                        </a:rPr>
                        <a:t>Податок набуває змісту узаконеного засобу грабунку населення державою. З'являються перші думки про природу податку як договору між державою та населенням, який ґрунтується на оплаті населенням послуг, що надаються йому державою. Податок стає невід'ємною складовою державного фінансового апарату</a:t>
                      </a:r>
                      <a:endParaRPr/>
                    </a:p>
                  </a:txBody>
                  <a:tcPr marT="0" marB="0" marR="0" marL="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E7F3F4"/>
                    </a:solidFill>
                  </a:tcPr>
                </a:tc>
              </a:tr>
            </a:tbl>
          </a:graphicData>
        </a:graphic>
      </p:graphicFrame>
      <p:sp>
        <p:nvSpPr>
          <p:cNvPr id="95" name="Google Shape;95;p2"/>
          <p:cNvSpPr txBox="1"/>
          <p:nvPr/>
        </p:nvSpPr>
        <p:spPr>
          <a:xfrm>
            <a:off x="1763712" y="549275"/>
            <a:ext cx="6515100" cy="4603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Етапи розвитку уявлень про податки</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3"/>
          <p:cNvSpPr/>
          <p:nvPr/>
        </p:nvSpPr>
        <p:spPr>
          <a:xfrm>
            <a:off x="3833812" y="1028700"/>
            <a:ext cx="2216150" cy="2133600"/>
          </a:xfrm>
          <a:prstGeom prst="ellipse">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ЗАГАЛЬНІ</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ТЕОРІЇ ПОДАТКІВ</a:t>
            </a:r>
            <a:endParaRPr/>
          </a:p>
        </p:txBody>
      </p:sp>
      <p:sp>
        <p:nvSpPr>
          <p:cNvPr id="101" name="Google Shape;101;p3"/>
          <p:cNvSpPr txBox="1"/>
          <p:nvPr/>
        </p:nvSpPr>
        <p:spPr>
          <a:xfrm>
            <a:off x="3570287" y="514350"/>
            <a:ext cx="2743200" cy="3429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Теорія граничної корисності</a:t>
            </a:r>
            <a:endParaRPr b="0" i="0" sz="1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100" u="none">
              <a:solidFill>
                <a:schemeClr val="dk1"/>
              </a:solidFill>
              <a:latin typeface="Arial"/>
              <a:ea typeface="Arial"/>
              <a:cs typeface="Arial"/>
              <a:sym typeface="Arial"/>
            </a:endParaRPr>
          </a:p>
        </p:txBody>
      </p:sp>
      <p:sp>
        <p:nvSpPr>
          <p:cNvPr id="102" name="Google Shape;102;p3"/>
          <p:cNvSpPr txBox="1"/>
          <p:nvPr/>
        </p:nvSpPr>
        <p:spPr>
          <a:xfrm>
            <a:off x="904875" y="928687"/>
            <a:ext cx="2460625" cy="3429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Теорія жертви</a:t>
            </a:r>
            <a:endParaRPr b="0" i="0" sz="11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100" u="none">
              <a:solidFill>
                <a:schemeClr val="dk1"/>
              </a:solidFill>
              <a:latin typeface="Arial"/>
              <a:ea typeface="Arial"/>
              <a:cs typeface="Arial"/>
              <a:sym typeface="Arial"/>
            </a:endParaRPr>
          </a:p>
        </p:txBody>
      </p:sp>
      <p:sp>
        <p:nvSpPr>
          <p:cNvPr id="103" name="Google Shape;103;p3"/>
          <p:cNvSpPr txBox="1"/>
          <p:nvPr/>
        </p:nvSpPr>
        <p:spPr>
          <a:xfrm>
            <a:off x="6659562" y="1009650"/>
            <a:ext cx="1828800" cy="3429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Атомістична теорія</a:t>
            </a:r>
            <a:endParaRPr/>
          </a:p>
        </p:txBody>
      </p:sp>
      <p:sp>
        <p:nvSpPr>
          <p:cNvPr id="104" name="Google Shape;104;p3"/>
          <p:cNvSpPr txBox="1"/>
          <p:nvPr/>
        </p:nvSpPr>
        <p:spPr>
          <a:xfrm>
            <a:off x="904875" y="1352550"/>
            <a:ext cx="2466975" cy="3429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Теорія суспільних потреб</a:t>
            </a:r>
            <a:endParaRPr/>
          </a:p>
        </p:txBody>
      </p:sp>
      <p:sp>
        <p:nvSpPr>
          <p:cNvPr id="105" name="Google Shape;105;p3"/>
          <p:cNvSpPr txBox="1"/>
          <p:nvPr/>
        </p:nvSpPr>
        <p:spPr>
          <a:xfrm>
            <a:off x="920750" y="1790700"/>
            <a:ext cx="2451100" cy="3429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Теорія єдиного податку</a:t>
            </a:r>
            <a:endParaRPr b="0" i="0" sz="11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100" u="none">
              <a:solidFill>
                <a:schemeClr val="dk1"/>
              </a:solidFill>
              <a:latin typeface="Arial"/>
              <a:ea typeface="Arial"/>
              <a:cs typeface="Arial"/>
              <a:sym typeface="Arial"/>
            </a:endParaRPr>
          </a:p>
        </p:txBody>
      </p:sp>
      <p:sp>
        <p:nvSpPr>
          <p:cNvPr id="106" name="Google Shape;106;p3"/>
          <p:cNvSpPr txBox="1"/>
          <p:nvPr/>
        </p:nvSpPr>
        <p:spPr>
          <a:xfrm>
            <a:off x="6659562" y="1543050"/>
            <a:ext cx="1828800" cy="5715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Теорія податку як страхової премії</a:t>
            </a:r>
            <a:endParaRPr/>
          </a:p>
        </p:txBody>
      </p:sp>
      <p:sp>
        <p:nvSpPr>
          <p:cNvPr id="107" name="Google Shape;107;p3"/>
          <p:cNvSpPr txBox="1"/>
          <p:nvPr/>
        </p:nvSpPr>
        <p:spPr>
          <a:xfrm>
            <a:off x="6659562" y="2343150"/>
            <a:ext cx="1828800" cy="3429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Теорія насолоди</a:t>
            </a:r>
            <a:endParaRPr b="0" i="0" sz="11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100" u="none">
              <a:solidFill>
                <a:schemeClr val="dk1"/>
              </a:solidFill>
              <a:latin typeface="Arial"/>
              <a:ea typeface="Arial"/>
              <a:cs typeface="Arial"/>
              <a:sym typeface="Arial"/>
            </a:endParaRPr>
          </a:p>
        </p:txBody>
      </p:sp>
      <p:sp>
        <p:nvSpPr>
          <p:cNvPr id="108" name="Google Shape;108;p3"/>
          <p:cNvSpPr txBox="1"/>
          <p:nvPr/>
        </p:nvSpPr>
        <p:spPr>
          <a:xfrm>
            <a:off x="920750" y="2257425"/>
            <a:ext cx="2451100" cy="3429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Теорія послуг</a:t>
            </a:r>
            <a:endParaRPr/>
          </a:p>
        </p:txBody>
      </p:sp>
      <p:sp>
        <p:nvSpPr>
          <p:cNvPr id="109" name="Google Shape;109;p3"/>
          <p:cNvSpPr txBox="1"/>
          <p:nvPr/>
        </p:nvSpPr>
        <p:spPr>
          <a:xfrm>
            <a:off x="6088062" y="3228975"/>
            <a:ext cx="2400300" cy="560387"/>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Теорія економіки пропозиції</a:t>
            </a:r>
            <a:endParaRPr/>
          </a:p>
        </p:txBody>
      </p:sp>
      <p:sp>
        <p:nvSpPr>
          <p:cNvPr id="110" name="Google Shape;110;p3"/>
          <p:cNvSpPr txBox="1"/>
          <p:nvPr/>
        </p:nvSpPr>
        <p:spPr>
          <a:xfrm>
            <a:off x="904875" y="2686050"/>
            <a:ext cx="2466975" cy="3429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Класична теорія податків</a:t>
            </a:r>
            <a:endParaRPr b="0" i="0" sz="11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100" u="none">
              <a:solidFill>
                <a:schemeClr val="dk1"/>
              </a:solidFill>
              <a:latin typeface="Arial"/>
              <a:ea typeface="Arial"/>
              <a:cs typeface="Arial"/>
              <a:sym typeface="Arial"/>
            </a:endParaRPr>
          </a:p>
        </p:txBody>
      </p:sp>
      <p:sp>
        <p:nvSpPr>
          <p:cNvPr id="111" name="Google Shape;111;p3"/>
          <p:cNvSpPr txBox="1"/>
          <p:nvPr/>
        </p:nvSpPr>
        <p:spPr>
          <a:xfrm>
            <a:off x="6545262" y="2800350"/>
            <a:ext cx="1943100" cy="3429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Кейнсіанська теорія</a:t>
            </a:r>
            <a:endParaRPr/>
          </a:p>
        </p:txBody>
      </p:sp>
      <p:sp>
        <p:nvSpPr>
          <p:cNvPr id="112" name="Google Shape;112;p3"/>
          <p:cNvSpPr txBox="1"/>
          <p:nvPr/>
        </p:nvSpPr>
        <p:spPr>
          <a:xfrm>
            <a:off x="904875" y="3252787"/>
            <a:ext cx="2514600" cy="3429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Теорія монетаризму</a:t>
            </a:r>
            <a:endParaRPr/>
          </a:p>
        </p:txBody>
      </p:sp>
      <p:sp>
        <p:nvSpPr>
          <p:cNvPr id="113" name="Google Shape;113;p3"/>
          <p:cNvSpPr txBox="1"/>
          <p:nvPr/>
        </p:nvSpPr>
        <p:spPr>
          <a:xfrm>
            <a:off x="1905000" y="3898900"/>
            <a:ext cx="5910262" cy="6096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400"/>
              <a:buFont typeface="Arial"/>
              <a:buNone/>
            </a:pPr>
            <a:r>
              <a:t/>
            </a:r>
            <a:endParaRPr b="0" i="0" sz="1400" u="non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US" sz="1400" u="none">
                <a:solidFill>
                  <a:srgbClr val="000000"/>
                </a:solidFill>
                <a:latin typeface="Arial"/>
                <a:ea typeface="Arial"/>
                <a:cs typeface="Arial"/>
                <a:sym typeface="Arial"/>
              </a:rPr>
              <a:t>Теорія співвідношення прямого й непрямого оподаткувань</a:t>
            </a:r>
            <a:endParaRPr/>
          </a:p>
        </p:txBody>
      </p:sp>
      <p:cxnSp>
        <p:nvCxnSpPr>
          <p:cNvPr id="114" name="Google Shape;114;p3"/>
          <p:cNvCxnSpPr/>
          <p:nvPr/>
        </p:nvCxnSpPr>
        <p:spPr>
          <a:xfrm rot="10800000">
            <a:off x="4967287" y="857250"/>
            <a:ext cx="0" cy="285750"/>
          </a:xfrm>
          <a:prstGeom prst="straightConnector1">
            <a:avLst/>
          </a:prstGeom>
          <a:noFill/>
          <a:ln cap="flat" cmpd="sng" w="9525">
            <a:solidFill>
              <a:srgbClr val="000000"/>
            </a:solidFill>
            <a:prstDash val="solid"/>
            <a:miter lim="800000"/>
            <a:headEnd len="med" w="med" type="none"/>
            <a:tailEnd len="med" w="med" type="triangle"/>
          </a:ln>
        </p:spPr>
      </p:cxnSp>
      <p:cxnSp>
        <p:nvCxnSpPr>
          <p:cNvPr id="115" name="Google Shape;115;p3"/>
          <p:cNvCxnSpPr/>
          <p:nvPr/>
        </p:nvCxnSpPr>
        <p:spPr>
          <a:xfrm rot="10800000">
            <a:off x="3365500" y="1143000"/>
            <a:ext cx="768350" cy="266700"/>
          </a:xfrm>
          <a:prstGeom prst="straightConnector1">
            <a:avLst/>
          </a:prstGeom>
          <a:noFill/>
          <a:ln cap="flat" cmpd="sng" w="9525">
            <a:solidFill>
              <a:srgbClr val="000000"/>
            </a:solidFill>
            <a:prstDash val="solid"/>
            <a:miter lim="800000"/>
            <a:headEnd len="med" w="med" type="none"/>
            <a:tailEnd len="med" w="med" type="triangle"/>
          </a:ln>
        </p:spPr>
      </p:cxnSp>
      <p:cxnSp>
        <p:nvCxnSpPr>
          <p:cNvPr id="116" name="Google Shape;116;p3"/>
          <p:cNvCxnSpPr/>
          <p:nvPr/>
        </p:nvCxnSpPr>
        <p:spPr>
          <a:xfrm flipH="1" rot="10800000">
            <a:off x="5940425" y="1246187"/>
            <a:ext cx="681037" cy="354012"/>
          </a:xfrm>
          <a:prstGeom prst="straightConnector1">
            <a:avLst/>
          </a:prstGeom>
          <a:noFill/>
          <a:ln cap="flat" cmpd="sng" w="9525">
            <a:solidFill>
              <a:srgbClr val="000000"/>
            </a:solidFill>
            <a:prstDash val="solid"/>
            <a:miter lim="800000"/>
            <a:headEnd len="med" w="med" type="none"/>
            <a:tailEnd len="med" w="med" type="triangle"/>
          </a:ln>
        </p:spPr>
      </p:cxnSp>
      <p:cxnSp>
        <p:nvCxnSpPr>
          <p:cNvPr id="117" name="Google Shape;117;p3"/>
          <p:cNvCxnSpPr/>
          <p:nvPr/>
        </p:nvCxnSpPr>
        <p:spPr>
          <a:xfrm rot="10800000">
            <a:off x="3371850" y="1524000"/>
            <a:ext cx="522287" cy="190500"/>
          </a:xfrm>
          <a:prstGeom prst="straightConnector1">
            <a:avLst/>
          </a:prstGeom>
          <a:noFill/>
          <a:ln cap="flat" cmpd="sng" w="9525">
            <a:solidFill>
              <a:srgbClr val="000000"/>
            </a:solidFill>
            <a:prstDash val="solid"/>
            <a:miter lim="800000"/>
            <a:headEnd len="med" w="med" type="none"/>
            <a:tailEnd len="med" w="med" type="triangle"/>
          </a:ln>
        </p:spPr>
      </p:cxnSp>
      <p:cxnSp>
        <p:nvCxnSpPr>
          <p:cNvPr id="118" name="Google Shape;118;p3"/>
          <p:cNvCxnSpPr/>
          <p:nvPr/>
        </p:nvCxnSpPr>
        <p:spPr>
          <a:xfrm flipH="1" rot="10800000">
            <a:off x="6049962" y="1847850"/>
            <a:ext cx="609600" cy="114300"/>
          </a:xfrm>
          <a:prstGeom prst="straightConnector1">
            <a:avLst/>
          </a:prstGeom>
          <a:noFill/>
          <a:ln cap="flat" cmpd="sng" w="9525">
            <a:solidFill>
              <a:srgbClr val="000000"/>
            </a:solidFill>
            <a:prstDash val="solid"/>
            <a:miter lim="800000"/>
            <a:headEnd len="med" w="med" type="none"/>
            <a:tailEnd len="med" w="med" type="triangle"/>
          </a:ln>
        </p:spPr>
      </p:cxnSp>
      <p:cxnSp>
        <p:nvCxnSpPr>
          <p:cNvPr id="119" name="Google Shape;119;p3"/>
          <p:cNvCxnSpPr/>
          <p:nvPr/>
        </p:nvCxnSpPr>
        <p:spPr>
          <a:xfrm rot="10800000">
            <a:off x="3371850" y="2000250"/>
            <a:ext cx="407987" cy="0"/>
          </a:xfrm>
          <a:prstGeom prst="straightConnector1">
            <a:avLst/>
          </a:prstGeom>
          <a:noFill/>
          <a:ln cap="flat" cmpd="sng" w="9525">
            <a:solidFill>
              <a:srgbClr val="000000"/>
            </a:solidFill>
            <a:prstDash val="solid"/>
            <a:miter lim="800000"/>
            <a:headEnd len="med" w="med" type="none"/>
            <a:tailEnd len="med" w="med" type="triangle"/>
          </a:ln>
        </p:spPr>
      </p:cxnSp>
      <p:cxnSp>
        <p:nvCxnSpPr>
          <p:cNvPr id="120" name="Google Shape;120;p3"/>
          <p:cNvCxnSpPr/>
          <p:nvPr/>
        </p:nvCxnSpPr>
        <p:spPr>
          <a:xfrm>
            <a:off x="6049962" y="2343150"/>
            <a:ext cx="609600" cy="114300"/>
          </a:xfrm>
          <a:prstGeom prst="straightConnector1">
            <a:avLst/>
          </a:prstGeom>
          <a:noFill/>
          <a:ln cap="flat" cmpd="sng" w="9525">
            <a:solidFill>
              <a:srgbClr val="000000"/>
            </a:solidFill>
            <a:prstDash val="solid"/>
            <a:miter lim="800000"/>
            <a:headEnd len="med" w="med" type="none"/>
            <a:tailEnd len="med" w="med" type="triangle"/>
          </a:ln>
        </p:spPr>
      </p:cxnSp>
      <p:cxnSp>
        <p:nvCxnSpPr>
          <p:cNvPr id="121" name="Google Shape;121;p3"/>
          <p:cNvCxnSpPr/>
          <p:nvPr/>
        </p:nvCxnSpPr>
        <p:spPr>
          <a:xfrm flipH="1">
            <a:off x="3371850" y="2254250"/>
            <a:ext cx="461962" cy="146050"/>
          </a:xfrm>
          <a:prstGeom prst="straightConnector1">
            <a:avLst/>
          </a:prstGeom>
          <a:noFill/>
          <a:ln cap="flat" cmpd="sng" w="9525">
            <a:solidFill>
              <a:srgbClr val="000000"/>
            </a:solidFill>
            <a:prstDash val="solid"/>
            <a:miter lim="800000"/>
            <a:headEnd len="med" w="med" type="none"/>
            <a:tailEnd len="med" w="med" type="triangle"/>
          </a:ln>
        </p:spPr>
      </p:cxnSp>
      <p:cxnSp>
        <p:nvCxnSpPr>
          <p:cNvPr id="122" name="Google Shape;122;p3"/>
          <p:cNvCxnSpPr/>
          <p:nvPr/>
        </p:nvCxnSpPr>
        <p:spPr>
          <a:xfrm flipH="1">
            <a:off x="3419475" y="2466975"/>
            <a:ext cx="457200" cy="342900"/>
          </a:xfrm>
          <a:prstGeom prst="straightConnector1">
            <a:avLst/>
          </a:prstGeom>
          <a:noFill/>
          <a:ln cap="flat" cmpd="sng" w="9525">
            <a:solidFill>
              <a:srgbClr val="000000"/>
            </a:solidFill>
            <a:prstDash val="solid"/>
            <a:miter lim="800000"/>
            <a:headEnd len="med" w="med" type="none"/>
            <a:tailEnd len="med" w="med" type="triangle"/>
          </a:ln>
        </p:spPr>
      </p:cxnSp>
      <p:cxnSp>
        <p:nvCxnSpPr>
          <p:cNvPr id="123" name="Google Shape;123;p3"/>
          <p:cNvCxnSpPr/>
          <p:nvPr/>
        </p:nvCxnSpPr>
        <p:spPr>
          <a:xfrm flipH="1">
            <a:off x="3436937" y="2800350"/>
            <a:ext cx="571500" cy="571500"/>
          </a:xfrm>
          <a:prstGeom prst="straightConnector1">
            <a:avLst/>
          </a:prstGeom>
          <a:noFill/>
          <a:ln cap="flat" cmpd="sng" w="9525">
            <a:solidFill>
              <a:srgbClr val="000000"/>
            </a:solidFill>
            <a:prstDash val="solid"/>
            <a:miter lim="800000"/>
            <a:headEnd len="med" w="med" type="none"/>
            <a:tailEnd len="med" w="med" type="triangle"/>
          </a:ln>
        </p:spPr>
      </p:cxnSp>
      <p:cxnSp>
        <p:nvCxnSpPr>
          <p:cNvPr id="124" name="Google Shape;124;p3"/>
          <p:cNvCxnSpPr/>
          <p:nvPr/>
        </p:nvCxnSpPr>
        <p:spPr>
          <a:xfrm>
            <a:off x="4859337" y="3119437"/>
            <a:ext cx="0" cy="779462"/>
          </a:xfrm>
          <a:prstGeom prst="straightConnector1">
            <a:avLst/>
          </a:prstGeom>
          <a:noFill/>
          <a:ln cap="flat" cmpd="sng" w="9525">
            <a:solidFill>
              <a:srgbClr val="000000"/>
            </a:solidFill>
            <a:prstDash val="solid"/>
            <a:miter lim="800000"/>
            <a:headEnd len="med" w="med" type="none"/>
            <a:tailEnd len="med" w="med" type="triangle"/>
          </a:ln>
        </p:spPr>
      </p:cxnSp>
      <p:cxnSp>
        <p:nvCxnSpPr>
          <p:cNvPr id="125" name="Google Shape;125;p3"/>
          <p:cNvCxnSpPr/>
          <p:nvPr/>
        </p:nvCxnSpPr>
        <p:spPr>
          <a:xfrm>
            <a:off x="5859462" y="2686050"/>
            <a:ext cx="695325" cy="361950"/>
          </a:xfrm>
          <a:prstGeom prst="straightConnector1">
            <a:avLst/>
          </a:prstGeom>
          <a:noFill/>
          <a:ln cap="flat" cmpd="sng" w="9525">
            <a:solidFill>
              <a:srgbClr val="000000"/>
            </a:solidFill>
            <a:prstDash val="solid"/>
            <a:miter lim="800000"/>
            <a:headEnd len="med" w="med" type="none"/>
            <a:tailEnd len="med" w="med" type="triangle"/>
          </a:ln>
        </p:spPr>
      </p:cxnSp>
      <p:cxnSp>
        <p:nvCxnSpPr>
          <p:cNvPr id="126" name="Google Shape;126;p3"/>
          <p:cNvCxnSpPr/>
          <p:nvPr/>
        </p:nvCxnSpPr>
        <p:spPr>
          <a:xfrm>
            <a:off x="5508625" y="3028950"/>
            <a:ext cx="579437" cy="446087"/>
          </a:xfrm>
          <a:prstGeom prst="straightConnector1">
            <a:avLst/>
          </a:prstGeom>
          <a:noFill/>
          <a:ln cap="flat" cmpd="sng" w="9525">
            <a:solidFill>
              <a:srgbClr val="000000"/>
            </a:solidFill>
            <a:prstDash val="solid"/>
            <a:miter lim="800000"/>
            <a:headEnd len="med" w="med" type="none"/>
            <a:tailEnd len="med" w="med" type="triangle"/>
          </a:ln>
        </p:spPr>
      </p:cxnSp>
      <p:sp>
        <p:nvSpPr>
          <p:cNvPr id="127" name="Google Shape;127;p3"/>
          <p:cNvSpPr txBox="1"/>
          <p:nvPr/>
        </p:nvSpPr>
        <p:spPr>
          <a:xfrm>
            <a:off x="0" y="0"/>
            <a:ext cx="9144000" cy="45720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8" name="Google Shape;128;p3"/>
          <p:cNvSpPr txBox="1"/>
          <p:nvPr/>
        </p:nvSpPr>
        <p:spPr>
          <a:xfrm>
            <a:off x="0" y="457200"/>
            <a:ext cx="9144000" cy="0"/>
          </a:xfrm>
          <a:prstGeom prst="rect">
            <a:avLst/>
          </a:prstGeom>
          <a:noFill/>
          <a:ln>
            <a:noFill/>
          </a:ln>
        </p:spPr>
        <p:txBody>
          <a:bodyPr anchorCtr="0" anchor="ctr" bIns="45700" lIns="91425" spcFirstLastPara="1" rIns="91425" wrap="square" tIns="45700">
            <a:spAutoFit/>
          </a:bodyPr>
          <a:lstStyle/>
          <a:p>
            <a:pPr indent="450850" lvl="0" marL="0" marR="0" rtl="0" algn="l">
              <a:lnSpc>
                <a:spcPct val="100000"/>
              </a:lnSpc>
              <a:spcBef>
                <a:spcPts val="0"/>
              </a:spcBef>
              <a:spcAft>
                <a:spcPts val="0"/>
              </a:spcAft>
              <a:buClr>
                <a:schemeClr val="dk1"/>
              </a:buClr>
              <a:buSzPts val="1100"/>
              <a:buFont typeface="Arial"/>
              <a:buNone/>
            </a:pPr>
            <a:br>
              <a:rPr b="0" i="0" lang="en-US" sz="1100" u="none">
                <a:solidFill>
                  <a:schemeClr val="dk1"/>
                </a:solidFill>
                <a:latin typeface="Arial"/>
                <a:ea typeface="Arial"/>
                <a:cs typeface="Arial"/>
                <a:sym typeface="Arial"/>
              </a:rPr>
            </a:br>
            <a:endParaRPr b="0" i="0" sz="1800" u="none">
              <a:solidFill>
                <a:schemeClr val="dk1"/>
              </a:solidFill>
              <a:latin typeface="Arial"/>
              <a:ea typeface="Arial"/>
              <a:cs typeface="Arial"/>
              <a:sym typeface="Arial"/>
            </a:endParaRPr>
          </a:p>
          <a:p>
            <a:pPr indent="450850" lvl="0" marL="0" marR="0" rtl="0" algn="l">
              <a:lnSpc>
                <a:spcPct val="100000"/>
              </a:lnSpc>
              <a:spcBef>
                <a:spcPts val="0"/>
              </a:spcBef>
              <a:spcAft>
                <a:spcPts val="0"/>
              </a:spcAft>
              <a:buClr>
                <a:schemeClr val="dk1"/>
              </a:buClr>
              <a:buSzPts val="1000"/>
              <a:buFont typeface="Arial"/>
              <a:buNone/>
            </a:pPr>
            <a:r>
              <a:rPr b="0" i="0" lang="en-US" sz="1000" u="none">
                <a:solidFill>
                  <a:schemeClr val="dk1"/>
                </a:solidFill>
                <a:latin typeface="Arial"/>
                <a:ea typeface="Arial"/>
                <a:cs typeface="Arial"/>
                <a:sym typeface="Arial"/>
              </a:rPr>
              <a:t> </a:t>
            </a:r>
            <a:endParaRPr b="0" i="0" sz="1100" u="none">
              <a:solidFill>
                <a:schemeClr val="dk1"/>
              </a:solidFill>
              <a:latin typeface="Arial"/>
              <a:ea typeface="Arial"/>
              <a:cs typeface="Arial"/>
              <a:sym typeface="Arial"/>
            </a:endParaRPr>
          </a:p>
          <a:p>
            <a:pPr indent="450850" lvl="0" marL="0" marR="0" rtl="0" algn="l">
              <a:lnSpc>
                <a:spcPct val="100000"/>
              </a:lnSpc>
              <a:spcBef>
                <a:spcPts val="0"/>
              </a:spcBef>
              <a:spcAft>
                <a:spcPts val="0"/>
              </a:spcAft>
              <a:buClr>
                <a:schemeClr val="dk1"/>
              </a:buClr>
              <a:buSzPts val="1000"/>
              <a:buFont typeface="Arial"/>
              <a:buNone/>
            </a:pPr>
            <a:r>
              <a:rPr b="0" i="0" lang="en-US" sz="1000" u="none">
                <a:solidFill>
                  <a:schemeClr val="dk1"/>
                </a:solidFill>
                <a:latin typeface="Arial"/>
                <a:ea typeface="Arial"/>
                <a:cs typeface="Arial"/>
                <a:sym typeface="Arial"/>
              </a:rPr>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4"/>
          <p:cNvSpPr txBox="1"/>
          <p:nvPr>
            <p:ph type="title"/>
          </p:nvPr>
        </p:nvSpPr>
        <p:spPr>
          <a:xfrm>
            <a:off x="395287" y="188912"/>
            <a:ext cx="8229600" cy="71913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2800"/>
              <a:buFont typeface="Arial"/>
              <a:buNone/>
            </a:pPr>
            <a:r>
              <a:rPr b="1" i="0" lang="en-US" sz="2800" u="none">
                <a:solidFill>
                  <a:schemeClr val="dk1"/>
                </a:solidFill>
                <a:latin typeface="Arial"/>
                <a:ea typeface="Arial"/>
                <a:cs typeface="Arial"/>
                <a:sym typeface="Arial"/>
              </a:rPr>
              <a:t>Приватні теорії податків</a:t>
            </a:r>
            <a:endParaRPr/>
          </a:p>
        </p:txBody>
      </p:sp>
      <p:sp>
        <p:nvSpPr>
          <p:cNvPr id="134" name="Google Shape;134;p4"/>
          <p:cNvSpPr txBox="1"/>
          <p:nvPr>
            <p:ph idx="1" type="body"/>
          </p:nvPr>
        </p:nvSpPr>
        <p:spPr>
          <a:xfrm>
            <a:off x="457200" y="765175"/>
            <a:ext cx="8229600" cy="5360987"/>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1400"/>
              <a:buFont typeface="Arial"/>
              <a:buNone/>
            </a:pPr>
            <a:r>
              <a:rPr b="0" i="1" lang="en-US" sz="1400" u="none" cap="none" strike="noStrike">
                <a:solidFill>
                  <a:schemeClr val="dk1"/>
                </a:solidFill>
                <a:latin typeface="Arial"/>
                <a:ea typeface="Arial"/>
                <a:cs typeface="Arial"/>
                <a:sym typeface="Arial"/>
              </a:rPr>
              <a:t>Теорія співвідношення прямого й непрямого оподаткувань</a:t>
            </a:r>
            <a:r>
              <a:rPr b="0" i="0" lang="en-US" sz="1400" u="none" cap="none" strike="noStrike">
                <a:solidFill>
                  <a:schemeClr val="dk1"/>
                </a:solidFill>
                <a:latin typeface="Arial"/>
                <a:ea typeface="Arial"/>
                <a:cs typeface="Arial"/>
                <a:sym typeface="Arial"/>
              </a:rPr>
              <a:t>. Суть теорії складається  у виявленні впливу прямого й  непрямого  оподаткувань на збалансованість податкової системи: прямі податки більшою мірою співвідносяться  з доходами населення, точніше та зрозуміліше визначають податковий обов’язок кожного платника, ніж непрямі податки. </a:t>
            </a:r>
            <a:endParaRPr/>
          </a:p>
          <a:p>
            <a:pPr indent="-342900" lvl="0" marL="342900" marR="0" rtl="0" algn="l">
              <a:lnSpc>
                <a:spcPct val="100000"/>
              </a:lnSpc>
              <a:spcBef>
                <a:spcPts val="280"/>
              </a:spcBef>
              <a:spcAft>
                <a:spcPts val="0"/>
              </a:spcAft>
              <a:buClr>
                <a:schemeClr val="dk1"/>
              </a:buClr>
              <a:buSzPts val="1400"/>
              <a:buFont typeface="Arial"/>
              <a:buNone/>
            </a:pPr>
            <a:r>
              <a:rPr b="0" i="1" lang="en-US" sz="1400" u="none" cap="none" strike="noStrike">
                <a:solidFill>
                  <a:schemeClr val="dk1"/>
                </a:solidFill>
                <a:latin typeface="Arial"/>
                <a:ea typeface="Arial"/>
                <a:cs typeface="Arial"/>
                <a:sym typeface="Arial"/>
              </a:rPr>
              <a:t>Теорія єдиного податку</a:t>
            </a:r>
            <a:r>
              <a:rPr b="0" i="0" lang="en-US" sz="1400" u="none" cap="none" strike="noStrike">
                <a:solidFill>
                  <a:schemeClr val="dk1"/>
                </a:solidFill>
                <a:latin typeface="Arial"/>
                <a:ea typeface="Arial"/>
                <a:cs typeface="Arial"/>
                <a:sym typeface="Arial"/>
              </a:rPr>
              <a:t>. Відповідно до цієї теорії єдиний податок – це єдиний податок на один об’єкт оподаткування – землю, видатки, нерухомість, дохід, капітал тощо. Одним з ранніх видів єдиного податку був податок на земельну  ренту.  Варто  визнати,  що  теоретично  стягнення  єдиного  податку більш просто й раціонально, ніж стягнення безліч окремих податків. </a:t>
            </a:r>
            <a:endParaRPr/>
          </a:p>
          <a:p>
            <a:pPr indent="-342900" lvl="0" marL="342900" marR="0" rtl="0" algn="l">
              <a:lnSpc>
                <a:spcPct val="100000"/>
              </a:lnSpc>
              <a:spcBef>
                <a:spcPts val="280"/>
              </a:spcBef>
              <a:spcAft>
                <a:spcPts val="0"/>
              </a:spcAft>
              <a:buClr>
                <a:schemeClr val="dk1"/>
              </a:buClr>
              <a:buSzPts val="1400"/>
              <a:buFont typeface="Arial"/>
              <a:buNone/>
            </a:pPr>
            <a:r>
              <a:rPr b="1" i="0" lang="en-US" sz="1400" u="none" cap="none" strike="noStrike">
                <a:solidFill>
                  <a:schemeClr val="dk1"/>
                </a:solidFill>
                <a:latin typeface="Arial"/>
                <a:ea typeface="Arial"/>
                <a:cs typeface="Arial"/>
                <a:sym typeface="Arial"/>
              </a:rPr>
              <a:t>Теорія А. Пігу.</a:t>
            </a:r>
            <a:r>
              <a:rPr b="0" i="0" lang="en-US" sz="1400" u="none" cap="none" strike="noStrike">
                <a:solidFill>
                  <a:schemeClr val="dk1"/>
                </a:solidFill>
                <a:latin typeface="Arial"/>
                <a:ea typeface="Arial"/>
                <a:cs typeface="Arial"/>
                <a:sym typeface="Arial"/>
              </a:rPr>
              <a:t> Пігу розробив ключову для  сучасної  фінансової  науки  концепцію так званих зовнішніх ефектів (externalities). Він проводив розходження  між приватними (для  цього господарюючого  суб’єкта) і сукупними (для  всього  суспільства)  витратами. Приватні витрати менше суспільних, якщо виробництво  або споживання певного блага зв’язано з негативним ефектом для третіх осіб (наприклад, для підприємств, які забруднюють навколишнє середовище). У результаті рівноважне виробництво й споживання благ не буде оптимальним з позицій суспільного добробуту. Цю проблему можна  вирішити  введенням спеціального обов’язкового  платежу  (податку  Пігу),  що  буде  приводити  у відповідність приватні й суспільні витрати. </a:t>
            </a:r>
            <a:endParaRPr/>
          </a:p>
          <a:p>
            <a:pPr indent="-342900" lvl="0" marL="342900" marR="0" rtl="0" algn="l">
              <a:lnSpc>
                <a:spcPct val="100000"/>
              </a:lnSpc>
              <a:spcBef>
                <a:spcPts val="280"/>
              </a:spcBef>
              <a:spcAft>
                <a:spcPts val="0"/>
              </a:spcAft>
              <a:buClr>
                <a:schemeClr val="dk1"/>
              </a:buClr>
              <a:buSzPts val="1400"/>
              <a:buFont typeface="Arial"/>
              <a:buNone/>
            </a:pPr>
            <a:r>
              <a:rPr b="1" i="0" lang="en-US" sz="1400" u="none" cap="none" strike="noStrike">
                <a:solidFill>
                  <a:schemeClr val="dk1"/>
                </a:solidFill>
                <a:latin typeface="Arial"/>
                <a:ea typeface="Arial"/>
                <a:cs typeface="Arial"/>
                <a:sym typeface="Arial"/>
              </a:rPr>
              <a:t>Теорія Дж. Кейнса. </a:t>
            </a:r>
            <a:r>
              <a:rPr b="0" i="0" lang="en-US" sz="1400" u="none" cap="none" strike="noStrike">
                <a:solidFill>
                  <a:schemeClr val="dk1"/>
                </a:solidFill>
                <a:latin typeface="Arial"/>
                <a:ea typeface="Arial"/>
                <a:cs typeface="Arial"/>
                <a:sym typeface="Arial"/>
              </a:rPr>
              <a:t>Особливе значення Дж. Кейнс приділяв податкам і їх впливу на основний «психологічний закон», відповідно до якого люди схильні збільшувати своє споживання, але не на стільки, на скільки збільшився дохід. Це призведе до падіння  попиту  на  товари  й  скороченню  виробництва.  Держава  повинна перешкодити  прояву  цього  закону  й  заповнити  відсутній  попит  або збільшенням  своїх  витрат  на  рахунок  податкових  надходжень,  позик,  або стимулюванням приватних інвестицій різними методами. Його формула така: </a:t>
            </a:r>
            <a:endParaRPr/>
          </a:p>
          <a:p>
            <a:pPr indent="-342900" lvl="0" marL="342900" marR="0" rtl="0" algn="l">
              <a:lnSpc>
                <a:spcPct val="100000"/>
              </a:lnSpc>
              <a:spcBef>
                <a:spcPts val="280"/>
              </a:spcBef>
              <a:spcAft>
                <a:spcPts val="0"/>
              </a:spcAft>
              <a:buClr>
                <a:schemeClr val="dk1"/>
              </a:buClr>
              <a:buSzPts val="1400"/>
              <a:buFont typeface="Arial"/>
              <a:buChar char="•"/>
            </a:pPr>
            <a:r>
              <a:rPr b="0" i="1" lang="en-US" sz="1400" u="none" cap="none" strike="noStrike">
                <a:solidFill>
                  <a:schemeClr val="dk1"/>
                </a:solidFill>
                <a:latin typeface="Arial"/>
                <a:ea typeface="Arial"/>
                <a:cs typeface="Arial"/>
                <a:sym typeface="Arial"/>
              </a:rPr>
              <a:t>Заощадження + Податки = Інвестиції + Державні видатки.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5"/>
          <p:cNvSpPr txBox="1"/>
          <p:nvPr>
            <p:ph type="title"/>
          </p:nvPr>
        </p:nvSpPr>
        <p:spPr>
          <a:xfrm>
            <a:off x="457200" y="274637"/>
            <a:ext cx="8229600" cy="581818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2800"/>
              <a:buFont typeface="Arial"/>
              <a:buNone/>
            </a:pPr>
            <a:r>
              <a:rPr b="1" i="0" lang="en-US" sz="2800" u="none">
                <a:solidFill>
                  <a:schemeClr val="dk2"/>
                </a:solidFill>
                <a:latin typeface="Arial"/>
                <a:ea typeface="Arial"/>
                <a:cs typeface="Arial"/>
                <a:sym typeface="Arial"/>
              </a:rPr>
              <a:t>Правові основи податків та податкової системи в Україні закріплені </a:t>
            </a:r>
            <a:br>
              <a:rPr b="1" i="0" lang="en-US" sz="2800" u="none">
                <a:solidFill>
                  <a:schemeClr val="dk2"/>
                </a:solidFill>
                <a:latin typeface="Arial"/>
                <a:ea typeface="Arial"/>
                <a:cs typeface="Arial"/>
                <a:sym typeface="Arial"/>
              </a:rPr>
            </a:br>
            <a:r>
              <a:rPr b="1" i="0" lang="en-US" sz="2800" u="none">
                <a:solidFill>
                  <a:schemeClr val="dk2"/>
                </a:solidFill>
                <a:latin typeface="Arial"/>
                <a:ea typeface="Arial"/>
                <a:cs typeface="Arial"/>
                <a:sym typeface="Arial"/>
              </a:rPr>
              <a:t>Податковим кодексом України від 02.12.2010р. № 2755-VI</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600"/>
              <a:buFont typeface="Arial"/>
              <a:buNone/>
            </a:pPr>
            <a:r>
              <a:rPr b="1" i="0" lang="en-US" sz="3600" u="none" cap="none" strike="noStrike">
                <a:solidFill>
                  <a:schemeClr val="dk1"/>
                </a:solidFill>
                <a:latin typeface="Arial"/>
                <a:ea typeface="Arial"/>
                <a:cs typeface="Arial"/>
                <a:sym typeface="Arial"/>
              </a:rPr>
              <a:t>Податком є </a:t>
            </a:r>
            <a:endParaRPr/>
          </a:p>
          <a:p>
            <a:pPr indent="0" lvl="0" marL="0" marR="0" rtl="0" algn="ctr">
              <a:lnSpc>
                <a:spcPct val="100000"/>
              </a:lnSpc>
              <a:spcBef>
                <a:spcPts val="56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обов'язковий, безумовний платіж до відповідного бюджету, що справляється з платників податку відповідно до Кодексу</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7"/>
          <p:cNvSpPr txBox="1"/>
          <p:nvPr>
            <p:ph idx="1" type="body"/>
          </p:nvPr>
        </p:nvSpPr>
        <p:spPr>
          <a:xfrm>
            <a:off x="457200" y="549275"/>
            <a:ext cx="8229600" cy="557688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Arial"/>
              <a:buNone/>
            </a:pPr>
            <a:r>
              <a:rPr b="0" i="1" lang="en-US" sz="2400" u="sng" cap="none" strike="noStrike">
                <a:solidFill>
                  <a:schemeClr val="dk1"/>
                </a:solidFill>
                <a:latin typeface="Arial"/>
                <a:ea typeface="Arial"/>
                <a:cs typeface="Arial"/>
                <a:sym typeface="Arial"/>
              </a:rPr>
              <a:t>Сутність податків (платежів) як економічної категорії</a:t>
            </a:r>
            <a:r>
              <a:rPr b="0" i="0" lang="en-US" sz="2400" u="none" cap="none" strike="noStrike">
                <a:solidFill>
                  <a:schemeClr val="dk1"/>
                </a:solidFill>
                <a:latin typeface="Arial"/>
                <a:ea typeface="Arial"/>
                <a:cs typeface="Arial"/>
                <a:sym typeface="Arial"/>
              </a:rPr>
              <a:t> </a:t>
            </a:r>
            <a:endParaRPr/>
          </a:p>
          <a:p>
            <a:pPr indent="0" lvl="0" marL="0" marR="0" rtl="0" algn="ctr">
              <a:lnSpc>
                <a:spcPct val="100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полягає в тому, що вони є обов'язковими внесками в бюджет відповідного рівня чи в державні цільові фонди, які здійснюють платники в порядку і на умовах, зазначених у відповідних законодавчих актах про оподаткування.</a:t>
            </a:r>
            <a:endParaRPr/>
          </a:p>
          <a:p>
            <a:pPr indent="0" lvl="0" marL="0" marR="0" rtl="0" algn="ctr">
              <a:lnSpc>
                <a:spcPct val="100000"/>
              </a:lnSpc>
              <a:spcBef>
                <a:spcPts val="480"/>
              </a:spcBef>
              <a:spcAft>
                <a:spcPts val="0"/>
              </a:spcAft>
              <a:buClr>
                <a:schemeClr val="dk1"/>
              </a:buClr>
              <a:buSzPts val="2400"/>
              <a:buFont typeface="Arial"/>
              <a:buNone/>
            </a:pPr>
            <a:r>
              <a:t/>
            </a:r>
            <a:endParaRPr b="0" i="0" sz="2400" u="none" cap="none" strike="noStrike">
              <a:solidFill>
                <a:schemeClr val="dk1"/>
              </a:solidFill>
              <a:latin typeface="Arial"/>
              <a:ea typeface="Arial"/>
              <a:cs typeface="Arial"/>
              <a:sym typeface="Arial"/>
            </a:endParaRPr>
          </a:p>
          <a:p>
            <a:pPr indent="0" lvl="0" marL="0" marR="0" rtl="0" algn="ctr">
              <a:lnSpc>
                <a:spcPct val="100000"/>
              </a:lnSpc>
              <a:spcBef>
                <a:spcPts val="480"/>
              </a:spcBef>
              <a:spcAft>
                <a:spcPts val="0"/>
              </a:spcAft>
              <a:buClr>
                <a:schemeClr val="dk1"/>
              </a:buClr>
              <a:buSzPts val="2400"/>
              <a:buFont typeface="Arial"/>
              <a:buNone/>
            </a:pPr>
            <a:r>
              <a:t/>
            </a:r>
            <a:endParaRPr b="0" i="0" sz="2400" u="none" cap="none" strike="noStrike">
              <a:solidFill>
                <a:schemeClr val="dk1"/>
              </a:solidFill>
              <a:latin typeface="Arial"/>
              <a:ea typeface="Arial"/>
              <a:cs typeface="Arial"/>
              <a:sym typeface="Arial"/>
            </a:endParaRPr>
          </a:p>
          <a:p>
            <a:pPr indent="0" lvl="0" marL="0" marR="0" rtl="0" algn="ctr">
              <a:lnSpc>
                <a:spcPct val="100000"/>
              </a:lnSpc>
              <a:spcBef>
                <a:spcPts val="480"/>
              </a:spcBef>
              <a:spcAft>
                <a:spcPts val="0"/>
              </a:spcAft>
              <a:buClr>
                <a:schemeClr val="dk1"/>
              </a:buClr>
              <a:buSzPts val="2400"/>
              <a:buFont typeface="Arial"/>
              <a:buNone/>
            </a:pPr>
            <a:r>
              <a:rPr b="0" i="1" lang="en-US" sz="2400" u="sng" cap="none" strike="noStrike">
                <a:solidFill>
                  <a:schemeClr val="dk1"/>
                </a:solidFill>
                <a:latin typeface="Arial"/>
                <a:ea typeface="Arial"/>
                <a:cs typeface="Arial"/>
                <a:sym typeface="Arial"/>
              </a:rPr>
              <a:t>Податок є фінансовою категорією, </a:t>
            </a:r>
            <a:endParaRPr/>
          </a:p>
          <a:p>
            <a:pPr indent="0" lvl="0" marL="0" marR="0" rtl="0" algn="ctr">
              <a:lnSpc>
                <a:spcPct val="100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оскільки припускає рух вартості між державою і підприємствами різних форм власності, між державою і населенням з наявністю процесу акумуляції коштів у централізованих фондах.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Arial"/>
              <a:buNone/>
            </a:pPr>
            <a:r>
              <a:rPr b="1" i="0" lang="en-US" sz="3200" u="none" cap="none" strike="noStrike">
                <a:solidFill>
                  <a:schemeClr val="dk1"/>
                </a:solidFill>
                <a:latin typeface="Arial"/>
                <a:ea typeface="Arial"/>
                <a:cs typeface="Arial"/>
                <a:sym typeface="Arial"/>
              </a:rPr>
              <a:t>Податки – </a:t>
            </a:r>
            <a:endParaRPr/>
          </a:p>
          <a:p>
            <a:pPr indent="0" lvl="0" marL="0" marR="0" rtl="0" algn="ctr">
              <a:lnSpc>
                <a:spcPct val="100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це фінансові відносини між державою та платниками податків з приводу примусового відчуження частини новоствореної вартості в процесі розподілу ВВП з метою формування централізованих фондів фінансових ресурсів, необхідних для виконання державою її функцій.</a:t>
            </a:r>
            <a:endParaRPr/>
          </a:p>
          <a:p>
            <a:pPr indent="-190500" lvl="0" marL="342900" marR="0" rtl="0" algn="l">
              <a:spcBef>
                <a:spcPts val="480"/>
              </a:spcBef>
              <a:spcAft>
                <a:spcPts val="0"/>
              </a:spcAft>
              <a:buClr>
                <a:schemeClr val="dk1"/>
              </a:buClr>
              <a:buSzPts val="2400"/>
              <a:buFont typeface="Arial"/>
              <a:buNone/>
            </a:pPr>
            <a:r>
              <a:t/>
            </a:r>
            <a:endParaRPr b="0" i="0" sz="2400" u="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Arial"/>
              <a:buNone/>
            </a:pPr>
            <a:br>
              <a:rPr b="1" i="0" lang="en-US" sz="4400" u="none">
                <a:solidFill>
                  <a:schemeClr val="dk1"/>
                </a:solidFill>
                <a:latin typeface="Arial"/>
                <a:ea typeface="Arial"/>
                <a:cs typeface="Arial"/>
                <a:sym typeface="Arial"/>
              </a:rPr>
            </a:br>
            <a:r>
              <a:rPr b="1" i="0" lang="en-US" sz="4400" u="none">
                <a:solidFill>
                  <a:schemeClr val="dk1"/>
                </a:solidFill>
                <a:latin typeface="Arial"/>
                <a:ea typeface="Arial"/>
                <a:cs typeface="Arial"/>
                <a:sym typeface="Arial"/>
              </a:rPr>
              <a:t>Ознаки податку:</a:t>
            </a:r>
            <a:br>
              <a:rPr b="0" i="0" lang="en-US" sz="4400" u="none">
                <a:solidFill>
                  <a:schemeClr val="dk1"/>
                </a:solidFill>
                <a:latin typeface="Arial"/>
                <a:ea typeface="Arial"/>
                <a:cs typeface="Arial"/>
                <a:sym typeface="Arial"/>
              </a:rPr>
            </a:br>
            <a:endParaRPr/>
          </a:p>
        </p:txBody>
      </p:sp>
      <p:sp>
        <p:nvSpPr>
          <p:cNvPr id="160" name="Google Shape;160;p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законодавча регламентація – право на встановлення, зміну, скасування податків, пільг, здійснюється виключно державними уповноваженими органами;</a:t>
            </a:r>
            <a:endParaRPr/>
          </a:p>
          <a:p>
            <a:pPr indent="-342900" lvl="0" marL="342900" marR="0" rtl="0" algn="l">
              <a:lnSpc>
                <a:spcPct val="100000"/>
              </a:lnSpc>
              <a:spcBef>
                <a:spcPts val="36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безоплатність та нееквівалентність – односторонній характер встановлення податків;</a:t>
            </a:r>
            <a:endParaRPr/>
          </a:p>
          <a:p>
            <a:pPr indent="-342900" lvl="0" marL="342900" marR="0" rtl="0" algn="l">
              <a:lnSpc>
                <a:spcPct val="100000"/>
              </a:lnSpc>
              <a:spcBef>
                <a:spcPts val="36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відсутність цільового характеру – акумулювання коштів в бюджеті, для задоволення державних потреб;</a:t>
            </a:r>
            <a:endParaRPr/>
          </a:p>
          <a:p>
            <a:pPr indent="-342900" lvl="0" marL="342900" marR="0" rtl="0" algn="l">
              <a:lnSpc>
                <a:spcPct val="100000"/>
              </a:lnSpc>
              <a:spcBef>
                <a:spcPts val="36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обов'язковість – забезпечення доходної частини бюджету через примусовий характер стягнення податків з усіх ю/ф осіб;</a:t>
            </a:r>
            <a:endParaRPr/>
          </a:p>
          <a:p>
            <a:pPr indent="-342900" lvl="0" marL="342900" marR="0" rtl="0" algn="l">
              <a:lnSpc>
                <a:spcPct val="100000"/>
              </a:lnSpc>
              <a:spcBef>
                <a:spcPts val="360"/>
              </a:spcBef>
              <a:spcAft>
                <a:spcPts val="0"/>
              </a:spcAft>
              <a:buClr>
                <a:schemeClr val="dk1"/>
              </a:buClr>
              <a:buSzPts val="1800"/>
              <a:buFont typeface="Arial"/>
              <a:buChar char="•"/>
            </a:pPr>
            <a:r>
              <a:rPr b="0" i="0" lang="en-US" sz="1800" u="none">
                <a:solidFill>
                  <a:schemeClr val="dk1"/>
                </a:solidFill>
                <a:latin typeface="Arial"/>
                <a:ea typeface="Arial"/>
                <a:cs typeface="Arial"/>
                <a:sym typeface="Arial"/>
              </a:rPr>
              <a:t>грошовий вимірник – внесення податків здійснюється переважно у грошовій формі.</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2010-07-05T09:51:23Z</dcterms:created>
  <dc:creator>АЛЯ</dc:creator>
</cp:coreProperties>
</file>