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984" r:id="rId1"/>
  </p:sldMasterIdLst>
  <p:notesMasterIdLst>
    <p:notesMasterId r:id="rId17"/>
  </p:notesMasterIdLst>
  <p:handoutMasterIdLst>
    <p:handoutMasterId r:id="rId18"/>
  </p:handoutMasterIdLst>
  <p:sldIdLst>
    <p:sldId id="272"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663"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1048664"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2023/6/4</a:t>
            </a:fld>
            <a:endParaRPr lang="zh-CN" altLang="en-US"/>
          </a:p>
        </p:txBody>
      </p:sp>
      <p:sp>
        <p:nvSpPr>
          <p:cNvPr id="1048665"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1048666"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657"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1048658"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E8BF84-A35A-45E8-9E20-4532E26FBB7F}" type="datetimeFigureOut">
              <a:rPr lang="zh-CN" altLang="en-US" smtClean="0"/>
              <a:t>2023/6/4</a:t>
            </a:fld>
            <a:endParaRPr lang="zh-CN" altLang="en-US"/>
          </a:p>
        </p:txBody>
      </p:sp>
      <p:sp>
        <p:nvSpPr>
          <p:cNvPr id="1048659"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1048660"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z="1200" smtClean="0">
                <a:sym typeface="+mn-ea"/>
              </a:rPr>
              <a:t>Click to edit Master text style</a:t>
            </a:r>
            <a:endParaRPr lang="zh-CN" altLang="en-US" sz="1200" smtClean="0"/>
          </a:p>
          <a:p>
            <a:pPr lvl="1"/>
            <a:r>
              <a:rPr lang="zh-CN" altLang="en-US" sz="1200" smtClean="0">
                <a:sym typeface="+mn-ea"/>
              </a:rPr>
              <a:t>Second level</a:t>
            </a:r>
            <a:endParaRPr lang="zh-CN" altLang="en-US" sz="1200" smtClean="0"/>
          </a:p>
          <a:p>
            <a:pPr lvl="2"/>
            <a:r>
              <a:rPr lang="zh-CN" altLang="en-US" sz="1200" smtClean="0">
                <a:sym typeface="+mn-ea"/>
              </a:rPr>
              <a:t>Third level</a:t>
            </a:r>
            <a:endParaRPr lang="zh-CN" altLang="en-US" sz="1200" smtClean="0"/>
          </a:p>
          <a:p>
            <a:pPr lvl="3"/>
            <a:r>
              <a:rPr lang="zh-CN" altLang="en-US" sz="1200" smtClean="0">
                <a:sym typeface="+mn-ea"/>
              </a:rPr>
              <a:t>Fourth level</a:t>
            </a:r>
            <a:endParaRPr lang="zh-CN" altLang="en-US" sz="1200" smtClean="0"/>
          </a:p>
          <a:p>
            <a:pPr lvl="4"/>
            <a:r>
              <a:rPr lang="zh-CN" altLang="en-US" sz="1200" smtClean="0">
                <a:sym typeface="+mn-ea"/>
              </a:rPr>
              <a:t>Fifth level</a:t>
            </a:r>
            <a:endParaRPr lang="zh-CN" altLang="en-US"/>
          </a:p>
        </p:txBody>
      </p:sp>
      <p:sp>
        <p:nvSpPr>
          <p:cNvPr id="1048661"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1048662"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14D865-4D01-4FB4-B0E2-04B9A75A2A3B}"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smtClean="0"/>
              <a:t>Зразок заголовка</a:t>
            </a:r>
            <a:endParaRPr lang="uk-UA"/>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smtClean="0"/>
              <a:t>Клацніть, щоб редагувати стиль зразка підзаголовка</a:t>
            </a:r>
            <a:endParaRPr lang="uk-UA"/>
          </a:p>
        </p:txBody>
      </p:sp>
      <p:sp>
        <p:nvSpPr>
          <p:cNvPr id="4" name="Місце для дати 3"/>
          <p:cNvSpPr>
            <a:spLocks noGrp="1"/>
          </p:cNvSpPr>
          <p:nvPr>
            <p:ph type="dt" sz="half" idx="10"/>
          </p:nvPr>
        </p:nvSpPr>
        <p:spPr/>
        <p:txBody>
          <a:bodyPr/>
          <a:lstStyle/>
          <a:p>
            <a:fld id="{12711BBB-1695-42D8-9491-D28DC7CFDEA6}" type="datetimeFigureOut">
              <a:rPr lang="zh-CN" altLang="en-US" smtClean="0"/>
              <a:t>2023/6/4</a:t>
            </a:fld>
            <a:endParaRPr lang="zh-CN" altLang="en-US"/>
          </a:p>
        </p:txBody>
      </p:sp>
      <p:sp>
        <p:nvSpPr>
          <p:cNvPr id="5" name="Місце для нижнього колонтитула 4"/>
          <p:cNvSpPr>
            <a:spLocks noGrp="1"/>
          </p:cNvSpPr>
          <p:nvPr>
            <p:ph type="ftr" sz="quarter" idx="11"/>
          </p:nvPr>
        </p:nvSpPr>
        <p:spPr/>
        <p:txBody>
          <a:bodyPr/>
          <a:lstStyle/>
          <a:p>
            <a:endParaRPr lang="zh-CN" altLang="en-US"/>
          </a:p>
        </p:txBody>
      </p:sp>
      <p:sp>
        <p:nvSpPr>
          <p:cNvPr id="6" name="Місце для номера слайда 5"/>
          <p:cNvSpPr>
            <a:spLocks noGrp="1"/>
          </p:cNvSpPr>
          <p:nvPr>
            <p:ph type="sldNum" sz="quarter" idx="12"/>
          </p:nvPr>
        </p:nvSpPr>
        <p:spPr/>
        <p:txBody>
          <a:bodyPr/>
          <a:lstStyle/>
          <a:p>
            <a:fld id="{45E6532C-EE3F-40F0-86BE-983BA5E621D0}" type="slidenum">
              <a:rPr lang="zh-CN" altLang="en-US" smtClean="0"/>
              <a:t>‹№›</a:t>
            </a:fld>
            <a:endParaRPr lang="zh-CN" altLang="en-US"/>
          </a:p>
        </p:txBody>
      </p:sp>
    </p:spTree>
    <p:extLst>
      <p:ext uri="{BB962C8B-B14F-4D97-AF65-F5344CB8AC3E}">
        <p14:creationId xmlns:p14="http://schemas.microsoft.com/office/powerpoint/2010/main" val="1788632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12711BBB-1695-42D8-9491-D28DC7CFDEA6}" type="datetimeFigureOut">
              <a:rPr lang="zh-CN" altLang="en-US" smtClean="0"/>
              <a:t>2023/6/4</a:t>
            </a:fld>
            <a:endParaRPr lang="zh-CN" altLang="en-US"/>
          </a:p>
        </p:txBody>
      </p:sp>
      <p:sp>
        <p:nvSpPr>
          <p:cNvPr id="5" name="Місце для нижнього колонтитула 4"/>
          <p:cNvSpPr>
            <a:spLocks noGrp="1"/>
          </p:cNvSpPr>
          <p:nvPr>
            <p:ph type="ftr" sz="quarter" idx="11"/>
          </p:nvPr>
        </p:nvSpPr>
        <p:spPr/>
        <p:txBody>
          <a:bodyPr/>
          <a:lstStyle/>
          <a:p>
            <a:endParaRPr lang="zh-CN" altLang="en-US"/>
          </a:p>
        </p:txBody>
      </p:sp>
      <p:sp>
        <p:nvSpPr>
          <p:cNvPr id="6" name="Місце для номера слайда 5"/>
          <p:cNvSpPr>
            <a:spLocks noGrp="1"/>
          </p:cNvSpPr>
          <p:nvPr>
            <p:ph type="sldNum" sz="quarter" idx="12"/>
          </p:nvPr>
        </p:nvSpPr>
        <p:spPr/>
        <p:txBody>
          <a:bodyPr/>
          <a:lstStyle/>
          <a:p>
            <a:fld id="{45E6532C-EE3F-40F0-86BE-983BA5E621D0}" type="slidenum">
              <a:rPr lang="zh-CN" altLang="en-US" smtClean="0"/>
              <a:t>‹№›</a:t>
            </a:fld>
            <a:endParaRPr lang="zh-CN" altLang="en-US"/>
          </a:p>
        </p:txBody>
      </p:sp>
    </p:spTree>
    <p:extLst>
      <p:ext uri="{BB962C8B-B14F-4D97-AF65-F5344CB8AC3E}">
        <p14:creationId xmlns:p14="http://schemas.microsoft.com/office/powerpoint/2010/main" val="3136943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12711BBB-1695-42D8-9491-D28DC7CFDEA6}" type="datetimeFigureOut">
              <a:rPr lang="zh-CN" altLang="en-US" smtClean="0"/>
              <a:t>2023/6/4</a:t>
            </a:fld>
            <a:endParaRPr lang="zh-CN" altLang="en-US"/>
          </a:p>
        </p:txBody>
      </p:sp>
      <p:sp>
        <p:nvSpPr>
          <p:cNvPr id="5" name="Місце для нижнього колонтитула 4"/>
          <p:cNvSpPr>
            <a:spLocks noGrp="1"/>
          </p:cNvSpPr>
          <p:nvPr>
            <p:ph type="ftr" sz="quarter" idx="11"/>
          </p:nvPr>
        </p:nvSpPr>
        <p:spPr/>
        <p:txBody>
          <a:bodyPr/>
          <a:lstStyle/>
          <a:p>
            <a:endParaRPr lang="zh-CN" altLang="en-US"/>
          </a:p>
        </p:txBody>
      </p:sp>
      <p:sp>
        <p:nvSpPr>
          <p:cNvPr id="6" name="Місце для номера слайда 5"/>
          <p:cNvSpPr>
            <a:spLocks noGrp="1"/>
          </p:cNvSpPr>
          <p:nvPr>
            <p:ph type="sldNum" sz="quarter" idx="12"/>
          </p:nvPr>
        </p:nvSpPr>
        <p:spPr/>
        <p:txBody>
          <a:bodyPr/>
          <a:lstStyle/>
          <a:p>
            <a:fld id="{45E6532C-EE3F-40F0-86BE-983BA5E621D0}" type="slidenum">
              <a:rPr lang="zh-CN" altLang="en-US" smtClean="0"/>
              <a:t>‹№›</a:t>
            </a:fld>
            <a:endParaRPr lang="zh-CN" altLang="en-US"/>
          </a:p>
        </p:txBody>
      </p:sp>
    </p:spTree>
    <p:extLst>
      <p:ext uri="{BB962C8B-B14F-4D97-AF65-F5344CB8AC3E}">
        <p14:creationId xmlns:p14="http://schemas.microsoft.com/office/powerpoint/2010/main" val="2404491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12711BBB-1695-42D8-9491-D28DC7CFDEA6}" type="datetimeFigureOut">
              <a:rPr lang="zh-CN" altLang="en-US" smtClean="0"/>
              <a:t>2023/6/4</a:t>
            </a:fld>
            <a:endParaRPr lang="zh-CN" altLang="en-US"/>
          </a:p>
        </p:txBody>
      </p:sp>
      <p:sp>
        <p:nvSpPr>
          <p:cNvPr id="5" name="Місце для нижнього колонтитула 4"/>
          <p:cNvSpPr>
            <a:spLocks noGrp="1"/>
          </p:cNvSpPr>
          <p:nvPr>
            <p:ph type="ftr" sz="quarter" idx="11"/>
          </p:nvPr>
        </p:nvSpPr>
        <p:spPr/>
        <p:txBody>
          <a:bodyPr/>
          <a:lstStyle/>
          <a:p>
            <a:endParaRPr lang="zh-CN" altLang="en-US"/>
          </a:p>
        </p:txBody>
      </p:sp>
      <p:sp>
        <p:nvSpPr>
          <p:cNvPr id="6" name="Місце для номера слайда 5"/>
          <p:cNvSpPr>
            <a:spLocks noGrp="1"/>
          </p:cNvSpPr>
          <p:nvPr>
            <p:ph type="sldNum" sz="quarter" idx="12"/>
          </p:nvPr>
        </p:nvSpPr>
        <p:spPr/>
        <p:txBody>
          <a:bodyPr/>
          <a:lstStyle/>
          <a:p>
            <a:fld id="{45E6532C-EE3F-40F0-86BE-983BA5E621D0}" type="slidenum">
              <a:rPr lang="zh-CN" altLang="en-US" smtClean="0"/>
              <a:t>‹№›</a:t>
            </a:fld>
            <a:endParaRPr lang="zh-CN" altLang="en-US"/>
          </a:p>
        </p:txBody>
      </p:sp>
    </p:spTree>
    <p:extLst>
      <p:ext uri="{BB962C8B-B14F-4D97-AF65-F5344CB8AC3E}">
        <p14:creationId xmlns:p14="http://schemas.microsoft.com/office/powerpoint/2010/main" val="1306300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smtClean="0"/>
              <a:t>Зразок заголовка</a:t>
            </a:r>
            <a:endParaRPr lang="uk-UA"/>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smtClean="0"/>
              <a:t>Редагувати стиль зразка тексту</a:t>
            </a:r>
          </a:p>
        </p:txBody>
      </p:sp>
      <p:sp>
        <p:nvSpPr>
          <p:cNvPr id="4" name="Місце для дати 3"/>
          <p:cNvSpPr>
            <a:spLocks noGrp="1"/>
          </p:cNvSpPr>
          <p:nvPr>
            <p:ph type="dt" sz="half" idx="10"/>
          </p:nvPr>
        </p:nvSpPr>
        <p:spPr/>
        <p:txBody>
          <a:bodyPr/>
          <a:lstStyle/>
          <a:p>
            <a:fld id="{12711BBB-1695-42D8-9491-D28DC7CFDEA6}" type="datetimeFigureOut">
              <a:rPr lang="zh-CN" altLang="en-US" smtClean="0"/>
              <a:t>2023/6/4</a:t>
            </a:fld>
            <a:endParaRPr lang="zh-CN" altLang="en-US"/>
          </a:p>
        </p:txBody>
      </p:sp>
      <p:sp>
        <p:nvSpPr>
          <p:cNvPr id="5" name="Місце для нижнього колонтитула 4"/>
          <p:cNvSpPr>
            <a:spLocks noGrp="1"/>
          </p:cNvSpPr>
          <p:nvPr>
            <p:ph type="ftr" sz="quarter" idx="11"/>
          </p:nvPr>
        </p:nvSpPr>
        <p:spPr/>
        <p:txBody>
          <a:bodyPr/>
          <a:lstStyle/>
          <a:p>
            <a:endParaRPr lang="zh-CN" altLang="en-US"/>
          </a:p>
        </p:txBody>
      </p:sp>
      <p:sp>
        <p:nvSpPr>
          <p:cNvPr id="6" name="Місце для номера слайда 5"/>
          <p:cNvSpPr>
            <a:spLocks noGrp="1"/>
          </p:cNvSpPr>
          <p:nvPr>
            <p:ph type="sldNum" sz="quarter" idx="12"/>
          </p:nvPr>
        </p:nvSpPr>
        <p:spPr/>
        <p:txBody>
          <a:bodyPr/>
          <a:lstStyle/>
          <a:p>
            <a:fld id="{45E6532C-EE3F-40F0-86BE-983BA5E621D0}" type="slidenum">
              <a:rPr lang="zh-CN" altLang="en-US" smtClean="0"/>
              <a:t>‹№›</a:t>
            </a:fld>
            <a:endParaRPr lang="zh-CN" altLang="en-US"/>
          </a:p>
        </p:txBody>
      </p:sp>
    </p:spTree>
    <p:extLst>
      <p:ext uri="{BB962C8B-B14F-4D97-AF65-F5344CB8AC3E}">
        <p14:creationId xmlns:p14="http://schemas.microsoft.com/office/powerpoint/2010/main" val="1804359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838200" y="1825625"/>
            <a:ext cx="5181600" cy="435133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6172200" y="1825625"/>
            <a:ext cx="5181600" cy="435133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4"/>
          <p:cNvSpPr>
            <a:spLocks noGrp="1"/>
          </p:cNvSpPr>
          <p:nvPr>
            <p:ph type="dt" sz="half" idx="10"/>
          </p:nvPr>
        </p:nvSpPr>
        <p:spPr/>
        <p:txBody>
          <a:bodyPr/>
          <a:lstStyle/>
          <a:p>
            <a:fld id="{12711BBB-1695-42D8-9491-D28DC7CFDEA6}" type="datetimeFigureOut">
              <a:rPr lang="zh-CN" altLang="en-US" smtClean="0"/>
              <a:t>2023/6/4</a:t>
            </a:fld>
            <a:endParaRPr lang="zh-CN" altLang="en-US"/>
          </a:p>
        </p:txBody>
      </p:sp>
      <p:sp>
        <p:nvSpPr>
          <p:cNvPr id="6" name="Місце для нижнього колонтитула 5"/>
          <p:cNvSpPr>
            <a:spLocks noGrp="1"/>
          </p:cNvSpPr>
          <p:nvPr>
            <p:ph type="ftr" sz="quarter" idx="11"/>
          </p:nvPr>
        </p:nvSpPr>
        <p:spPr/>
        <p:txBody>
          <a:bodyPr/>
          <a:lstStyle/>
          <a:p>
            <a:endParaRPr lang="zh-CN" altLang="en-US"/>
          </a:p>
        </p:txBody>
      </p:sp>
      <p:sp>
        <p:nvSpPr>
          <p:cNvPr id="7" name="Місце для номера слайда 6"/>
          <p:cNvSpPr>
            <a:spLocks noGrp="1"/>
          </p:cNvSpPr>
          <p:nvPr>
            <p:ph type="sldNum" sz="quarter" idx="12"/>
          </p:nvPr>
        </p:nvSpPr>
        <p:spPr/>
        <p:txBody>
          <a:bodyPr/>
          <a:lstStyle/>
          <a:p>
            <a:fld id="{45E6532C-EE3F-40F0-86BE-983BA5E621D0}" type="slidenum">
              <a:rPr lang="zh-CN" altLang="en-US" smtClean="0"/>
              <a:t>‹№›</a:t>
            </a:fld>
            <a:endParaRPr lang="zh-CN" altLang="en-US"/>
          </a:p>
        </p:txBody>
      </p:sp>
    </p:spTree>
    <p:extLst>
      <p:ext uri="{BB962C8B-B14F-4D97-AF65-F5344CB8AC3E}">
        <p14:creationId xmlns:p14="http://schemas.microsoft.com/office/powerpoint/2010/main" val="1030418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smtClean="0"/>
              <a:t>Зразок заголовка</a:t>
            </a:r>
            <a:endParaRPr lang="uk-UA"/>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6"/>
          <p:cNvSpPr>
            <a:spLocks noGrp="1"/>
          </p:cNvSpPr>
          <p:nvPr>
            <p:ph type="dt" sz="half" idx="10"/>
          </p:nvPr>
        </p:nvSpPr>
        <p:spPr/>
        <p:txBody>
          <a:bodyPr/>
          <a:lstStyle/>
          <a:p>
            <a:fld id="{12711BBB-1695-42D8-9491-D28DC7CFDEA6}" type="datetimeFigureOut">
              <a:rPr lang="zh-CN" altLang="en-US" smtClean="0"/>
              <a:t>2023/6/4</a:t>
            </a:fld>
            <a:endParaRPr lang="zh-CN" altLang="en-US"/>
          </a:p>
        </p:txBody>
      </p:sp>
      <p:sp>
        <p:nvSpPr>
          <p:cNvPr id="8" name="Місце для нижнього колонтитула 7"/>
          <p:cNvSpPr>
            <a:spLocks noGrp="1"/>
          </p:cNvSpPr>
          <p:nvPr>
            <p:ph type="ftr" sz="quarter" idx="11"/>
          </p:nvPr>
        </p:nvSpPr>
        <p:spPr/>
        <p:txBody>
          <a:bodyPr/>
          <a:lstStyle/>
          <a:p>
            <a:endParaRPr lang="zh-CN" altLang="en-US"/>
          </a:p>
        </p:txBody>
      </p:sp>
      <p:sp>
        <p:nvSpPr>
          <p:cNvPr id="9" name="Місце для номера слайда 8"/>
          <p:cNvSpPr>
            <a:spLocks noGrp="1"/>
          </p:cNvSpPr>
          <p:nvPr>
            <p:ph type="sldNum" sz="quarter" idx="12"/>
          </p:nvPr>
        </p:nvSpPr>
        <p:spPr/>
        <p:txBody>
          <a:bodyPr/>
          <a:lstStyle/>
          <a:p>
            <a:fld id="{45E6532C-EE3F-40F0-86BE-983BA5E621D0}" type="slidenum">
              <a:rPr lang="zh-CN" altLang="en-US" smtClean="0"/>
              <a:t>‹№›</a:t>
            </a:fld>
            <a:endParaRPr lang="zh-CN" altLang="en-US"/>
          </a:p>
        </p:txBody>
      </p:sp>
    </p:spTree>
    <p:extLst>
      <p:ext uri="{BB962C8B-B14F-4D97-AF65-F5344CB8AC3E}">
        <p14:creationId xmlns:p14="http://schemas.microsoft.com/office/powerpoint/2010/main" val="1996677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2"/>
          <p:cNvSpPr>
            <a:spLocks noGrp="1"/>
          </p:cNvSpPr>
          <p:nvPr>
            <p:ph type="dt" sz="half" idx="10"/>
          </p:nvPr>
        </p:nvSpPr>
        <p:spPr/>
        <p:txBody>
          <a:bodyPr/>
          <a:lstStyle/>
          <a:p>
            <a:fld id="{12711BBB-1695-42D8-9491-D28DC7CFDEA6}" type="datetimeFigureOut">
              <a:rPr lang="zh-CN" altLang="en-US" smtClean="0"/>
              <a:t>2023/6/4</a:t>
            </a:fld>
            <a:endParaRPr lang="zh-CN" altLang="en-US"/>
          </a:p>
        </p:txBody>
      </p:sp>
      <p:sp>
        <p:nvSpPr>
          <p:cNvPr id="4" name="Місце для нижнього колонтитула 3"/>
          <p:cNvSpPr>
            <a:spLocks noGrp="1"/>
          </p:cNvSpPr>
          <p:nvPr>
            <p:ph type="ftr" sz="quarter" idx="11"/>
          </p:nvPr>
        </p:nvSpPr>
        <p:spPr/>
        <p:txBody>
          <a:bodyPr/>
          <a:lstStyle/>
          <a:p>
            <a:endParaRPr lang="zh-CN" altLang="en-US"/>
          </a:p>
        </p:txBody>
      </p:sp>
      <p:sp>
        <p:nvSpPr>
          <p:cNvPr id="5" name="Місце для номера слайда 4"/>
          <p:cNvSpPr>
            <a:spLocks noGrp="1"/>
          </p:cNvSpPr>
          <p:nvPr>
            <p:ph type="sldNum" sz="quarter" idx="12"/>
          </p:nvPr>
        </p:nvSpPr>
        <p:spPr/>
        <p:txBody>
          <a:bodyPr/>
          <a:lstStyle/>
          <a:p>
            <a:fld id="{45E6532C-EE3F-40F0-86BE-983BA5E621D0}" type="slidenum">
              <a:rPr lang="zh-CN" altLang="en-US" smtClean="0"/>
              <a:t>‹№›</a:t>
            </a:fld>
            <a:endParaRPr lang="zh-CN" altLang="en-US"/>
          </a:p>
        </p:txBody>
      </p:sp>
    </p:spTree>
    <p:extLst>
      <p:ext uri="{BB962C8B-B14F-4D97-AF65-F5344CB8AC3E}">
        <p14:creationId xmlns:p14="http://schemas.microsoft.com/office/powerpoint/2010/main" val="752703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12711BBB-1695-42D8-9491-D28DC7CFDEA6}" type="datetimeFigureOut">
              <a:rPr lang="zh-CN" altLang="en-US" smtClean="0"/>
              <a:t>2023/6/4</a:t>
            </a:fld>
            <a:endParaRPr lang="zh-CN" altLang="en-US"/>
          </a:p>
        </p:txBody>
      </p:sp>
      <p:sp>
        <p:nvSpPr>
          <p:cNvPr id="3" name="Місце для нижнього колонтитула 2"/>
          <p:cNvSpPr>
            <a:spLocks noGrp="1"/>
          </p:cNvSpPr>
          <p:nvPr>
            <p:ph type="ftr" sz="quarter" idx="11"/>
          </p:nvPr>
        </p:nvSpPr>
        <p:spPr/>
        <p:txBody>
          <a:bodyPr/>
          <a:lstStyle/>
          <a:p>
            <a:endParaRPr lang="zh-CN" altLang="en-US"/>
          </a:p>
        </p:txBody>
      </p:sp>
      <p:sp>
        <p:nvSpPr>
          <p:cNvPr id="4" name="Місце для номера слайда 3"/>
          <p:cNvSpPr>
            <a:spLocks noGrp="1"/>
          </p:cNvSpPr>
          <p:nvPr>
            <p:ph type="sldNum" sz="quarter" idx="12"/>
          </p:nvPr>
        </p:nvSpPr>
        <p:spPr/>
        <p:txBody>
          <a:bodyPr/>
          <a:lstStyle/>
          <a:p>
            <a:fld id="{45E6532C-EE3F-40F0-86BE-983BA5E621D0}" type="slidenum">
              <a:rPr lang="zh-CN" altLang="en-US" smtClean="0"/>
              <a:t>‹№›</a:t>
            </a:fld>
            <a:endParaRPr lang="zh-CN" altLang="en-US"/>
          </a:p>
        </p:txBody>
      </p:sp>
    </p:spTree>
    <p:extLst>
      <p:ext uri="{BB962C8B-B14F-4D97-AF65-F5344CB8AC3E}">
        <p14:creationId xmlns:p14="http://schemas.microsoft.com/office/powerpoint/2010/main" val="2210112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Місце для дати 4"/>
          <p:cNvSpPr>
            <a:spLocks noGrp="1"/>
          </p:cNvSpPr>
          <p:nvPr>
            <p:ph type="dt" sz="half" idx="10"/>
          </p:nvPr>
        </p:nvSpPr>
        <p:spPr/>
        <p:txBody>
          <a:bodyPr/>
          <a:lstStyle/>
          <a:p>
            <a:fld id="{12711BBB-1695-42D8-9491-D28DC7CFDEA6}" type="datetimeFigureOut">
              <a:rPr lang="zh-CN" altLang="en-US" smtClean="0"/>
              <a:t>2023/6/4</a:t>
            </a:fld>
            <a:endParaRPr lang="zh-CN" altLang="en-US"/>
          </a:p>
        </p:txBody>
      </p:sp>
      <p:sp>
        <p:nvSpPr>
          <p:cNvPr id="6" name="Місце для нижнього колонтитула 5"/>
          <p:cNvSpPr>
            <a:spLocks noGrp="1"/>
          </p:cNvSpPr>
          <p:nvPr>
            <p:ph type="ftr" sz="quarter" idx="11"/>
          </p:nvPr>
        </p:nvSpPr>
        <p:spPr/>
        <p:txBody>
          <a:bodyPr/>
          <a:lstStyle/>
          <a:p>
            <a:endParaRPr lang="zh-CN" altLang="en-US"/>
          </a:p>
        </p:txBody>
      </p:sp>
      <p:sp>
        <p:nvSpPr>
          <p:cNvPr id="7" name="Місце для номера слайда 6"/>
          <p:cNvSpPr>
            <a:spLocks noGrp="1"/>
          </p:cNvSpPr>
          <p:nvPr>
            <p:ph type="sldNum" sz="quarter" idx="12"/>
          </p:nvPr>
        </p:nvSpPr>
        <p:spPr/>
        <p:txBody>
          <a:bodyPr/>
          <a:lstStyle/>
          <a:p>
            <a:fld id="{45E6532C-EE3F-40F0-86BE-983BA5E621D0}" type="slidenum">
              <a:rPr lang="zh-CN" altLang="en-US" smtClean="0"/>
              <a:t>‹№›</a:t>
            </a:fld>
            <a:endParaRPr lang="zh-CN" altLang="en-US"/>
          </a:p>
        </p:txBody>
      </p:sp>
    </p:spTree>
    <p:extLst>
      <p:ext uri="{BB962C8B-B14F-4D97-AF65-F5344CB8AC3E}">
        <p14:creationId xmlns:p14="http://schemas.microsoft.com/office/powerpoint/2010/main" val="3413101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Місце для дати 4"/>
          <p:cNvSpPr>
            <a:spLocks noGrp="1"/>
          </p:cNvSpPr>
          <p:nvPr>
            <p:ph type="dt" sz="half" idx="10"/>
          </p:nvPr>
        </p:nvSpPr>
        <p:spPr/>
        <p:txBody>
          <a:bodyPr/>
          <a:lstStyle/>
          <a:p>
            <a:fld id="{12711BBB-1695-42D8-9491-D28DC7CFDEA6}" type="datetimeFigureOut">
              <a:rPr lang="zh-CN" altLang="en-US" smtClean="0"/>
              <a:t>2023/6/4</a:t>
            </a:fld>
            <a:endParaRPr lang="zh-CN" altLang="en-US"/>
          </a:p>
        </p:txBody>
      </p:sp>
      <p:sp>
        <p:nvSpPr>
          <p:cNvPr id="6" name="Місце для нижнього колонтитула 5"/>
          <p:cNvSpPr>
            <a:spLocks noGrp="1"/>
          </p:cNvSpPr>
          <p:nvPr>
            <p:ph type="ftr" sz="quarter" idx="11"/>
          </p:nvPr>
        </p:nvSpPr>
        <p:spPr/>
        <p:txBody>
          <a:bodyPr/>
          <a:lstStyle/>
          <a:p>
            <a:endParaRPr lang="zh-CN" altLang="en-US"/>
          </a:p>
        </p:txBody>
      </p:sp>
      <p:sp>
        <p:nvSpPr>
          <p:cNvPr id="7" name="Місце для номера слайда 6"/>
          <p:cNvSpPr>
            <a:spLocks noGrp="1"/>
          </p:cNvSpPr>
          <p:nvPr>
            <p:ph type="sldNum" sz="quarter" idx="12"/>
          </p:nvPr>
        </p:nvSpPr>
        <p:spPr/>
        <p:txBody>
          <a:bodyPr/>
          <a:lstStyle/>
          <a:p>
            <a:fld id="{45E6532C-EE3F-40F0-86BE-983BA5E621D0}" type="slidenum">
              <a:rPr lang="zh-CN" altLang="en-US" smtClean="0"/>
              <a:t>‹№›</a:t>
            </a:fld>
            <a:endParaRPr lang="zh-CN" altLang="en-US"/>
          </a:p>
        </p:txBody>
      </p:sp>
    </p:spTree>
    <p:extLst>
      <p:ext uri="{BB962C8B-B14F-4D97-AF65-F5344CB8AC3E}">
        <p14:creationId xmlns:p14="http://schemas.microsoft.com/office/powerpoint/2010/main" val="2792469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711BBB-1695-42D8-9491-D28DC7CFDEA6}" type="datetimeFigureOut">
              <a:rPr lang="zh-CN" altLang="en-US" smtClean="0"/>
              <a:t>2023/6/4</a:t>
            </a:fld>
            <a:endParaRPr lang="zh-CN" altLang="en-US"/>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E6532C-EE3F-40F0-86BE-983BA5E621D0}" type="slidenum">
              <a:rPr lang="zh-CN" altLang="en-US" smtClean="0"/>
              <a:t>‹№›</a:t>
            </a:fld>
            <a:endParaRPr lang="zh-CN" altLang="en-US"/>
          </a:p>
        </p:txBody>
      </p:sp>
    </p:spTree>
    <p:extLst>
      <p:ext uri="{BB962C8B-B14F-4D97-AF65-F5344CB8AC3E}">
        <p14:creationId xmlns:p14="http://schemas.microsoft.com/office/powerpoint/2010/main" val="2230518484"/>
      </p:ext>
    </p:extLst>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b="1" dirty="0" err="1" smtClean="0"/>
              <a:t>ТЕМА:Розрахунок</a:t>
            </a:r>
            <a:r>
              <a:rPr lang="uk-UA" b="1" dirty="0" smtClean="0"/>
              <a:t> потужності кондиціонера</a:t>
            </a:r>
            <a:endParaRPr lang="uk-UA" b="1" dirty="0"/>
          </a:p>
        </p:txBody>
      </p:sp>
    </p:spTree>
    <p:extLst>
      <p:ext uri="{BB962C8B-B14F-4D97-AF65-F5344CB8AC3E}">
        <p14:creationId xmlns:p14="http://schemas.microsoft.com/office/powerpoint/2010/main" val="2012273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6" name="Заголовок 1048645"/>
          <p:cNvSpPr>
            <a:spLocks noGrp="1"/>
          </p:cNvSpPr>
          <p:nvPr>
            <p:ph type="title"/>
          </p:nvPr>
        </p:nvSpPr>
        <p:spPr>
          <a:xfrm>
            <a:off x="838199" y="276091"/>
            <a:ext cx="10515600" cy="6052887"/>
          </a:xfrm>
        </p:spPr>
        <p:txBody>
          <a:bodyPr>
            <a:normAutofit fontScale="90000"/>
          </a:bodyPr>
          <a:lstStyle/>
          <a:p>
            <a:r>
              <a:rPr lang="uk-UA" altLang="en-US"/>
              <a:t>Підсумкова потужність кондиціонера повинна знаходитися в нормативно встановленому Qrange-діапазоні (між -5% - +15% потужності Q, отриманої при розрахунках).</a:t>
            </a:r>
            <a:br>
              <a:rPr lang="uk-UA" altLang="en-US"/>
            </a:br>
            <a:r>
              <a:rPr lang="uk-UA" altLang="en-US"/>
              <a:t>Такий розрахунок називається типовим і дозволяє визначити, який кондиціонуючий пристрій вибрати для квартири, невеликому (до 70 м²) офісі, приватному котеджі.</a:t>
            </a:r>
            <a:endParaRPr lang="uk-UA"/>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9" name="图片 1"/>
          <p:cNvPicPr>
            <a:picLocks noChangeAspect="1"/>
          </p:cNvPicPr>
          <p:nvPr/>
        </p:nvPicPr>
        <p:blipFill>
          <a:blip r:embed="rId2"/>
          <a:stretch>
            <a:fillRect/>
          </a:stretch>
        </p:blipFill>
        <p:spPr>
          <a:xfrm>
            <a:off x="0" y="0"/>
            <a:ext cx="12192000" cy="6858000"/>
          </a:xfrm>
          <a:prstGeom prst="rect">
            <a:avLst/>
          </a:prstGeom>
        </p:spPr>
      </p:pic>
      <p:sp>
        <p:nvSpPr>
          <p:cNvPr id="1048647" name="任意多边形 8"/>
          <p:cNvSpPr/>
          <p:nvPr/>
        </p:nvSpPr>
        <p:spPr>
          <a:xfrm flipH="1" flipV="1">
            <a:off x="3596640" y="0"/>
            <a:ext cx="8595360" cy="6858000"/>
          </a:xfrm>
          <a:custGeom>
            <a:avLst/>
            <a:gdLst>
              <a:gd name="connsiteX0" fmla="*/ 0 w 7362092"/>
              <a:gd name="connsiteY0" fmla="*/ 0 h 6858000"/>
              <a:gd name="connsiteX1" fmla="*/ 3932652 w 7362092"/>
              <a:gd name="connsiteY1" fmla="*/ 0 h 6858000"/>
              <a:gd name="connsiteX2" fmla="*/ 7362092 w 7362092"/>
              <a:gd name="connsiteY2" fmla="*/ 6858000 h 6858000"/>
              <a:gd name="connsiteX3" fmla="*/ 0 w 736209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7362092" h="6858000">
                <a:moveTo>
                  <a:pt x="0" y="0"/>
                </a:moveTo>
                <a:lnTo>
                  <a:pt x="3932652" y="0"/>
                </a:lnTo>
                <a:lnTo>
                  <a:pt x="7362092" y="6858000"/>
                </a:lnTo>
                <a:lnTo>
                  <a:pt x="0" y="6858000"/>
                </a:lnTo>
                <a:close/>
              </a:path>
            </a:pathLst>
          </a:custGeom>
          <a:solidFill>
            <a:schemeClr val="tx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648" name="文本框 2"/>
          <p:cNvSpPr txBox="1"/>
          <p:nvPr/>
        </p:nvSpPr>
        <p:spPr>
          <a:xfrm>
            <a:off x="1106434" y="446355"/>
            <a:ext cx="10196945" cy="1412240"/>
          </a:xfrm>
          <a:prstGeom prst="rect">
            <a:avLst/>
          </a:prstGeom>
          <a:noFill/>
        </p:spPr>
        <p:txBody>
          <a:bodyPr wrap="square" rtlCol="0">
            <a:spAutoFit/>
          </a:bodyPr>
          <a:lstStyle/>
          <a:p>
            <a:r>
              <a:rPr lang="uk-UA" altLang="en-US" sz="4400" b="1" dirty="0" smtClean="0">
                <a:solidFill>
                  <a:schemeClr val="bg1"/>
                </a:solidFill>
              </a:rPr>
              <a:t>Розширені можливості пошуку для вираховування потужності</a:t>
            </a:r>
            <a:endParaRPr sz="4400" b="1" dirty="0" smtClean="0">
              <a:solidFill>
                <a:schemeClr val="bg1"/>
              </a:solidFill>
            </a:endParaRPr>
          </a:p>
        </p:txBody>
      </p:sp>
      <p:cxnSp>
        <p:nvCxnSpPr>
          <p:cNvPr id="3145733" name="直接连接符 3"/>
          <p:cNvCxnSpPr>
            <a:cxnSpLocks/>
          </p:cNvCxnSpPr>
          <p:nvPr/>
        </p:nvCxnSpPr>
        <p:spPr>
          <a:xfrm>
            <a:off x="5989320" y="2965350"/>
            <a:ext cx="620268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048649" name="文本框 4"/>
          <p:cNvSpPr txBox="1"/>
          <p:nvPr/>
        </p:nvSpPr>
        <p:spPr>
          <a:xfrm>
            <a:off x="411480" y="2716529"/>
            <a:ext cx="10858969" cy="3075941"/>
          </a:xfrm>
          <a:prstGeom prst="rect">
            <a:avLst/>
          </a:prstGeom>
          <a:noFill/>
        </p:spPr>
        <p:txBody>
          <a:bodyPr wrap="square" rtlCol="0">
            <a:spAutoFit/>
          </a:bodyPr>
          <a:lstStyle/>
          <a:p>
            <a:r>
              <a:rPr lang="uk-UA" altLang="en-US" sz="4000" dirty="0">
                <a:solidFill>
                  <a:schemeClr val="bg1"/>
                </a:solidFill>
              </a:rPr>
              <a:t>Типовий спосіб розрахунку дає лише приблизну оцінку, оскільки не враховує ряд параметрів. Вони, навіть не будучи визначальними, здатні серйозно вплинути на вибір охолоджувального пристрою:</a:t>
            </a:r>
            <a:endParaRPr lang="zh-CN" altLang="en-US" sz="4000"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0" name="Заголовок 1048649"/>
          <p:cNvSpPr>
            <a:spLocks noGrp="1"/>
          </p:cNvSpPr>
          <p:nvPr>
            <p:ph type="title"/>
          </p:nvPr>
        </p:nvSpPr>
        <p:spPr>
          <a:xfrm>
            <a:off x="1253260" y="2521870"/>
            <a:ext cx="10515600" cy="1814260"/>
          </a:xfrm>
        </p:spPr>
        <p:txBody>
          <a:bodyPr>
            <a:noAutofit/>
          </a:bodyPr>
          <a:lstStyle/>
          <a:p>
            <a:r>
              <a:rPr lang="en-US" sz="3200" dirty="0"/>
              <a:t>1.</a:t>
            </a:r>
            <a:r>
              <a:rPr lang="uk-UA" altLang="en-US" sz="3200" dirty="0"/>
              <a:t>Приплив повітря при провітрюванні. Типова методика передбачає, що кондиціонер охолоджує повітря в кімнаті, де закриті всі вікна. Деякі користувачі залишають кондиціонер включеним при короткочасно відкритому вікні і закритих дверях. Нормальну роботу приладу в таких умовах неможливо гарантувати. Але якщо ви вирішите робити так, на свій страх і ризик, потужність Q1 в формулі доведеться наростити на 20-25%, і при цьому на 15% зросте енергоспоживання.</a:t>
            </a:r>
            <a:endParaRPr lang="uk-UA"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1" name="Заголовок 1048650"/>
          <p:cNvSpPr>
            <a:spLocks noGrp="1"/>
          </p:cNvSpPr>
          <p:nvPr>
            <p:ph type="title"/>
          </p:nvPr>
        </p:nvSpPr>
        <p:spPr>
          <a:xfrm>
            <a:off x="647963" y="1441415"/>
            <a:ext cx="10515600" cy="3721898"/>
          </a:xfrm>
        </p:spPr>
        <p:txBody>
          <a:bodyPr>
            <a:normAutofit/>
          </a:bodyPr>
          <a:lstStyle/>
          <a:p>
            <a:r>
              <a:rPr lang="en-US" sz="3200" dirty="0"/>
              <a:t>2.</a:t>
            </a:r>
            <a:r>
              <a:rPr lang="uk-UA" altLang="en-US" sz="3200" dirty="0"/>
              <a:t>Верхній поверх. Приміщення, розташоване на самому верху будівлі, нагрівається набагато більше, ніж те, що знаходиться на середньому поверсі. На тепло від даху, що нагрівається вдень, доведеться «накинути» від 10 до 20% потужності.</a:t>
            </a:r>
            <a:endParaRPr lang="uk-UA"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2" name="Заголовок 1048651"/>
          <p:cNvSpPr>
            <a:spLocks noGrp="1"/>
          </p:cNvSpPr>
          <p:nvPr>
            <p:ph type="title"/>
          </p:nvPr>
        </p:nvSpPr>
        <p:spPr>
          <a:xfrm>
            <a:off x="1080318" y="2766218"/>
            <a:ext cx="10515600" cy="1325563"/>
          </a:xfrm>
        </p:spPr>
        <p:txBody>
          <a:bodyPr>
            <a:noAutofit/>
          </a:bodyPr>
          <a:lstStyle/>
          <a:p>
            <a:r>
              <a:rPr lang="en-US" sz="3200" dirty="0"/>
              <a:t>3.</a:t>
            </a:r>
            <a:r>
              <a:rPr lang="uk-UA" altLang="en-US" sz="3200" dirty="0"/>
              <a:t>Великий засклений простір. Влітку кондиціонер витрачає близько 50% потужності, щоб компенсувати сонячне тепло. Типовий розрахунок передбачає наявність в кімнаті 1 вікна до 2 м². Щоб розрахувати потрібну потужність при більшій кількості вікон або їхньому великому розмірі, </a:t>
            </a:r>
            <a:r>
              <a:rPr lang="uk-UA" altLang="en-US" sz="3200" dirty="0" err="1"/>
              <a:t>додавайте</a:t>
            </a:r>
            <a:r>
              <a:rPr lang="uk-UA" altLang="en-US" sz="3200" dirty="0"/>
              <a:t> на кожен м² 50-100 Вт (тіньова сторона), 100-200 Вт (середня освітленість) і 200-300 Вт (сонячна сторона).</a:t>
            </a:r>
            <a:endParaRPr lang="uk-UA"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3" name="Заголовок 1048652"/>
          <p:cNvSpPr>
            <a:spLocks noGrp="1"/>
          </p:cNvSpPr>
          <p:nvPr>
            <p:ph type="title"/>
          </p:nvPr>
        </p:nvSpPr>
        <p:spPr>
          <a:xfrm>
            <a:off x="838200" y="2545352"/>
            <a:ext cx="10515600" cy="1325563"/>
          </a:xfrm>
        </p:spPr>
        <p:txBody>
          <a:bodyPr>
            <a:noAutofit/>
          </a:bodyPr>
          <a:lstStyle/>
          <a:p>
            <a:r>
              <a:rPr lang="uk-UA" altLang="en-US" sz="3200" dirty="0"/>
              <a:t>Для побутових потреб найчастіше використовуються кондиціонери з маркуванням «дев'ятка» (26 м², 9 BTU, 2.6 кВт), «дюжина» (35 м², 12 BTU, 3.5 кВт) і «дві дюжини» (70 м², 24 BTU, 7 кВт ). Мінімальна потужність 1.5-2 кВт, але такі моделі </a:t>
            </a:r>
            <a:r>
              <a:rPr lang="uk-UA" altLang="en-US" sz="3200" dirty="0" err="1"/>
              <a:t>підійдуть</a:t>
            </a:r>
            <a:r>
              <a:rPr lang="uk-UA" altLang="en-US" sz="3200" dirty="0"/>
              <a:t> тільки для дуже маленьких кімнат.</a:t>
            </a:r>
            <a:endParaRPr lang="uk-UA"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2" name="图片 1"/>
          <p:cNvPicPr>
            <a:picLocks noChangeAspect="1"/>
          </p:cNvPicPr>
          <p:nvPr/>
        </p:nvPicPr>
        <p:blipFill>
          <a:blip r:embed="rId2"/>
          <a:stretch>
            <a:fillRect/>
          </a:stretch>
        </p:blipFill>
        <p:spPr>
          <a:xfrm flipH="1">
            <a:off x="0" y="0"/>
            <a:ext cx="12192000" cy="6858000"/>
          </a:xfrm>
          <a:prstGeom prst="rect">
            <a:avLst/>
          </a:prstGeom>
        </p:spPr>
      </p:pic>
      <p:sp>
        <p:nvSpPr>
          <p:cNvPr id="1048581" name="文本框 2"/>
          <p:cNvSpPr txBox="1"/>
          <p:nvPr/>
        </p:nvSpPr>
        <p:spPr>
          <a:xfrm>
            <a:off x="235528" y="2770909"/>
            <a:ext cx="11956472" cy="2739211"/>
          </a:xfrm>
          <a:prstGeom prst="rect">
            <a:avLst/>
          </a:prstGeom>
          <a:noFill/>
        </p:spPr>
        <p:txBody>
          <a:bodyPr wrap="square" rtlCol="0">
            <a:spAutoFit/>
          </a:bodyPr>
          <a:lstStyle/>
          <a:p>
            <a:pPr algn="l"/>
            <a:r>
              <a:rPr lang="uk-UA" altLang="en-US" sz="4300" b="1" dirty="0" smtClean="0">
                <a:solidFill>
                  <a:schemeClr val="bg1"/>
                </a:solidFill>
              </a:rPr>
              <a:t>розрахувати потужність кондиціонера</a:t>
            </a:r>
            <a:endParaRPr lang="zh-CN" altLang="en-US" sz="4300" b="1" dirty="0" smtClean="0">
              <a:solidFill>
                <a:schemeClr val="bg1"/>
              </a:solidFill>
            </a:endParaRPr>
          </a:p>
          <a:p>
            <a:pPr algn="l"/>
            <a:r>
              <a:rPr lang="uk-UA" altLang="en-US" sz="4300" b="1" dirty="0" smtClean="0">
                <a:solidFill>
                  <a:schemeClr val="bg1"/>
                </a:solidFill>
              </a:rPr>
              <a:t>в приміщенні 16х16, розмітка для</a:t>
            </a:r>
            <a:endParaRPr lang="zh-CN" altLang="en-US" sz="4300" b="1" dirty="0" smtClean="0">
              <a:solidFill>
                <a:schemeClr val="bg1"/>
              </a:solidFill>
            </a:endParaRPr>
          </a:p>
          <a:p>
            <a:pPr algn="l"/>
            <a:r>
              <a:rPr lang="uk-UA" altLang="en-US" sz="4300" b="1" dirty="0" smtClean="0">
                <a:solidFill>
                  <a:schemeClr val="bg1"/>
                </a:solidFill>
              </a:rPr>
              <a:t>монтажу зовнішнього блоку кондиціонера</a:t>
            </a:r>
            <a:endParaRPr lang="zh-CN" altLang="en-US" sz="4300" b="1" dirty="0" smtClean="0">
              <a:solidFill>
                <a:schemeClr val="bg1"/>
              </a:solidFill>
            </a:endParaRPr>
          </a:p>
          <a:p>
            <a:pPr algn="l"/>
            <a:r>
              <a:rPr lang="uk-UA" altLang="en-US" sz="4300" b="1" dirty="0" smtClean="0">
                <a:solidFill>
                  <a:schemeClr val="bg1"/>
                </a:solidFill>
              </a:rPr>
              <a:t>та його монтаж</a:t>
            </a:r>
            <a:endParaRPr lang="zh-CN" altLang="en-US" sz="4300" b="1" dirty="0" smtClean="0">
              <a:solidFill>
                <a:schemeClr val="bg1"/>
              </a:solidFill>
            </a:endParaRPr>
          </a:p>
        </p:txBody>
      </p:sp>
      <p:cxnSp>
        <p:nvCxnSpPr>
          <p:cNvPr id="3145728" name="直接连接符 3"/>
          <p:cNvCxnSpPr>
            <a:cxnSpLocks/>
          </p:cNvCxnSpPr>
          <p:nvPr/>
        </p:nvCxnSpPr>
        <p:spPr>
          <a:xfrm>
            <a:off x="6675120" y="4998660"/>
            <a:ext cx="551688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3" name="图片 1"/>
          <p:cNvPicPr>
            <a:picLocks noChangeAspect="1"/>
          </p:cNvPicPr>
          <p:nvPr/>
        </p:nvPicPr>
        <p:blipFill>
          <a:blip r:embed="rId2"/>
          <a:stretch>
            <a:fillRect/>
          </a:stretch>
        </p:blipFill>
        <p:spPr>
          <a:xfrm>
            <a:off x="0" y="0"/>
            <a:ext cx="12192000" cy="6858000"/>
          </a:xfrm>
          <a:prstGeom prst="rect">
            <a:avLst/>
          </a:prstGeom>
        </p:spPr>
      </p:pic>
      <p:sp>
        <p:nvSpPr>
          <p:cNvPr id="1048583" name="文本框 2"/>
          <p:cNvSpPr txBox="1"/>
          <p:nvPr/>
        </p:nvSpPr>
        <p:spPr>
          <a:xfrm>
            <a:off x="0" y="2702558"/>
            <a:ext cx="9918170" cy="4155441"/>
          </a:xfrm>
          <a:prstGeom prst="rect">
            <a:avLst/>
          </a:prstGeom>
          <a:noFill/>
        </p:spPr>
        <p:txBody>
          <a:bodyPr wrap="square" rtlCol="0">
            <a:spAutoFit/>
          </a:bodyPr>
          <a:lstStyle/>
          <a:p>
            <a:r>
              <a:rPr lang="uk-UA" altLang="en-US" sz="3400" dirty="0" smtClean="0">
                <a:solidFill>
                  <a:srgbClr val="000000"/>
                </a:solidFill>
              </a:rPr>
              <a:t>Вибираючи кондиціонер, важливо не помилитися з показниками потужності охолодження. Якщо сили пристрою виявиться забагато, то в вашому приміщенні буде по-африканському спекотно. Чи можна самостійно визначити, яка потужність кондиціонера потрібно в кожному конкретному випадку?</a:t>
            </a:r>
            <a:endParaRPr lang="zh-CN" altLang="en-US" sz="3400" dirty="0">
              <a:solidFill>
                <a:srgbClr val="000000"/>
              </a:solidFill>
            </a:endParaRPr>
          </a:p>
        </p:txBody>
      </p:sp>
      <p:sp>
        <p:nvSpPr>
          <p:cNvPr id="1048584" name="文本框 3"/>
          <p:cNvSpPr txBox="1"/>
          <p:nvPr/>
        </p:nvSpPr>
        <p:spPr>
          <a:xfrm>
            <a:off x="4060129" y="13577293"/>
            <a:ext cx="4071740" cy="584775"/>
          </a:xfrm>
          <a:prstGeom prst="rect">
            <a:avLst/>
          </a:prstGeom>
          <a:noFill/>
        </p:spPr>
        <p:txBody>
          <a:bodyPr wrap="square" rtlCol="0">
            <a:spAutoFit/>
          </a:bodyPr>
          <a:lstStyle/>
          <a:p>
            <a:endParaRPr lang="zh-CN" altLang="en-US" sz="3200" dirty="0">
              <a:solidFill>
                <a:srgbClr val="002F7F"/>
              </a:solidFill>
            </a:endParaRPr>
          </a:p>
        </p:txBody>
      </p:sp>
      <p:sp>
        <p:nvSpPr>
          <p:cNvPr id="1048585" name="文本框 4"/>
          <p:cNvSpPr txBox="1"/>
          <p:nvPr/>
        </p:nvSpPr>
        <p:spPr>
          <a:xfrm>
            <a:off x="4735655" y="15089728"/>
            <a:ext cx="4071740" cy="584775"/>
          </a:xfrm>
          <a:prstGeom prst="rect">
            <a:avLst/>
          </a:prstGeom>
          <a:noFill/>
        </p:spPr>
        <p:txBody>
          <a:bodyPr wrap="square" rtlCol="0">
            <a:spAutoFit/>
          </a:bodyPr>
          <a:lstStyle/>
          <a:p>
            <a:endParaRPr lang="zh-CN" altLang="en-US" sz="3200" dirty="0">
              <a:solidFill>
                <a:srgbClr val="002F7F"/>
              </a:solidFill>
            </a:endParaRPr>
          </a:p>
        </p:txBody>
      </p:sp>
      <p:sp>
        <p:nvSpPr>
          <p:cNvPr id="1048586" name="文本框 5"/>
          <p:cNvSpPr txBox="1"/>
          <p:nvPr/>
        </p:nvSpPr>
        <p:spPr>
          <a:xfrm>
            <a:off x="5440913" y="15089728"/>
            <a:ext cx="4071740" cy="584775"/>
          </a:xfrm>
          <a:prstGeom prst="rect">
            <a:avLst/>
          </a:prstGeom>
          <a:noFill/>
        </p:spPr>
        <p:txBody>
          <a:bodyPr wrap="square" rtlCol="0">
            <a:spAutoFit/>
          </a:bodyPr>
          <a:lstStyle/>
          <a:p>
            <a:endParaRPr lang="zh-CN" altLang="en-US" sz="3200" dirty="0">
              <a:solidFill>
                <a:srgbClr val="002F7F"/>
              </a:solidFill>
            </a:endParaRPr>
          </a:p>
        </p:txBody>
      </p:sp>
      <p:sp>
        <p:nvSpPr>
          <p:cNvPr id="1048587" name="文本框 6"/>
          <p:cNvSpPr txBox="1"/>
          <p:nvPr/>
        </p:nvSpPr>
        <p:spPr>
          <a:xfrm rot="544299">
            <a:off x="1218658" y="780833"/>
            <a:ext cx="13121353" cy="2047242"/>
          </a:xfrm>
          <a:prstGeom prst="rect">
            <a:avLst/>
          </a:prstGeom>
          <a:noFill/>
        </p:spPr>
        <p:txBody>
          <a:bodyPr wrap="square" rtlCol="0">
            <a:spAutoFit/>
          </a:bodyPr>
          <a:lstStyle/>
          <a:p>
            <a:r>
              <a:rPr lang="en-US" altLang="zh-CN" sz="6600" b="1" dirty="0" smtClean="0">
                <a:solidFill>
                  <a:schemeClr val="bg1"/>
                </a:solidFill>
              </a:rPr>
              <a:t>Як правильно розрахувати потужність кондиціонера</a:t>
            </a:r>
            <a:endParaRPr lang="zh-CN" altLang="en-US" sz="6600" b="1"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4" name="图片 1"/>
          <p:cNvPicPr>
            <a:picLocks noChangeAspect="1"/>
          </p:cNvPicPr>
          <p:nvPr/>
        </p:nvPicPr>
        <p:blipFill>
          <a:blip r:embed="rId2"/>
          <a:stretch>
            <a:fillRect/>
          </a:stretch>
        </p:blipFill>
        <p:spPr>
          <a:xfrm>
            <a:off x="0" y="0"/>
            <a:ext cx="12192000" cy="6858000"/>
          </a:xfrm>
          <a:prstGeom prst="rect">
            <a:avLst/>
          </a:prstGeom>
        </p:spPr>
      </p:pic>
      <p:sp>
        <p:nvSpPr>
          <p:cNvPr id="1048588" name="任意多边形 8"/>
          <p:cNvSpPr/>
          <p:nvPr/>
        </p:nvSpPr>
        <p:spPr>
          <a:xfrm flipH="1" flipV="1">
            <a:off x="3596640" y="0"/>
            <a:ext cx="8595360" cy="6858000"/>
          </a:xfrm>
          <a:custGeom>
            <a:avLst/>
            <a:gdLst>
              <a:gd name="connsiteX0" fmla="*/ 0 w 7362092"/>
              <a:gd name="connsiteY0" fmla="*/ 0 h 6858000"/>
              <a:gd name="connsiteX1" fmla="*/ 3932652 w 7362092"/>
              <a:gd name="connsiteY1" fmla="*/ 0 h 6858000"/>
              <a:gd name="connsiteX2" fmla="*/ 7362092 w 7362092"/>
              <a:gd name="connsiteY2" fmla="*/ 6858000 h 6858000"/>
              <a:gd name="connsiteX3" fmla="*/ 0 w 736209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7362092" h="6858000">
                <a:moveTo>
                  <a:pt x="0" y="0"/>
                </a:moveTo>
                <a:lnTo>
                  <a:pt x="3932652" y="0"/>
                </a:lnTo>
                <a:lnTo>
                  <a:pt x="7362092" y="6858000"/>
                </a:lnTo>
                <a:lnTo>
                  <a:pt x="0" y="6858000"/>
                </a:lnTo>
                <a:close/>
              </a:path>
            </a:pathLst>
          </a:custGeom>
          <a:solidFill>
            <a:schemeClr val="tx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589" name="文本框 2"/>
          <p:cNvSpPr txBox="1"/>
          <p:nvPr/>
        </p:nvSpPr>
        <p:spPr>
          <a:xfrm>
            <a:off x="4965034" y="335745"/>
            <a:ext cx="6973025" cy="1412241"/>
          </a:xfrm>
          <a:prstGeom prst="rect">
            <a:avLst/>
          </a:prstGeom>
          <a:noFill/>
        </p:spPr>
        <p:txBody>
          <a:bodyPr wrap="square" rtlCol="0">
            <a:spAutoFit/>
          </a:bodyPr>
          <a:lstStyle/>
          <a:p>
            <a:r>
              <a:rPr lang="uk-UA" altLang="en-US" sz="4400" b="1" dirty="0" smtClean="0">
                <a:solidFill>
                  <a:schemeClr val="bg1"/>
                </a:solidFill>
              </a:rPr>
              <a:t>Як визначити «правильну» потужність</a:t>
            </a:r>
            <a:endParaRPr sz="4400" b="1" dirty="0" smtClean="0">
              <a:solidFill>
                <a:schemeClr val="bg1"/>
              </a:solidFill>
            </a:endParaRPr>
          </a:p>
        </p:txBody>
      </p:sp>
      <p:cxnSp>
        <p:nvCxnSpPr>
          <p:cNvPr id="3145729" name="直接连接符 3"/>
          <p:cNvCxnSpPr>
            <a:cxnSpLocks/>
          </p:cNvCxnSpPr>
          <p:nvPr/>
        </p:nvCxnSpPr>
        <p:spPr>
          <a:xfrm>
            <a:off x="5989320" y="2965350"/>
            <a:ext cx="620268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048590" name="文本框 4"/>
          <p:cNvSpPr txBox="1"/>
          <p:nvPr/>
        </p:nvSpPr>
        <p:spPr>
          <a:xfrm>
            <a:off x="3944996" y="2965350"/>
            <a:ext cx="8247003" cy="3749040"/>
          </a:xfrm>
          <a:prstGeom prst="rect">
            <a:avLst/>
          </a:prstGeom>
          <a:noFill/>
        </p:spPr>
        <p:txBody>
          <a:bodyPr wrap="square" rtlCol="0">
            <a:spAutoFit/>
          </a:bodyPr>
          <a:lstStyle/>
          <a:p>
            <a:r>
              <a:rPr lang="uk-UA" altLang="en-US" sz="2700" dirty="0" smtClean="0">
                <a:solidFill>
                  <a:schemeClr val="bg1"/>
                </a:solidFill>
              </a:rPr>
              <a:t>Головне завдання, з яким зобов'язаний справлятися кондиціонер. - охолоджувати внутрішні приміщення. Тому, вибираючи такий пристрій, орієнтуйтеся не на потужність споживання, а на потужність охолодження (холодопродуктивність). Також існує вид кондиціонерів, які працюють також на обігрів, почитати про Інверторні кондиціонери та їхні переваги можна у нашому блозі.</a:t>
            </a:r>
            <a:endParaRPr lang="zh-CN" altLang="en-US" sz="27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5" name="Title 1"/>
          <p:cNvSpPr>
            <a:spLocks noGrp="1"/>
          </p:cNvSpPr>
          <p:nvPr>
            <p:ph type="title"/>
          </p:nvPr>
        </p:nvSpPr>
        <p:spPr>
          <a:xfrm>
            <a:off x="838200" y="106045"/>
            <a:ext cx="10515600" cy="1079598"/>
          </a:xfrm>
        </p:spPr>
        <p:txBody>
          <a:bodyPr/>
          <a:lstStyle/>
          <a:p>
            <a:r>
              <a:rPr lang="uk-UA" altLang="en-US" b="1" dirty="0" smtClean="0"/>
              <a:t>Які</a:t>
            </a:r>
            <a:r>
              <a:rPr lang="en-US" altLang="en-US" b="1" dirty="0" smtClean="0"/>
              <a:t> </a:t>
            </a:r>
            <a:r>
              <a:rPr lang="uk-UA" altLang="en-US" b="1" dirty="0" smtClean="0"/>
              <a:t>потужності</a:t>
            </a:r>
            <a:r>
              <a:rPr lang="en-US" altLang="en-US" b="1" dirty="0" smtClean="0"/>
              <a:t> </a:t>
            </a:r>
            <a:r>
              <a:rPr lang="uk-UA" altLang="en-US" b="1" dirty="0" smtClean="0"/>
              <a:t>бувають</a:t>
            </a:r>
            <a:endParaRPr lang="id-ID" dirty="0"/>
          </a:p>
        </p:txBody>
      </p:sp>
      <p:sp>
        <p:nvSpPr>
          <p:cNvPr id="1048596" name="Freeform 5"/>
          <p:cNvSpPr/>
          <p:nvPr/>
        </p:nvSpPr>
        <p:spPr bwMode="auto">
          <a:xfrm rot="5400000">
            <a:off x="4029019" y="2479872"/>
            <a:ext cx="3596982" cy="536980"/>
          </a:xfrm>
          <a:custGeom>
            <a:avLst/>
            <a:gdLst>
              <a:gd name="T0" fmla="*/ 6236 w 6236"/>
              <a:gd name="T1" fmla="*/ 242 h 487"/>
              <a:gd name="T2" fmla="*/ 5978 w 6236"/>
              <a:gd name="T3" fmla="*/ 0 h 487"/>
              <a:gd name="T4" fmla="*/ 5978 w 6236"/>
              <a:gd name="T5" fmla="*/ 147 h 487"/>
              <a:gd name="T6" fmla="*/ 26 w 6236"/>
              <a:gd name="T7" fmla="*/ 147 h 487"/>
              <a:gd name="T8" fmla="*/ 0 w 6236"/>
              <a:gd name="T9" fmla="*/ 340 h 487"/>
              <a:gd name="T10" fmla="*/ 5978 w 6236"/>
              <a:gd name="T11" fmla="*/ 340 h 487"/>
              <a:gd name="T12" fmla="*/ 5978 w 6236"/>
              <a:gd name="T13" fmla="*/ 487 h 487"/>
              <a:gd name="T14" fmla="*/ 6236 w 6236"/>
              <a:gd name="T15" fmla="*/ 242 h 48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236" h="487">
                <a:moveTo>
                  <a:pt x="6236" y="242"/>
                </a:moveTo>
                <a:lnTo>
                  <a:pt x="5978" y="0"/>
                </a:lnTo>
                <a:lnTo>
                  <a:pt x="5978" y="147"/>
                </a:lnTo>
                <a:lnTo>
                  <a:pt x="26" y="147"/>
                </a:lnTo>
                <a:lnTo>
                  <a:pt x="0" y="340"/>
                </a:lnTo>
                <a:lnTo>
                  <a:pt x="5978" y="340"/>
                </a:lnTo>
                <a:lnTo>
                  <a:pt x="5978" y="487"/>
                </a:lnTo>
                <a:lnTo>
                  <a:pt x="6236" y="242"/>
                </a:lnTo>
                <a:close/>
              </a:path>
            </a:pathLst>
          </a:custGeom>
          <a:solidFill>
            <a:schemeClr val="accent1"/>
          </a:solidFill>
          <a:ln>
            <a:noFill/>
          </a:ln>
          <a:effectLst>
            <a:outerShdw blurRad="50800" dist="38100" dir="5400000" algn="t" rotWithShape="0">
              <a:prstClr val="black">
                <a:alpha val="15000"/>
              </a:prstClr>
            </a:outerShdw>
          </a:effectLst>
        </p:spPr>
        <p:txBody>
          <a:bodyPr vert="horz" wrap="square" lIns="91440" tIns="45720" rIns="91440" bIns="45720" numCol="1" anchor="t" anchorCtr="0" compatLnSpc="1"/>
          <a:lstStyle/>
          <a:p>
            <a:endParaRPr lang="id-ID"/>
          </a:p>
        </p:txBody>
      </p:sp>
      <p:sp>
        <p:nvSpPr>
          <p:cNvPr id="1048597" name="Freeform 6"/>
          <p:cNvSpPr/>
          <p:nvPr/>
        </p:nvSpPr>
        <p:spPr bwMode="auto">
          <a:xfrm rot="10800000">
            <a:off x="955203" y="3262854"/>
            <a:ext cx="4686352" cy="1200109"/>
          </a:xfrm>
          <a:custGeom>
            <a:avLst/>
            <a:gdLst>
              <a:gd name="T0" fmla="*/ 2200 w 2309"/>
              <a:gd name="T1" fmla="*/ 0 h 389"/>
              <a:gd name="T2" fmla="*/ 2092 w 2309"/>
              <a:gd name="T3" fmla="*/ 109 h 389"/>
              <a:gd name="T4" fmla="*/ 2157 w 2309"/>
              <a:gd name="T5" fmla="*/ 109 h 389"/>
              <a:gd name="T6" fmla="*/ 2157 w 2309"/>
              <a:gd name="T7" fmla="*/ 248 h 389"/>
              <a:gd name="T8" fmla="*/ 2139 w 2309"/>
              <a:gd name="T9" fmla="*/ 291 h 389"/>
              <a:gd name="T10" fmla="*/ 2097 w 2309"/>
              <a:gd name="T11" fmla="*/ 308 h 389"/>
              <a:gd name="T12" fmla="*/ 0 w 2309"/>
              <a:gd name="T13" fmla="*/ 308 h 389"/>
              <a:gd name="T14" fmla="*/ 0 w 2309"/>
              <a:gd name="T15" fmla="*/ 389 h 389"/>
              <a:gd name="T16" fmla="*/ 2097 w 2309"/>
              <a:gd name="T17" fmla="*/ 389 h 389"/>
              <a:gd name="T18" fmla="*/ 2196 w 2309"/>
              <a:gd name="T19" fmla="*/ 348 h 389"/>
              <a:gd name="T20" fmla="*/ 2238 w 2309"/>
              <a:gd name="T21" fmla="*/ 248 h 389"/>
              <a:gd name="T22" fmla="*/ 2238 w 2309"/>
              <a:gd name="T23" fmla="*/ 109 h 389"/>
              <a:gd name="T24" fmla="*/ 2309 w 2309"/>
              <a:gd name="T25" fmla="*/ 109 h 389"/>
              <a:gd name="T26" fmla="*/ 2200 w 2309"/>
              <a:gd name="T27" fmla="*/ 0 h 3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09" h="389">
                <a:moveTo>
                  <a:pt x="2200" y="0"/>
                </a:moveTo>
                <a:cubicBezTo>
                  <a:pt x="2092" y="109"/>
                  <a:pt x="2092" y="109"/>
                  <a:pt x="2092" y="109"/>
                </a:cubicBezTo>
                <a:cubicBezTo>
                  <a:pt x="2157" y="109"/>
                  <a:pt x="2157" y="109"/>
                  <a:pt x="2157" y="109"/>
                </a:cubicBezTo>
                <a:cubicBezTo>
                  <a:pt x="2157" y="248"/>
                  <a:pt x="2157" y="248"/>
                  <a:pt x="2157" y="248"/>
                </a:cubicBezTo>
                <a:cubicBezTo>
                  <a:pt x="2157" y="264"/>
                  <a:pt x="2150" y="279"/>
                  <a:pt x="2139" y="291"/>
                </a:cubicBezTo>
                <a:cubicBezTo>
                  <a:pt x="2128" y="301"/>
                  <a:pt x="2113" y="308"/>
                  <a:pt x="2097" y="308"/>
                </a:cubicBezTo>
                <a:cubicBezTo>
                  <a:pt x="1138" y="308"/>
                  <a:pt x="117" y="308"/>
                  <a:pt x="0" y="308"/>
                </a:cubicBezTo>
                <a:cubicBezTo>
                  <a:pt x="0" y="389"/>
                  <a:pt x="0" y="389"/>
                  <a:pt x="0" y="389"/>
                </a:cubicBezTo>
                <a:cubicBezTo>
                  <a:pt x="1411" y="389"/>
                  <a:pt x="2097" y="389"/>
                  <a:pt x="2097" y="389"/>
                </a:cubicBezTo>
                <a:cubicBezTo>
                  <a:pt x="2135" y="389"/>
                  <a:pt x="2170" y="372"/>
                  <a:pt x="2196" y="348"/>
                </a:cubicBezTo>
                <a:cubicBezTo>
                  <a:pt x="2221" y="321"/>
                  <a:pt x="2238" y="286"/>
                  <a:pt x="2238" y="248"/>
                </a:cubicBezTo>
                <a:cubicBezTo>
                  <a:pt x="2238" y="109"/>
                  <a:pt x="2238" y="109"/>
                  <a:pt x="2238" y="109"/>
                </a:cubicBezTo>
                <a:cubicBezTo>
                  <a:pt x="2309" y="109"/>
                  <a:pt x="2309" y="109"/>
                  <a:pt x="2309" y="109"/>
                </a:cubicBezTo>
                <a:lnTo>
                  <a:pt x="2200" y="0"/>
                </a:lnTo>
                <a:close/>
              </a:path>
            </a:pathLst>
          </a:custGeom>
          <a:solidFill>
            <a:schemeClr val="accent2"/>
          </a:solidFill>
          <a:ln>
            <a:noFill/>
          </a:ln>
          <a:effectLst>
            <a:outerShdw blurRad="50800" dist="38100" dir="5400000" algn="t" rotWithShape="0">
              <a:prstClr val="black">
                <a:alpha val="15000"/>
              </a:prstClr>
            </a:outerShdw>
          </a:effectLst>
        </p:spPr>
        <p:txBody>
          <a:bodyPr vert="horz" wrap="square" lIns="91440" tIns="45720" rIns="91440" bIns="45720" numCol="1" anchor="t" anchorCtr="0" compatLnSpc="1"/>
          <a:lstStyle/>
          <a:p>
            <a:endParaRPr lang="id-ID"/>
          </a:p>
        </p:txBody>
      </p:sp>
      <p:sp>
        <p:nvSpPr>
          <p:cNvPr id="1048601" name="Freeform 10"/>
          <p:cNvSpPr/>
          <p:nvPr/>
        </p:nvSpPr>
        <p:spPr bwMode="auto">
          <a:xfrm rot="21600000">
            <a:off x="5641554" y="3428999"/>
            <a:ext cx="3852259" cy="1422586"/>
          </a:xfrm>
          <a:custGeom>
            <a:avLst/>
            <a:gdLst>
              <a:gd name="T0" fmla="*/ 1135 w 1243"/>
              <a:gd name="T1" fmla="*/ 0 h 389"/>
              <a:gd name="T2" fmla="*/ 1027 w 1243"/>
              <a:gd name="T3" fmla="*/ 109 h 389"/>
              <a:gd name="T4" fmla="*/ 1092 w 1243"/>
              <a:gd name="T5" fmla="*/ 109 h 389"/>
              <a:gd name="T6" fmla="*/ 1092 w 1243"/>
              <a:gd name="T7" fmla="*/ 248 h 389"/>
              <a:gd name="T8" fmla="*/ 1074 w 1243"/>
              <a:gd name="T9" fmla="*/ 291 h 389"/>
              <a:gd name="T10" fmla="*/ 1032 w 1243"/>
              <a:gd name="T11" fmla="*/ 308 h 389"/>
              <a:gd name="T12" fmla="*/ 0 w 1243"/>
              <a:gd name="T13" fmla="*/ 308 h 389"/>
              <a:gd name="T14" fmla="*/ 0 w 1243"/>
              <a:gd name="T15" fmla="*/ 389 h 389"/>
              <a:gd name="T16" fmla="*/ 1032 w 1243"/>
              <a:gd name="T17" fmla="*/ 389 h 389"/>
              <a:gd name="T18" fmla="*/ 1131 w 1243"/>
              <a:gd name="T19" fmla="*/ 348 h 389"/>
              <a:gd name="T20" fmla="*/ 1172 w 1243"/>
              <a:gd name="T21" fmla="*/ 248 h 389"/>
              <a:gd name="T22" fmla="*/ 1172 w 1243"/>
              <a:gd name="T23" fmla="*/ 109 h 389"/>
              <a:gd name="T24" fmla="*/ 1243 w 1243"/>
              <a:gd name="T25" fmla="*/ 109 h 389"/>
              <a:gd name="T26" fmla="*/ 1135 w 1243"/>
              <a:gd name="T27" fmla="*/ 0 h 3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43" h="389">
                <a:moveTo>
                  <a:pt x="1135" y="0"/>
                </a:moveTo>
                <a:cubicBezTo>
                  <a:pt x="1027" y="109"/>
                  <a:pt x="1027" y="109"/>
                  <a:pt x="1027" y="109"/>
                </a:cubicBezTo>
                <a:cubicBezTo>
                  <a:pt x="1092" y="109"/>
                  <a:pt x="1092" y="109"/>
                  <a:pt x="1092" y="109"/>
                </a:cubicBezTo>
                <a:cubicBezTo>
                  <a:pt x="1092" y="248"/>
                  <a:pt x="1092" y="248"/>
                  <a:pt x="1092" y="248"/>
                </a:cubicBezTo>
                <a:cubicBezTo>
                  <a:pt x="1092" y="264"/>
                  <a:pt x="1085" y="279"/>
                  <a:pt x="1074" y="291"/>
                </a:cubicBezTo>
                <a:cubicBezTo>
                  <a:pt x="1062" y="301"/>
                  <a:pt x="1048" y="308"/>
                  <a:pt x="1032" y="308"/>
                </a:cubicBezTo>
                <a:cubicBezTo>
                  <a:pt x="747" y="308"/>
                  <a:pt x="321" y="308"/>
                  <a:pt x="0" y="308"/>
                </a:cubicBezTo>
                <a:cubicBezTo>
                  <a:pt x="0" y="389"/>
                  <a:pt x="0" y="389"/>
                  <a:pt x="0" y="389"/>
                </a:cubicBezTo>
                <a:cubicBezTo>
                  <a:pt x="581" y="389"/>
                  <a:pt x="1032" y="389"/>
                  <a:pt x="1032" y="389"/>
                </a:cubicBezTo>
                <a:cubicBezTo>
                  <a:pt x="1070" y="389"/>
                  <a:pt x="1105" y="372"/>
                  <a:pt x="1131" y="348"/>
                </a:cubicBezTo>
                <a:cubicBezTo>
                  <a:pt x="1156" y="321"/>
                  <a:pt x="1172" y="286"/>
                  <a:pt x="1172" y="248"/>
                </a:cubicBezTo>
                <a:cubicBezTo>
                  <a:pt x="1172" y="109"/>
                  <a:pt x="1172" y="109"/>
                  <a:pt x="1172" y="109"/>
                </a:cubicBezTo>
                <a:cubicBezTo>
                  <a:pt x="1243" y="109"/>
                  <a:pt x="1243" y="109"/>
                  <a:pt x="1243" y="109"/>
                </a:cubicBezTo>
                <a:lnTo>
                  <a:pt x="1135" y="0"/>
                </a:lnTo>
                <a:close/>
              </a:path>
            </a:pathLst>
          </a:custGeom>
          <a:solidFill>
            <a:schemeClr val="accent6"/>
          </a:solidFill>
          <a:ln>
            <a:noFill/>
          </a:ln>
          <a:effectLst>
            <a:outerShdw blurRad="50800" dist="38100" dir="5400000" algn="t" rotWithShape="0">
              <a:prstClr val="black">
                <a:alpha val="15000"/>
              </a:prstClr>
            </a:outerShdw>
          </a:effectLst>
        </p:spPr>
        <p:txBody>
          <a:bodyPr vert="horz" wrap="square" lIns="91440" tIns="45720" rIns="91440" bIns="45720" numCol="1" anchor="t" anchorCtr="0" compatLnSpc="1"/>
          <a:lstStyle/>
          <a:p>
            <a:endParaRPr lang="id-ID"/>
          </a:p>
        </p:txBody>
      </p:sp>
      <p:sp>
        <p:nvSpPr>
          <p:cNvPr id="1048606" name="Rectangle 15"/>
          <p:cNvSpPr/>
          <p:nvPr/>
        </p:nvSpPr>
        <p:spPr>
          <a:xfrm>
            <a:off x="6771525" y="1927039"/>
            <a:ext cx="2062959" cy="269241"/>
          </a:xfrm>
          <a:prstGeom prst="rect">
            <a:avLst/>
          </a:prstGeom>
        </p:spPr>
        <p:txBody>
          <a:bodyPr wrap="square">
            <a:spAutoFit/>
          </a:bodyPr>
          <a:lstStyle/>
          <a:p>
            <a:pPr algn="ctr"/>
            <a:endParaRPr lang="id-ID" sz="1200" dirty="0">
              <a:solidFill>
                <a:schemeClr val="tx2"/>
              </a:solidFill>
            </a:endParaRPr>
          </a:p>
        </p:txBody>
      </p:sp>
      <p:sp>
        <p:nvSpPr>
          <p:cNvPr id="1048610" name="Rectangle 19"/>
          <p:cNvSpPr/>
          <p:nvPr/>
        </p:nvSpPr>
        <p:spPr>
          <a:xfrm>
            <a:off x="7567683" y="2359743"/>
            <a:ext cx="2793429" cy="777240"/>
          </a:xfrm>
          <a:prstGeom prst="rect">
            <a:avLst/>
          </a:prstGeom>
        </p:spPr>
        <p:txBody>
          <a:bodyPr wrap="square">
            <a:spAutoFit/>
          </a:bodyPr>
          <a:lstStyle/>
          <a:p>
            <a:pPr algn="ctr"/>
            <a:r>
              <a:rPr lang="uk-UA" altLang="en-US" sz="2300" dirty="0">
                <a:solidFill>
                  <a:srgbClr val="000000"/>
                </a:solidFill>
              </a:rPr>
              <a:t>Потужність охолодження</a:t>
            </a:r>
            <a:endParaRPr lang="id-ID" sz="2300" dirty="0">
              <a:solidFill>
                <a:srgbClr val="000000"/>
              </a:solidFill>
            </a:endParaRPr>
          </a:p>
        </p:txBody>
      </p:sp>
      <p:sp>
        <p:nvSpPr>
          <p:cNvPr id="1048630" name="Rectangle 42"/>
          <p:cNvSpPr/>
          <p:nvPr/>
        </p:nvSpPr>
        <p:spPr>
          <a:xfrm>
            <a:off x="325260" y="4529055"/>
            <a:ext cx="3808748" cy="777240"/>
          </a:xfrm>
          <a:prstGeom prst="rect">
            <a:avLst/>
          </a:prstGeom>
        </p:spPr>
        <p:txBody>
          <a:bodyPr wrap="square">
            <a:spAutoFit/>
          </a:bodyPr>
          <a:lstStyle/>
          <a:p>
            <a:pPr algn="ctr"/>
            <a:r>
              <a:rPr lang="uk-UA" altLang="en-US" sz="2300" dirty="0">
                <a:solidFill>
                  <a:srgbClr val="000000"/>
                </a:solidFill>
              </a:rPr>
              <a:t>Потужність споживання (електрична потужність) </a:t>
            </a:r>
            <a:endParaRPr lang="id-ID" sz="2300" dirty="0">
              <a:solidFill>
                <a:srgbClr val="000000"/>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48596"/>
                                        </p:tgtEl>
                                        <p:attrNameLst>
                                          <p:attrName>style.visibility</p:attrName>
                                        </p:attrNameLst>
                                      </p:cBhvr>
                                      <p:to>
                                        <p:strVal val="visible"/>
                                      </p:to>
                                    </p:set>
                                    <p:animEffect transition="in" filter="wipe(left)">
                                      <p:cBhvr>
                                        <p:cTn id="7" dur="500"/>
                                        <p:tgtEl>
                                          <p:spTgt spid="1048596"/>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48597"/>
                                        </p:tgtEl>
                                        <p:attrNameLst>
                                          <p:attrName>style.visibility</p:attrName>
                                        </p:attrNameLst>
                                      </p:cBhvr>
                                      <p:to>
                                        <p:strVal val="visible"/>
                                      </p:to>
                                    </p:set>
                                    <p:animEffect transition="in" filter="wipe(left)">
                                      <p:cBhvr>
                                        <p:cTn id="11" dur="500"/>
                                        <p:tgtEl>
                                          <p:spTgt spid="1048597"/>
                                        </p:tgtEl>
                                      </p:cBhvr>
                                    </p:animEffect>
                                  </p:childTnLst>
                                </p:cTn>
                              </p:par>
                              <p:par>
                                <p:cTn id="12" presetID="53" presetClass="entr" presetSubtype="16" fill="hold" grpId="0" nodeType="withEffect">
                                  <p:stCondLst>
                                    <p:cond delay="0"/>
                                  </p:stCondLst>
                                  <p:childTnLst>
                                    <p:set>
                                      <p:cBhvr>
                                        <p:cTn id="13" dur="1" fill="hold">
                                          <p:stCondLst>
                                            <p:cond delay="0"/>
                                          </p:stCondLst>
                                        </p:cTn>
                                        <p:tgtEl>
                                          <p:spTgt spid="1048606"/>
                                        </p:tgtEl>
                                        <p:attrNameLst>
                                          <p:attrName>style.visibility</p:attrName>
                                        </p:attrNameLst>
                                      </p:cBhvr>
                                      <p:to>
                                        <p:strVal val="visible"/>
                                      </p:to>
                                    </p:set>
                                    <p:anim calcmode="lin" valueType="num">
                                      <p:cBhvr>
                                        <p:cTn id="14" dur="500" fill="hold"/>
                                        <p:tgtEl>
                                          <p:spTgt spid="1048606"/>
                                        </p:tgtEl>
                                        <p:attrNameLst>
                                          <p:attrName>ppt_w</p:attrName>
                                        </p:attrNameLst>
                                      </p:cBhvr>
                                      <p:tavLst>
                                        <p:tav tm="0">
                                          <p:val>
                                            <p:fltVal val="0"/>
                                          </p:val>
                                        </p:tav>
                                        <p:tav tm="100000">
                                          <p:val>
                                            <p:strVal val="#ppt_w"/>
                                          </p:val>
                                        </p:tav>
                                      </p:tavLst>
                                    </p:anim>
                                    <p:anim calcmode="lin" valueType="num">
                                      <p:cBhvr>
                                        <p:cTn id="15" dur="500" fill="hold"/>
                                        <p:tgtEl>
                                          <p:spTgt spid="1048606"/>
                                        </p:tgtEl>
                                        <p:attrNameLst>
                                          <p:attrName>ppt_h</p:attrName>
                                        </p:attrNameLst>
                                      </p:cBhvr>
                                      <p:tavLst>
                                        <p:tav tm="0">
                                          <p:val>
                                            <p:fltVal val="0"/>
                                          </p:val>
                                        </p:tav>
                                        <p:tav tm="100000">
                                          <p:val>
                                            <p:strVal val="#ppt_h"/>
                                          </p:val>
                                        </p:tav>
                                      </p:tavLst>
                                    </p:anim>
                                    <p:animEffect transition="in" filter="fade">
                                      <p:cBhvr>
                                        <p:cTn id="16" dur="500"/>
                                        <p:tgtEl>
                                          <p:spTgt spid="1048606"/>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048610"/>
                                        </p:tgtEl>
                                        <p:attrNameLst>
                                          <p:attrName>style.visibility</p:attrName>
                                        </p:attrNameLst>
                                      </p:cBhvr>
                                      <p:to>
                                        <p:strVal val="visible"/>
                                      </p:to>
                                    </p:set>
                                    <p:anim calcmode="lin" valueType="num">
                                      <p:cBhvr>
                                        <p:cTn id="19" dur="500" fill="hold"/>
                                        <p:tgtEl>
                                          <p:spTgt spid="1048610"/>
                                        </p:tgtEl>
                                        <p:attrNameLst>
                                          <p:attrName>ppt_w</p:attrName>
                                        </p:attrNameLst>
                                      </p:cBhvr>
                                      <p:tavLst>
                                        <p:tav tm="0">
                                          <p:val>
                                            <p:fltVal val="0"/>
                                          </p:val>
                                        </p:tav>
                                        <p:tav tm="100000">
                                          <p:val>
                                            <p:strVal val="#ppt_w"/>
                                          </p:val>
                                        </p:tav>
                                      </p:tavLst>
                                    </p:anim>
                                    <p:anim calcmode="lin" valueType="num">
                                      <p:cBhvr>
                                        <p:cTn id="20" dur="500" fill="hold"/>
                                        <p:tgtEl>
                                          <p:spTgt spid="1048610"/>
                                        </p:tgtEl>
                                        <p:attrNameLst>
                                          <p:attrName>ppt_h</p:attrName>
                                        </p:attrNameLst>
                                      </p:cBhvr>
                                      <p:tavLst>
                                        <p:tav tm="0">
                                          <p:val>
                                            <p:fltVal val="0"/>
                                          </p:val>
                                        </p:tav>
                                        <p:tav tm="100000">
                                          <p:val>
                                            <p:strVal val="#ppt_h"/>
                                          </p:val>
                                        </p:tav>
                                      </p:tavLst>
                                    </p:anim>
                                    <p:animEffect transition="in" filter="fade">
                                      <p:cBhvr>
                                        <p:cTn id="21" dur="500"/>
                                        <p:tgtEl>
                                          <p:spTgt spid="1048610"/>
                                        </p:tgtEl>
                                      </p:cBhvr>
                                    </p:animEffect>
                                  </p:childTnLst>
                                </p:cTn>
                              </p:par>
                            </p:childTnLst>
                          </p:cTn>
                        </p:par>
                        <p:par>
                          <p:cTn id="22" fill="hold">
                            <p:stCondLst>
                              <p:cond delay="1000"/>
                            </p:stCondLst>
                            <p:childTnLst>
                              <p:par>
                                <p:cTn id="23" presetID="22" presetClass="entr" presetSubtype="8" fill="hold" grpId="0" nodeType="afterEffect">
                                  <p:stCondLst>
                                    <p:cond delay="0"/>
                                  </p:stCondLst>
                                  <p:childTnLst>
                                    <p:set>
                                      <p:cBhvr>
                                        <p:cTn id="24" dur="1" fill="hold">
                                          <p:stCondLst>
                                            <p:cond delay="0"/>
                                          </p:stCondLst>
                                        </p:cTn>
                                        <p:tgtEl>
                                          <p:spTgt spid="1048601"/>
                                        </p:tgtEl>
                                        <p:attrNameLst>
                                          <p:attrName>style.visibility</p:attrName>
                                        </p:attrNameLst>
                                      </p:cBhvr>
                                      <p:to>
                                        <p:strVal val="visible"/>
                                      </p:to>
                                    </p:set>
                                    <p:animEffect transition="in" filter="wipe(left)">
                                      <p:cBhvr>
                                        <p:cTn id="25" dur="500"/>
                                        <p:tgtEl>
                                          <p:spTgt spid="1048601"/>
                                        </p:tgtEl>
                                      </p:cBhvr>
                                    </p:animEffect>
                                  </p:childTnLst>
                                </p:cTn>
                              </p:par>
                              <p:par>
                                <p:cTn id="26" presetID="53" presetClass="entr" presetSubtype="16" fill="hold" grpId="0" nodeType="withEffect">
                                  <p:stCondLst>
                                    <p:cond delay="0"/>
                                  </p:stCondLst>
                                  <p:childTnLst>
                                    <p:set>
                                      <p:cBhvr>
                                        <p:cTn id="27" dur="1" fill="hold">
                                          <p:stCondLst>
                                            <p:cond delay="0"/>
                                          </p:stCondLst>
                                        </p:cTn>
                                        <p:tgtEl>
                                          <p:spTgt spid="1048630"/>
                                        </p:tgtEl>
                                        <p:attrNameLst>
                                          <p:attrName>style.visibility</p:attrName>
                                        </p:attrNameLst>
                                      </p:cBhvr>
                                      <p:to>
                                        <p:strVal val="visible"/>
                                      </p:to>
                                    </p:set>
                                    <p:anim calcmode="lin" valueType="num">
                                      <p:cBhvr>
                                        <p:cTn id="28" dur="500" fill="hold"/>
                                        <p:tgtEl>
                                          <p:spTgt spid="1048630"/>
                                        </p:tgtEl>
                                        <p:attrNameLst>
                                          <p:attrName>ppt_w</p:attrName>
                                        </p:attrNameLst>
                                      </p:cBhvr>
                                      <p:tavLst>
                                        <p:tav tm="0">
                                          <p:val>
                                            <p:fltVal val="0"/>
                                          </p:val>
                                        </p:tav>
                                        <p:tav tm="100000">
                                          <p:val>
                                            <p:strVal val="#ppt_w"/>
                                          </p:val>
                                        </p:tav>
                                      </p:tavLst>
                                    </p:anim>
                                    <p:anim calcmode="lin" valueType="num">
                                      <p:cBhvr>
                                        <p:cTn id="29" dur="500" fill="hold"/>
                                        <p:tgtEl>
                                          <p:spTgt spid="1048630"/>
                                        </p:tgtEl>
                                        <p:attrNameLst>
                                          <p:attrName>ppt_h</p:attrName>
                                        </p:attrNameLst>
                                      </p:cBhvr>
                                      <p:tavLst>
                                        <p:tav tm="0">
                                          <p:val>
                                            <p:fltVal val="0"/>
                                          </p:val>
                                        </p:tav>
                                        <p:tav tm="100000">
                                          <p:val>
                                            <p:strVal val="#ppt_h"/>
                                          </p:val>
                                        </p:tav>
                                      </p:tavLst>
                                    </p:anim>
                                    <p:animEffect transition="in" filter="fade">
                                      <p:cBhvr>
                                        <p:cTn id="30" dur="500"/>
                                        <p:tgtEl>
                                          <p:spTgt spid="10486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96" grpId="0" animBg="1"/>
      <p:bldP spid="1048597" grpId="0" animBg="1"/>
      <p:bldP spid="1048601" grpId="0" animBg="1"/>
      <p:bldP spid="1048606" grpId="0"/>
      <p:bldP spid="1048610" grpId="0"/>
      <p:bldP spid="10486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8" name="Заголовок 1048637"/>
          <p:cNvSpPr>
            <a:spLocks noGrp="1"/>
          </p:cNvSpPr>
          <p:nvPr>
            <p:ph type="title"/>
          </p:nvPr>
        </p:nvSpPr>
        <p:spPr>
          <a:xfrm>
            <a:off x="613375" y="343255"/>
            <a:ext cx="10515600" cy="6738863"/>
          </a:xfrm>
        </p:spPr>
        <p:txBody>
          <a:bodyPr>
            <a:normAutofit fontScale="90000"/>
          </a:bodyPr>
          <a:lstStyle/>
          <a:p>
            <a:r>
              <a:rPr lang="uk-UA"/>
              <a:t>Працюючи за принципом холодильника, кондиціонер використовує речовину-хладоносій, яка «відбирає» тепло у повітря в кімнаті і віддає його через зовнішній теплообмінний блок на вулицю. </a:t>
            </a:r>
            <a:br>
              <a:rPr lang="uk-UA"/>
            </a:br>
            <a:r>
              <a:rPr lang="uk-UA"/>
              <a:t>Співвідношення потужності енергоспоживання і холодопродуктивності називають енергоефективністю кондиціонуючого пристрою і позначають абревіатурою EER (Energy Efficiency Ratio). Більшість побутових кондиціонерів має значення EER в діапазоні від 2.5 до 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9" name="Заголовок 1048638"/>
          <p:cNvSpPr>
            <a:spLocks noGrp="1"/>
          </p:cNvSpPr>
          <p:nvPr>
            <p:ph type="title"/>
          </p:nvPr>
        </p:nvSpPr>
        <p:spPr>
          <a:xfrm>
            <a:off x="838200" y="1364551"/>
            <a:ext cx="10515600" cy="4514927"/>
          </a:xfrm>
        </p:spPr>
        <p:txBody>
          <a:bodyPr>
            <a:normAutofit fontScale="90000"/>
          </a:bodyPr>
          <a:lstStyle/>
          <a:p>
            <a:r>
              <a:rPr lang="uk-UA" altLang="en-US"/>
              <a:t>Охолодження і енергоспоживання кондиціонера багато в чому залежать від умов, в яких працює пристрій. Два основні чинники, що впливають на продуктивність кондиціонера, - температура навколишнього середовища і рівень нагріву (надходження тепла) в кімнаті, де знаходиться пристрій.</a:t>
            </a:r>
            <a:endParaRPr lang="uk-UA"/>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7" name="图片 1"/>
          <p:cNvPicPr>
            <a:picLocks noChangeAspect="1"/>
          </p:cNvPicPr>
          <p:nvPr/>
        </p:nvPicPr>
        <p:blipFill>
          <a:blip r:embed="rId2"/>
          <a:stretch>
            <a:fillRect/>
          </a:stretch>
        </p:blipFill>
        <p:spPr>
          <a:xfrm flipH="1">
            <a:off x="0" y="0"/>
            <a:ext cx="12192000" cy="6858000"/>
          </a:xfrm>
          <a:prstGeom prst="rect">
            <a:avLst/>
          </a:prstGeom>
        </p:spPr>
      </p:pic>
      <p:sp>
        <p:nvSpPr>
          <p:cNvPr id="1048640" name="文本框 2"/>
          <p:cNvSpPr txBox="1"/>
          <p:nvPr/>
        </p:nvSpPr>
        <p:spPr>
          <a:xfrm>
            <a:off x="147318" y="422149"/>
            <a:ext cx="12044681" cy="1539240"/>
          </a:xfrm>
          <a:prstGeom prst="rect">
            <a:avLst/>
          </a:prstGeom>
          <a:noFill/>
        </p:spPr>
        <p:txBody>
          <a:bodyPr wrap="none" rtlCol="0">
            <a:spAutoFit/>
          </a:bodyPr>
          <a:lstStyle/>
          <a:p>
            <a:r>
              <a:rPr lang="uk-UA" altLang="en-US" sz="4800" b="1" dirty="0" smtClean="0">
                <a:solidFill>
                  <a:schemeClr val="bg1"/>
                </a:solidFill>
              </a:rPr>
              <a:t>Як розрахувати охолоджуючу потужність</a:t>
            </a:r>
            <a:endParaRPr lang="zh-CN" altLang="en-US" sz="4800" b="1" dirty="0">
              <a:solidFill>
                <a:schemeClr val="bg1"/>
              </a:solidFill>
            </a:endParaRPr>
          </a:p>
          <a:p>
            <a:r>
              <a:rPr lang="uk-UA" altLang="en-US" sz="4800" b="1" dirty="0" smtClean="0">
                <a:solidFill>
                  <a:schemeClr val="bg1"/>
                </a:solidFill>
              </a:rPr>
              <a:t> кондиціонера</a:t>
            </a:r>
            <a:endParaRPr lang="zh-CN" altLang="en-US" sz="4800" b="1" dirty="0">
              <a:solidFill>
                <a:schemeClr val="bg1"/>
              </a:solidFill>
            </a:endParaRPr>
          </a:p>
        </p:txBody>
      </p:sp>
      <p:cxnSp>
        <p:nvCxnSpPr>
          <p:cNvPr id="3145731" name="直接连接符 3"/>
          <p:cNvCxnSpPr>
            <a:cxnSpLocks/>
          </p:cNvCxnSpPr>
          <p:nvPr/>
        </p:nvCxnSpPr>
        <p:spPr>
          <a:xfrm>
            <a:off x="6675120" y="4998660"/>
            <a:ext cx="551688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48641" name="文本框 4"/>
          <p:cNvSpPr txBox="1"/>
          <p:nvPr/>
        </p:nvSpPr>
        <p:spPr>
          <a:xfrm>
            <a:off x="0" y="2383539"/>
            <a:ext cx="11828780" cy="4460240"/>
          </a:xfrm>
          <a:prstGeom prst="rect">
            <a:avLst/>
          </a:prstGeom>
          <a:noFill/>
        </p:spPr>
        <p:txBody>
          <a:bodyPr wrap="none" rtlCol="0">
            <a:spAutoFit/>
          </a:bodyPr>
          <a:lstStyle/>
          <a:p>
            <a:r>
              <a:rPr lang="uk-UA" altLang="en-US" sz="2000" dirty="0" smtClean="0">
                <a:solidFill>
                  <a:schemeClr val="bg1"/>
                </a:solidFill>
              </a:rPr>
              <a:t>Щоб правильно розрахувати потужність охолодження майбутнього кондиціонера, </a:t>
            </a:r>
            <a:endParaRPr lang="zh-CN" altLang="en-US" sz="2000" dirty="0">
              <a:solidFill>
                <a:schemeClr val="bg1"/>
              </a:solidFill>
            </a:endParaRPr>
          </a:p>
          <a:p>
            <a:r>
              <a:rPr lang="uk-UA" altLang="en-US" sz="2000" dirty="0" smtClean="0">
                <a:solidFill>
                  <a:schemeClr val="bg1"/>
                </a:solidFill>
              </a:rPr>
              <a:t>визначте кількість тепла, що сумарно надходить до приміщення. Для обчислення</a:t>
            </a:r>
            <a:endParaRPr lang="zh-CN" altLang="en-US" sz="2000" dirty="0">
              <a:solidFill>
                <a:schemeClr val="bg1"/>
              </a:solidFill>
            </a:endParaRPr>
          </a:p>
          <a:p>
            <a:r>
              <a:rPr lang="uk-UA" altLang="en-US" sz="2000" dirty="0" smtClean="0">
                <a:solidFill>
                  <a:schemeClr val="bg1"/>
                </a:solidFill>
              </a:rPr>
              <a:t> необхідно визначити ряд параметрів:</a:t>
            </a:r>
            <a:endParaRPr lang="zh-CN" altLang="en-US" sz="2000" dirty="0">
              <a:solidFill>
                <a:schemeClr val="bg1"/>
              </a:solidFill>
            </a:endParaRPr>
          </a:p>
          <a:p>
            <a:endParaRPr lang="zh-CN" altLang="en-US" sz="2000" dirty="0">
              <a:solidFill>
                <a:schemeClr val="bg1"/>
              </a:solidFill>
            </a:endParaRPr>
          </a:p>
          <a:p>
            <a:r>
              <a:rPr lang="uk-UA" altLang="en-US" sz="2000" dirty="0" smtClean="0">
                <a:solidFill>
                  <a:schemeClr val="bg1"/>
                </a:solidFill>
              </a:rPr>
              <a:t>•</a:t>
            </a:r>
            <a:r>
              <a:rPr lang="en-US" altLang="en-US" sz="2000" dirty="0" smtClean="0">
                <a:solidFill>
                  <a:schemeClr val="bg1"/>
                </a:solidFill>
              </a:rPr>
              <a:t> </a:t>
            </a:r>
            <a:r>
              <a:rPr lang="uk-UA" altLang="en-US" sz="3000" dirty="0" smtClean="0">
                <a:solidFill>
                  <a:schemeClr val="bg1"/>
                </a:solidFill>
              </a:rPr>
              <a:t>площа і висота кімнати;</a:t>
            </a:r>
            <a:endParaRPr lang="zh-CN" altLang="en-US" sz="3000" dirty="0">
              <a:solidFill>
                <a:schemeClr val="bg1"/>
              </a:solidFill>
            </a:endParaRPr>
          </a:p>
          <a:p>
            <a:endParaRPr lang="zh-CN" altLang="en-US" sz="2000" dirty="0">
              <a:solidFill>
                <a:schemeClr val="bg1"/>
              </a:solidFill>
            </a:endParaRPr>
          </a:p>
          <a:p>
            <a:r>
              <a:rPr lang="uk-UA" altLang="en-US" sz="2000" dirty="0" smtClean="0">
                <a:solidFill>
                  <a:schemeClr val="bg1"/>
                </a:solidFill>
              </a:rPr>
              <a:t>•</a:t>
            </a:r>
            <a:r>
              <a:rPr lang="en-US" altLang="en-US" sz="2000" dirty="0" smtClean="0">
                <a:solidFill>
                  <a:schemeClr val="bg1"/>
                </a:solidFill>
              </a:rPr>
              <a:t> </a:t>
            </a:r>
            <a:r>
              <a:rPr lang="uk-UA" altLang="en-US" sz="3000" dirty="0" smtClean="0">
                <a:solidFill>
                  <a:schemeClr val="bg1"/>
                </a:solidFill>
              </a:rPr>
              <a:t>кількість сонячного світла</a:t>
            </a:r>
            <a:r>
              <a:rPr lang="uk-UA" altLang="en-US" sz="2000" dirty="0" smtClean="0">
                <a:solidFill>
                  <a:schemeClr val="bg1"/>
                </a:solidFill>
              </a:rPr>
              <a:t>;</a:t>
            </a:r>
            <a:endParaRPr lang="zh-CN" altLang="en-US" sz="2000" dirty="0">
              <a:solidFill>
                <a:schemeClr val="bg1"/>
              </a:solidFill>
            </a:endParaRPr>
          </a:p>
          <a:p>
            <a:endParaRPr lang="zh-CN" altLang="en-US" sz="2000" dirty="0">
              <a:solidFill>
                <a:schemeClr val="bg1"/>
              </a:solidFill>
            </a:endParaRPr>
          </a:p>
          <a:p>
            <a:r>
              <a:rPr lang="uk-UA" altLang="en-US" sz="2000" dirty="0" smtClean="0">
                <a:solidFill>
                  <a:schemeClr val="bg1"/>
                </a:solidFill>
              </a:rPr>
              <a:t>•</a:t>
            </a:r>
            <a:r>
              <a:rPr lang="en-US" altLang="en-US" sz="2000" dirty="0" smtClean="0">
                <a:solidFill>
                  <a:schemeClr val="bg1"/>
                </a:solidFill>
              </a:rPr>
              <a:t> </a:t>
            </a:r>
            <a:r>
              <a:rPr lang="uk-UA" altLang="en-US" sz="3200" dirty="0" smtClean="0">
                <a:solidFill>
                  <a:schemeClr val="bg1"/>
                </a:solidFill>
              </a:rPr>
              <a:t>кількість людей, що постійно знаходяться в кімнаті;</a:t>
            </a:r>
            <a:endParaRPr lang="zh-CN" altLang="en-US" sz="3200" dirty="0">
              <a:solidFill>
                <a:schemeClr val="bg1"/>
              </a:solidFill>
            </a:endParaRPr>
          </a:p>
          <a:p>
            <a:endParaRPr lang="zh-CN" altLang="en-US" sz="2000" dirty="0">
              <a:solidFill>
                <a:schemeClr val="bg1"/>
              </a:solidFill>
            </a:endParaRPr>
          </a:p>
          <a:p>
            <a:r>
              <a:rPr lang="uk-UA" altLang="en-US" sz="2000" dirty="0" smtClean="0">
                <a:solidFill>
                  <a:schemeClr val="bg1"/>
                </a:solidFill>
              </a:rPr>
              <a:t>•</a:t>
            </a:r>
            <a:r>
              <a:rPr lang="en-US" altLang="en-US" sz="2000" dirty="0" smtClean="0">
                <a:solidFill>
                  <a:schemeClr val="bg1"/>
                </a:solidFill>
              </a:rPr>
              <a:t> </a:t>
            </a:r>
            <a:r>
              <a:rPr lang="uk-UA" altLang="en-US" sz="2900" dirty="0" smtClean="0">
                <a:solidFill>
                  <a:schemeClr val="bg1"/>
                </a:solidFill>
              </a:rPr>
              <a:t>кількість і потужність знаходяться в приміщенні освітлювальних,</a:t>
            </a:r>
            <a:endParaRPr lang="zh-CN" altLang="en-US" sz="2900" dirty="0">
              <a:solidFill>
                <a:schemeClr val="bg1"/>
              </a:solidFill>
            </a:endParaRPr>
          </a:p>
          <a:p>
            <a:r>
              <a:rPr lang="uk-UA" altLang="en-US" sz="2900" dirty="0" smtClean="0">
                <a:solidFill>
                  <a:schemeClr val="bg1"/>
                </a:solidFill>
              </a:rPr>
              <a:t> обігрівальних, офісних і побутових приладів.</a:t>
            </a:r>
            <a:endParaRPr lang="zh-CN" altLang="en-US" sz="2900"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8" name="图片 1"/>
          <p:cNvPicPr>
            <a:picLocks noChangeAspect="1"/>
          </p:cNvPicPr>
          <p:nvPr/>
        </p:nvPicPr>
        <p:blipFill>
          <a:blip r:embed="rId2"/>
          <a:stretch>
            <a:fillRect/>
          </a:stretch>
        </p:blipFill>
        <p:spPr>
          <a:xfrm>
            <a:off x="0" y="0"/>
            <a:ext cx="12192000" cy="6858000"/>
          </a:xfrm>
          <a:prstGeom prst="rect">
            <a:avLst/>
          </a:prstGeom>
        </p:spPr>
      </p:pic>
      <p:sp>
        <p:nvSpPr>
          <p:cNvPr id="1048643" name="任意多边形 8"/>
          <p:cNvSpPr/>
          <p:nvPr/>
        </p:nvSpPr>
        <p:spPr>
          <a:xfrm flipH="1" flipV="1">
            <a:off x="3596640" y="0"/>
            <a:ext cx="8595360" cy="6858000"/>
          </a:xfrm>
          <a:custGeom>
            <a:avLst/>
            <a:gdLst>
              <a:gd name="connsiteX0" fmla="*/ 0 w 7362092"/>
              <a:gd name="connsiteY0" fmla="*/ 0 h 6858000"/>
              <a:gd name="connsiteX1" fmla="*/ 3932652 w 7362092"/>
              <a:gd name="connsiteY1" fmla="*/ 0 h 6858000"/>
              <a:gd name="connsiteX2" fmla="*/ 7362092 w 7362092"/>
              <a:gd name="connsiteY2" fmla="*/ 6858000 h 6858000"/>
              <a:gd name="connsiteX3" fmla="*/ 0 w 736209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7362092" h="6858000">
                <a:moveTo>
                  <a:pt x="0" y="0"/>
                </a:moveTo>
                <a:lnTo>
                  <a:pt x="3932652" y="0"/>
                </a:lnTo>
                <a:lnTo>
                  <a:pt x="7362092" y="6858000"/>
                </a:lnTo>
                <a:lnTo>
                  <a:pt x="0" y="6858000"/>
                </a:lnTo>
                <a:close/>
              </a:path>
            </a:pathLst>
          </a:custGeom>
          <a:solidFill>
            <a:schemeClr val="tx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644" name="文本框 2"/>
          <p:cNvSpPr txBox="1"/>
          <p:nvPr/>
        </p:nvSpPr>
        <p:spPr>
          <a:xfrm>
            <a:off x="746760" y="80902"/>
            <a:ext cx="10722080" cy="2072640"/>
          </a:xfrm>
          <a:prstGeom prst="rect">
            <a:avLst/>
          </a:prstGeom>
          <a:noFill/>
        </p:spPr>
        <p:txBody>
          <a:bodyPr wrap="square" rtlCol="0">
            <a:spAutoFit/>
          </a:bodyPr>
          <a:lstStyle/>
          <a:p>
            <a:r>
              <a:rPr lang="uk-UA" altLang="en-US" sz="4400" b="1" dirty="0" smtClean="0">
                <a:solidFill>
                  <a:schemeClr val="bg1"/>
                </a:solidFill>
              </a:rPr>
              <a:t>Потужність можна розрахувати за формулою Qобщ = Q1 + Q2 + Q3. У цій формулі:</a:t>
            </a:r>
            <a:endParaRPr sz="4400" b="1" dirty="0" smtClean="0">
              <a:solidFill>
                <a:schemeClr val="bg1"/>
              </a:solidFill>
            </a:endParaRPr>
          </a:p>
        </p:txBody>
      </p:sp>
      <p:cxnSp>
        <p:nvCxnSpPr>
          <p:cNvPr id="3145732" name="直接连接符 3"/>
          <p:cNvCxnSpPr>
            <a:cxnSpLocks/>
          </p:cNvCxnSpPr>
          <p:nvPr/>
        </p:nvCxnSpPr>
        <p:spPr>
          <a:xfrm>
            <a:off x="5989320" y="2965350"/>
            <a:ext cx="620268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1048645" name="文本框 4"/>
          <p:cNvSpPr txBox="1"/>
          <p:nvPr/>
        </p:nvSpPr>
        <p:spPr>
          <a:xfrm>
            <a:off x="337472" y="2385059"/>
            <a:ext cx="11303696" cy="4472940"/>
          </a:xfrm>
          <a:prstGeom prst="rect">
            <a:avLst/>
          </a:prstGeom>
          <a:noFill/>
        </p:spPr>
        <p:txBody>
          <a:bodyPr wrap="square" rtlCol="0">
            <a:spAutoFit/>
          </a:bodyPr>
          <a:lstStyle/>
          <a:p>
            <a:r>
              <a:rPr lang="en-US" altLang="en-US" sz="3100" dirty="0" smtClean="0">
                <a:solidFill>
                  <a:schemeClr val="bg1"/>
                </a:solidFill>
              </a:rPr>
              <a:t>1.</a:t>
            </a:r>
            <a:r>
              <a:rPr lang="en-US" altLang="en-US" sz="2200" dirty="0" smtClean="0">
                <a:solidFill>
                  <a:schemeClr val="bg1"/>
                </a:solidFill>
              </a:rPr>
              <a:t>   Q1 - надходження тепла від підлоги, стелі і стін. Обчислюється множенням площі кімнати (S) на висоту стель (h) і коефіцієнт (k), а потім ділення отриманого числа на 1000. Коефіцієнт Q1 для помірно освітленої кімнати дорівнює 30 Вт, для середньоосвітленої - 35 Вт і для яскраво освітленої - 40 Вт.</a:t>
            </a:r>
            <a:endParaRPr lang="zh-CN" altLang="en-US" dirty="0">
              <a:solidFill>
                <a:schemeClr val="bg1"/>
              </a:solidFill>
            </a:endParaRPr>
          </a:p>
          <a:p>
            <a:r>
              <a:rPr lang="en-US" altLang="en-US" sz="2900" dirty="0" smtClean="0">
                <a:solidFill>
                  <a:schemeClr val="bg1"/>
                </a:solidFill>
              </a:rPr>
              <a:t> 2.    </a:t>
            </a:r>
            <a:r>
              <a:rPr lang="en-US" altLang="en-US" sz="2200" dirty="0" smtClean="0">
                <a:solidFill>
                  <a:schemeClr val="bg1"/>
                </a:solidFill>
              </a:rPr>
              <a:t>Q2 - коефіцієнт тепла, яке виділяється людиною. Він залежить від того, якого роду заняття проводяться в приміщенні. Наприклад, Q2 при нерухомості дорівнює 0.1 кВт, при легкій сидячій роботі або русі 0.13 кВт, при середньому фізичному навантаженні 0.2 кВт, при важкій фізичній - 0.44 кВт.</a:t>
            </a:r>
            <a:endParaRPr lang="zh-CN" altLang="en-US" sz="2900" dirty="0">
              <a:solidFill>
                <a:schemeClr val="bg1"/>
              </a:solidFill>
            </a:endParaRPr>
          </a:p>
          <a:p>
            <a:r>
              <a:rPr lang="en-US" altLang="en-US" sz="3400" dirty="0" smtClean="0">
                <a:solidFill>
                  <a:schemeClr val="bg1"/>
                </a:solidFill>
              </a:rPr>
              <a:t>3.   </a:t>
            </a:r>
            <a:r>
              <a:rPr lang="en-US" altLang="en-US" sz="2400" dirty="0" smtClean="0">
                <a:solidFill>
                  <a:schemeClr val="bg1"/>
                </a:solidFill>
              </a:rPr>
              <a:t>Q3 визначається складанням теплових показників роботи кожного приладу, який працює в приміщенні. Від стаціонарного комп'ютера надходить 0,3 кВт тепла, телевізор гріє кімнату на 0,2 кВт, решта приладів виділяють 30% своєї максимальної</a:t>
            </a:r>
            <a:r>
              <a:rPr lang="en-US" altLang="en-US" sz="2300" dirty="0" smtClean="0">
                <a:solidFill>
                  <a:schemeClr val="bg1"/>
                </a:solidFill>
              </a:rPr>
              <a:t> </a:t>
            </a:r>
            <a:r>
              <a:rPr lang="en-US" altLang="en-US" sz="2500" dirty="0" smtClean="0">
                <a:solidFill>
                  <a:schemeClr val="bg1"/>
                </a:solidFill>
              </a:rPr>
              <a:t>потужності споживання.</a:t>
            </a:r>
            <a:r>
              <a:rPr lang="en-US" altLang="en-US" sz="3400" dirty="0" smtClean="0">
                <a:solidFill>
                  <a:schemeClr val="bg1"/>
                </a:solidFill>
              </a:rPr>
              <a:t> </a:t>
            </a:r>
            <a:endParaRPr lang="zh-CN" altLang="en-US" sz="3400" dirty="0">
              <a:solidFill>
                <a:schemeClr val="bg1"/>
              </a:solidFill>
            </a:endParaRPr>
          </a:p>
        </p:txBody>
      </p:sp>
    </p:spTree>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TotalTime>
  <Words>764</Words>
  <Application>Microsoft Office PowerPoint</Application>
  <PresentationFormat>Широкий екран</PresentationFormat>
  <Paragraphs>39</Paragraphs>
  <Slides>15</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15</vt:i4>
      </vt:variant>
    </vt:vector>
  </HeadingPairs>
  <TitlesOfParts>
    <vt:vector size="21" baseType="lpstr">
      <vt:lpstr>宋体</vt:lpstr>
      <vt:lpstr>Arial</vt:lpstr>
      <vt:lpstr>Calibri</vt:lpstr>
      <vt:lpstr>Calibri Light</vt:lpstr>
      <vt:lpstr>等线</vt:lpstr>
      <vt:lpstr>Тема Office</vt:lpstr>
      <vt:lpstr>ТЕМА:Розрахунок потужності кондиціонера</vt:lpstr>
      <vt:lpstr>Презентація PowerPoint</vt:lpstr>
      <vt:lpstr>Презентація PowerPoint</vt:lpstr>
      <vt:lpstr>Презентація PowerPoint</vt:lpstr>
      <vt:lpstr>Які потужності бувають</vt:lpstr>
      <vt:lpstr>Працюючи за принципом холодильника, кондиціонер використовує речовину-хладоносій, яка «відбирає» тепло у повітря в кімнаті і віддає його через зовнішній теплообмінний блок на вулицю.  Співвідношення потужності енергоспоживання і холодопродуктивності називають енергоефективністю кондиціонуючого пристрою і позначають абревіатурою EER (Energy Efficiency Ratio). Більшість побутових кондиціонерів має значення EER в діапазоні від 2.5 до 4.</vt:lpstr>
      <vt:lpstr>Охолодження і енергоспоживання кондиціонера багато в чому залежать від умов, в яких працює пристрій. Два основні чинники, що впливають на продуктивність кондиціонера, - температура навколишнього середовища і рівень нагріву (надходження тепла) в кімнаті, де знаходиться пристрій.</vt:lpstr>
      <vt:lpstr>Презентація PowerPoint</vt:lpstr>
      <vt:lpstr>Презентація PowerPoint</vt:lpstr>
      <vt:lpstr>Підсумкова потужність кондиціонера повинна знаходитися в нормативно встановленому Qrange-діапазоні (між -5% - +15% потужності Q, отриманої при розрахунках). Такий розрахунок називається типовим і дозволяє визначити, який кондиціонуючий пристрій вибрати для квартири, невеликому (до 70 м²) офісі, приватному котеджі.</vt:lpstr>
      <vt:lpstr>Презентація PowerPoint</vt:lpstr>
      <vt:lpstr>1.Приплив повітря при провітрюванні. Типова методика передбачає, що кондиціонер охолоджує повітря в кімнаті, де закриті всі вікна. Деякі користувачі залишають кондиціонер включеним при короткочасно відкритому вікні і закритих дверях. Нормальну роботу приладу в таких умовах неможливо гарантувати. Але якщо ви вирішите робити так, на свій страх і ризик, потужність Q1 в формулі доведеться наростити на 20-25%, і при цьому на 15% зросте енергоспоживання.</vt:lpstr>
      <vt:lpstr>2.Верхній поверх. Приміщення, розташоване на самому верху будівлі, нагрівається набагато більше, ніж те, що знаходиться на середньому поверсі. На тепло від даху, що нагрівається вдень, доведеться «накинути» від 10 до 20% потужності.</vt:lpstr>
      <vt:lpstr>3.Великий засклений простір. Влітку кондиціонер витрачає близько 50% потужності, щоб компенсувати сонячне тепло. Типовий розрахунок передбачає наявність в кімнаті 1 вікна до 2 м². Щоб розрахувати потрібну потужність при більшій кількості вікон або їхньому великому розмірі, додавайте на кожен м² 50-100 Вт (тіньова сторона), 100-200 Вт (середня освітленість) і 200-300 Вт (сонячна сторона).</vt:lpstr>
      <vt:lpstr>Для побутових потреб найчастіше використовуються кондиціонери з маркуванням «дев'ятка» (26 м², 9 BTU, 2.6 кВт), «дюжина» (35 м², 12 BTU, 3.5 кВт) і «дві дюжини» (70 м², 24 BTU, 7 кВт ). Мінімальна потужність 1.5-2 кВт, але такі моделі підійдуть тільки для дуже маленьких кімнат.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USER</dc:creator>
  <cp:lastModifiedBy>RePack by Diakov</cp:lastModifiedBy>
  <cp:revision>2</cp:revision>
  <dcterms:created xsi:type="dcterms:W3CDTF">2015-12-23T19:33:00Z</dcterms:created>
  <dcterms:modified xsi:type="dcterms:W3CDTF">2023-06-04T12:49:19Z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1033-11.2.0.10382</vt:lpwstr>
  </property>
  <property fmtid="{D5CDD505-2E9C-101B-9397-08002B2CF9AE}" pid="3" name="ICV">
    <vt:lpwstr>CFFFF3E663E444528738A35268D634F9</vt:lpwstr>
  </property>
</Properties>
</file>