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9" r:id="rId13"/>
    <p:sldId id="267" r:id="rId14"/>
    <p:sldId id="270" r:id="rId15"/>
    <p:sldId id="271" r:id="rId16"/>
    <p:sldId id="272" r:id="rId17"/>
    <p:sldId id="273" r:id="rId18"/>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uk-UA" smtClean="0"/>
              <a:t>Зразок заголовка</a:t>
            </a:r>
            <a:endParaRPr lang="uk-UA"/>
          </a:p>
        </p:txBody>
      </p:sp>
      <p:sp>
        <p:nvSpPr>
          <p:cNvPr id="3" name="Пі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smtClean="0"/>
              <a:t>Клацніть, щоб редагувати стиль зразка підзаголовка</a:t>
            </a:r>
            <a:endParaRPr lang="uk-UA"/>
          </a:p>
        </p:txBody>
      </p:sp>
      <p:sp>
        <p:nvSpPr>
          <p:cNvPr id="4" name="Місце для дати 3"/>
          <p:cNvSpPr>
            <a:spLocks noGrp="1"/>
          </p:cNvSpPr>
          <p:nvPr>
            <p:ph type="dt" sz="half" idx="10"/>
          </p:nvPr>
        </p:nvSpPr>
        <p:spPr/>
        <p:txBody>
          <a:bodyPr/>
          <a:lstStyle/>
          <a:p>
            <a:fld id="{58A04A26-2DFE-4BA9-955C-B1D1F629D005}" type="datetimeFigureOut">
              <a:rPr lang="uk-UA" smtClean="0"/>
              <a:t>24.10.2022</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028C121C-9B81-4F08-A9A1-B7770B32BBF2}" type="slidenum">
              <a:rPr lang="uk-UA" smtClean="0"/>
              <a:t>‹№›</a:t>
            </a:fld>
            <a:endParaRPr lang="uk-UA"/>
          </a:p>
        </p:txBody>
      </p:sp>
    </p:spTree>
    <p:extLst>
      <p:ext uri="{BB962C8B-B14F-4D97-AF65-F5344CB8AC3E}">
        <p14:creationId xmlns:p14="http://schemas.microsoft.com/office/powerpoint/2010/main" val="4216111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ертикального тексту 2"/>
          <p:cNvSpPr>
            <a:spLocks noGrp="1"/>
          </p:cNvSpPr>
          <p:nvPr>
            <p:ph type="body" orient="vert" idx="1"/>
          </p:nvPr>
        </p:nvSpPr>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58A04A26-2DFE-4BA9-955C-B1D1F629D005}" type="datetimeFigureOut">
              <a:rPr lang="uk-UA" smtClean="0"/>
              <a:t>24.10.2022</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028C121C-9B81-4F08-A9A1-B7770B32BBF2}" type="slidenum">
              <a:rPr lang="uk-UA" smtClean="0"/>
              <a:t>‹№›</a:t>
            </a:fld>
            <a:endParaRPr lang="uk-UA"/>
          </a:p>
        </p:txBody>
      </p:sp>
    </p:spTree>
    <p:extLst>
      <p:ext uri="{BB962C8B-B14F-4D97-AF65-F5344CB8AC3E}">
        <p14:creationId xmlns:p14="http://schemas.microsoft.com/office/powerpoint/2010/main" val="3759278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8724900" y="365125"/>
            <a:ext cx="2628900" cy="5811838"/>
          </a:xfrm>
        </p:spPr>
        <p:txBody>
          <a:bodyPr vert="eaVert"/>
          <a:lstStyle/>
          <a:p>
            <a:r>
              <a:rPr lang="uk-UA" smtClean="0"/>
              <a:t>Зразок заголовка</a:t>
            </a:r>
            <a:endParaRPr lang="uk-UA"/>
          </a:p>
        </p:txBody>
      </p:sp>
      <p:sp>
        <p:nvSpPr>
          <p:cNvPr id="3" name="Місце для вертикального тексту 2"/>
          <p:cNvSpPr>
            <a:spLocks noGrp="1"/>
          </p:cNvSpPr>
          <p:nvPr>
            <p:ph type="body" orient="vert" idx="1"/>
          </p:nvPr>
        </p:nvSpPr>
        <p:spPr>
          <a:xfrm>
            <a:off x="838200" y="365125"/>
            <a:ext cx="7734300" cy="5811838"/>
          </a:xfrm>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58A04A26-2DFE-4BA9-955C-B1D1F629D005}" type="datetimeFigureOut">
              <a:rPr lang="uk-UA" smtClean="0"/>
              <a:t>24.10.2022</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028C121C-9B81-4F08-A9A1-B7770B32BBF2}" type="slidenum">
              <a:rPr lang="uk-UA" smtClean="0"/>
              <a:t>‹№›</a:t>
            </a:fld>
            <a:endParaRPr lang="uk-UA"/>
          </a:p>
        </p:txBody>
      </p:sp>
    </p:spTree>
    <p:extLst>
      <p:ext uri="{BB962C8B-B14F-4D97-AF65-F5344CB8AC3E}">
        <p14:creationId xmlns:p14="http://schemas.microsoft.com/office/powerpoint/2010/main" val="4104951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idx="1"/>
          </p:nvPr>
        </p:nvSpPr>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58A04A26-2DFE-4BA9-955C-B1D1F629D005}" type="datetimeFigureOut">
              <a:rPr lang="uk-UA" smtClean="0"/>
              <a:t>24.10.2022</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028C121C-9B81-4F08-A9A1-B7770B32BBF2}" type="slidenum">
              <a:rPr lang="uk-UA" smtClean="0"/>
              <a:t>‹№›</a:t>
            </a:fld>
            <a:endParaRPr lang="uk-UA"/>
          </a:p>
        </p:txBody>
      </p:sp>
    </p:spTree>
    <p:extLst>
      <p:ext uri="{BB962C8B-B14F-4D97-AF65-F5344CB8AC3E}">
        <p14:creationId xmlns:p14="http://schemas.microsoft.com/office/powerpoint/2010/main" val="1607489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uk-UA" smtClean="0"/>
              <a:t>Зразок заголовка</a:t>
            </a:r>
            <a:endParaRPr lang="uk-UA"/>
          </a:p>
        </p:txBody>
      </p:sp>
      <p:sp>
        <p:nvSpPr>
          <p:cNvPr id="3" name="Місце для тексту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smtClean="0"/>
              <a:t>Редагувати стиль зразка тексту</a:t>
            </a:r>
          </a:p>
        </p:txBody>
      </p:sp>
      <p:sp>
        <p:nvSpPr>
          <p:cNvPr id="4" name="Місце для дати 3"/>
          <p:cNvSpPr>
            <a:spLocks noGrp="1"/>
          </p:cNvSpPr>
          <p:nvPr>
            <p:ph type="dt" sz="half" idx="10"/>
          </p:nvPr>
        </p:nvSpPr>
        <p:spPr/>
        <p:txBody>
          <a:bodyPr/>
          <a:lstStyle/>
          <a:p>
            <a:fld id="{58A04A26-2DFE-4BA9-955C-B1D1F629D005}" type="datetimeFigureOut">
              <a:rPr lang="uk-UA" smtClean="0"/>
              <a:t>24.10.2022</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028C121C-9B81-4F08-A9A1-B7770B32BBF2}" type="slidenum">
              <a:rPr lang="uk-UA" smtClean="0"/>
              <a:t>‹№›</a:t>
            </a:fld>
            <a:endParaRPr lang="uk-UA"/>
          </a:p>
        </p:txBody>
      </p:sp>
    </p:spTree>
    <p:extLst>
      <p:ext uri="{BB962C8B-B14F-4D97-AF65-F5344CB8AC3E}">
        <p14:creationId xmlns:p14="http://schemas.microsoft.com/office/powerpoint/2010/main" val="2150447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sz="half" idx="1"/>
          </p:nvPr>
        </p:nvSpPr>
        <p:spPr>
          <a:xfrm>
            <a:off x="838200" y="1825625"/>
            <a:ext cx="5181600" cy="435133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вмісту 3"/>
          <p:cNvSpPr>
            <a:spLocks noGrp="1"/>
          </p:cNvSpPr>
          <p:nvPr>
            <p:ph sz="half" idx="2"/>
          </p:nvPr>
        </p:nvSpPr>
        <p:spPr>
          <a:xfrm>
            <a:off x="6172200" y="1825625"/>
            <a:ext cx="5181600" cy="435133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дати 4"/>
          <p:cNvSpPr>
            <a:spLocks noGrp="1"/>
          </p:cNvSpPr>
          <p:nvPr>
            <p:ph type="dt" sz="half" idx="10"/>
          </p:nvPr>
        </p:nvSpPr>
        <p:spPr/>
        <p:txBody>
          <a:bodyPr/>
          <a:lstStyle/>
          <a:p>
            <a:fld id="{58A04A26-2DFE-4BA9-955C-B1D1F629D005}" type="datetimeFigureOut">
              <a:rPr lang="uk-UA" smtClean="0"/>
              <a:t>24.10.2022</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028C121C-9B81-4F08-A9A1-B7770B32BBF2}" type="slidenum">
              <a:rPr lang="uk-UA" smtClean="0"/>
              <a:t>‹№›</a:t>
            </a:fld>
            <a:endParaRPr lang="uk-UA"/>
          </a:p>
        </p:txBody>
      </p:sp>
    </p:spTree>
    <p:extLst>
      <p:ext uri="{BB962C8B-B14F-4D97-AF65-F5344CB8AC3E}">
        <p14:creationId xmlns:p14="http://schemas.microsoft.com/office/powerpoint/2010/main" val="1570177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uk-UA" smtClean="0"/>
              <a:t>Зразок заголовка</a:t>
            </a:r>
            <a:endParaRPr lang="uk-UA"/>
          </a:p>
        </p:txBody>
      </p:sp>
      <p:sp>
        <p:nvSpPr>
          <p:cNvPr id="3" name="Місце для тексту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Місце для вмісту 3"/>
          <p:cNvSpPr>
            <a:spLocks noGrp="1"/>
          </p:cNvSpPr>
          <p:nvPr>
            <p:ph sz="half" idx="2"/>
          </p:nvPr>
        </p:nvSpPr>
        <p:spPr>
          <a:xfrm>
            <a:off x="839788" y="2505075"/>
            <a:ext cx="5157787" cy="368458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тексту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6" name="Місце для вмісту 5"/>
          <p:cNvSpPr>
            <a:spLocks noGrp="1"/>
          </p:cNvSpPr>
          <p:nvPr>
            <p:ph sz="quarter" idx="4"/>
          </p:nvPr>
        </p:nvSpPr>
        <p:spPr>
          <a:xfrm>
            <a:off x="6172200" y="2505075"/>
            <a:ext cx="5183188" cy="368458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7" name="Місце для дати 6"/>
          <p:cNvSpPr>
            <a:spLocks noGrp="1"/>
          </p:cNvSpPr>
          <p:nvPr>
            <p:ph type="dt" sz="half" idx="10"/>
          </p:nvPr>
        </p:nvSpPr>
        <p:spPr/>
        <p:txBody>
          <a:bodyPr/>
          <a:lstStyle/>
          <a:p>
            <a:fld id="{58A04A26-2DFE-4BA9-955C-B1D1F629D005}" type="datetimeFigureOut">
              <a:rPr lang="uk-UA" smtClean="0"/>
              <a:t>24.10.2022</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028C121C-9B81-4F08-A9A1-B7770B32BBF2}" type="slidenum">
              <a:rPr lang="uk-UA" smtClean="0"/>
              <a:t>‹№›</a:t>
            </a:fld>
            <a:endParaRPr lang="uk-UA"/>
          </a:p>
        </p:txBody>
      </p:sp>
    </p:spTree>
    <p:extLst>
      <p:ext uri="{BB962C8B-B14F-4D97-AF65-F5344CB8AC3E}">
        <p14:creationId xmlns:p14="http://schemas.microsoft.com/office/powerpoint/2010/main" val="3059044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дати 2"/>
          <p:cNvSpPr>
            <a:spLocks noGrp="1"/>
          </p:cNvSpPr>
          <p:nvPr>
            <p:ph type="dt" sz="half" idx="10"/>
          </p:nvPr>
        </p:nvSpPr>
        <p:spPr/>
        <p:txBody>
          <a:bodyPr/>
          <a:lstStyle/>
          <a:p>
            <a:fld id="{58A04A26-2DFE-4BA9-955C-B1D1F629D005}" type="datetimeFigureOut">
              <a:rPr lang="uk-UA" smtClean="0"/>
              <a:t>24.10.2022</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028C121C-9B81-4F08-A9A1-B7770B32BBF2}" type="slidenum">
              <a:rPr lang="uk-UA" smtClean="0"/>
              <a:t>‹№›</a:t>
            </a:fld>
            <a:endParaRPr lang="uk-UA"/>
          </a:p>
        </p:txBody>
      </p:sp>
    </p:spTree>
    <p:extLst>
      <p:ext uri="{BB962C8B-B14F-4D97-AF65-F5344CB8AC3E}">
        <p14:creationId xmlns:p14="http://schemas.microsoft.com/office/powerpoint/2010/main" val="1331506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58A04A26-2DFE-4BA9-955C-B1D1F629D005}" type="datetimeFigureOut">
              <a:rPr lang="uk-UA" smtClean="0"/>
              <a:t>24.10.2022</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028C121C-9B81-4F08-A9A1-B7770B32BBF2}" type="slidenum">
              <a:rPr lang="uk-UA" smtClean="0"/>
              <a:t>‹№›</a:t>
            </a:fld>
            <a:endParaRPr lang="uk-UA"/>
          </a:p>
        </p:txBody>
      </p:sp>
    </p:spTree>
    <p:extLst>
      <p:ext uri="{BB962C8B-B14F-4D97-AF65-F5344CB8AC3E}">
        <p14:creationId xmlns:p14="http://schemas.microsoft.com/office/powerpoint/2010/main" val="3138964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smtClean="0"/>
              <a:t>Зразок заголовка</a:t>
            </a:r>
            <a:endParaRPr lang="uk-UA"/>
          </a:p>
        </p:txBody>
      </p:sp>
      <p:sp>
        <p:nvSpPr>
          <p:cNvPr id="3" name="Місце для вмісту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Місце для дати 4"/>
          <p:cNvSpPr>
            <a:spLocks noGrp="1"/>
          </p:cNvSpPr>
          <p:nvPr>
            <p:ph type="dt" sz="half" idx="10"/>
          </p:nvPr>
        </p:nvSpPr>
        <p:spPr/>
        <p:txBody>
          <a:bodyPr/>
          <a:lstStyle/>
          <a:p>
            <a:fld id="{58A04A26-2DFE-4BA9-955C-B1D1F629D005}" type="datetimeFigureOut">
              <a:rPr lang="uk-UA" smtClean="0"/>
              <a:t>24.10.2022</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028C121C-9B81-4F08-A9A1-B7770B32BBF2}" type="slidenum">
              <a:rPr lang="uk-UA" smtClean="0"/>
              <a:t>‹№›</a:t>
            </a:fld>
            <a:endParaRPr lang="uk-UA"/>
          </a:p>
        </p:txBody>
      </p:sp>
    </p:spTree>
    <p:extLst>
      <p:ext uri="{BB962C8B-B14F-4D97-AF65-F5344CB8AC3E}">
        <p14:creationId xmlns:p14="http://schemas.microsoft.com/office/powerpoint/2010/main" val="934795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smtClean="0"/>
              <a:t>Зразок заголовка</a:t>
            </a:r>
            <a:endParaRPr lang="uk-UA"/>
          </a:p>
        </p:txBody>
      </p:sp>
      <p:sp>
        <p:nvSpPr>
          <p:cNvPr id="3" name="Місце для зображення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Місце для дати 4"/>
          <p:cNvSpPr>
            <a:spLocks noGrp="1"/>
          </p:cNvSpPr>
          <p:nvPr>
            <p:ph type="dt" sz="half" idx="10"/>
          </p:nvPr>
        </p:nvSpPr>
        <p:spPr/>
        <p:txBody>
          <a:bodyPr/>
          <a:lstStyle/>
          <a:p>
            <a:fld id="{58A04A26-2DFE-4BA9-955C-B1D1F629D005}" type="datetimeFigureOut">
              <a:rPr lang="uk-UA" smtClean="0"/>
              <a:t>24.10.2022</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028C121C-9B81-4F08-A9A1-B7770B32BBF2}" type="slidenum">
              <a:rPr lang="uk-UA" smtClean="0"/>
              <a:t>‹№›</a:t>
            </a:fld>
            <a:endParaRPr lang="uk-UA"/>
          </a:p>
        </p:txBody>
      </p:sp>
    </p:spTree>
    <p:extLst>
      <p:ext uri="{BB962C8B-B14F-4D97-AF65-F5344CB8AC3E}">
        <p14:creationId xmlns:p14="http://schemas.microsoft.com/office/powerpoint/2010/main" val="3030387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smtClean="0"/>
              <a:t>Зразок заголовка</a:t>
            </a:r>
            <a:endParaRPr lang="uk-UA"/>
          </a:p>
        </p:txBody>
      </p:sp>
      <p:sp>
        <p:nvSpPr>
          <p:cNvPr id="3" name="Місце для тексту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A04A26-2DFE-4BA9-955C-B1D1F629D005}" type="datetimeFigureOut">
              <a:rPr lang="uk-UA" smtClean="0"/>
              <a:t>24.10.2022</a:t>
            </a:fld>
            <a:endParaRPr lang="uk-UA"/>
          </a:p>
        </p:txBody>
      </p:sp>
      <p:sp>
        <p:nvSpPr>
          <p:cNvPr id="5" name="Місце для нижнього колонтитула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8C121C-9B81-4F08-A9A1-B7770B32BBF2}" type="slidenum">
              <a:rPr lang="uk-UA" smtClean="0"/>
              <a:t>‹№›</a:t>
            </a:fld>
            <a:endParaRPr lang="uk-UA"/>
          </a:p>
        </p:txBody>
      </p:sp>
    </p:spTree>
    <p:extLst>
      <p:ext uri="{BB962C8B-B14F-4D97-AF65-F5344CB8AC3E}">
        <p14:creationId xmlns:p14="http://schemas.microsoft.com/office/powerpoint/2010/main" val="1994829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609455"/>
          </a:xfrm>
        </p:spPr>
        <p:txBody>
          <a:bodyPr>
            <a:noAutofit/>
          </a:bodyPr>
          <a:lstStyle/>
          <a:p>
            <a:r>
              <a:rPr lang="uk-UA" sz="3600" b="1" dirty="0"/>
              <a:t>Економічні витрати підприємства і результати його діяльності.</a:t>
            </a:r>
            <a:endParaRPr lang="uk-UA" sz="3600" dirty="0"/>
          </a:p>
        </p:txBody>
      </p:sp>
      <p:sp>
        <p:nvSpPr>
          <p:cNvPr id="3" name="Підзаголовок 2"/>
          <p:cNvSpPr>
            <a:spLocks noGrp="1"/>
          </p:cNvSpPr>
          <p:nvPr>
            <p:ph type="subTitle" idx="1"/>
          </p:nvPr>
        </p:nvSpPr>
        <p:spPr>
          <a:xfrm>
            <a:off x="1524000" y="2008909"/>
            <a:ext cx="9144000" cy="3248891"/>
          </a:xfrm>
        </p:spPr>
        <p:txBody>
          <a:bodyPr/>
          <a:lstStyle/>
          <a:p>
            <a:r>
              <a:rPr lang="uk-UA" dirty="0"/>
              <a:t>План</a:t>
            </a:r>
          </a:p>
          <a:p>
            <a:pPr algn="l"/>
            <a:r>
              <a:rPr lang="uk-UA" sz="3200" dirty="0"/>
              <a:t>1. Сутність витрат виробництва.</a:t>
            </a:r>
          </a:p>
          <a:p>
            <a:pPr algn="l"/>
            <a:r>
              <a:rPr lang="uk-UA" sz="3200" dirty="0"/>
              <a:t>2. Види витрат в короткостроковому періоді.</a:t>
            </a:r>
          </a:p>
          <a:p>
            <a:pPr algn="l"/>
            <a:r>
              <a:rPr lang="uk-UA" sz="3200" dirty="0"/>
              <a:t>3. Витрати в довгостроковому періоді</a:t>
            </a:r>
          </a:p>
          <a:p>
            <a:endParaRPr lang="uk-UA" sz="3200" dirty="0"/>
          </a:p>
        </p:txBody>
      </p:sp>
    </p:spTree>
    <p:extLst>
      <p:ext uri="{BB962C8B-B14F-4D97-AF65-F5344CB8AC3E}">
        <p14:creationId xmlns:p14="http://schemas.microsoft.com/office/powerpoint/2010/main" val="2101746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443346"/>
            <a:ext cx="10515600" cy="1149928"/>
          </a:xfrm>
        </p:spPr>
        <p:txBody>
          <a:bodyPr>
            <a:normAutofit fontScale="90000"/>
          </a:bodyPr>
          <a:lstStyle/>
          <a:p>
            <a:pPr algn="just"/>
            <a:r>
              <a:rPr lang="uk-UA" sz="3200" b="1" i="1" dirty="0" smtClean="0"/>
              <a:t>Граничні </a:t>
            </a:r>
            <a:r>
              <a:rPr lang="uk-UA" sz="3200" b="1" i="1" dirty="0"/>
              <a:t>витрати (МС)</a:t>
            </a:r>
            <a:r>
              <a:rPr lang="uk-UA" sz="3200" dirty="0"/>
              <a:t> </a:t>
            </a:r>
            <a:r>
              <a:rPr lang="en-US" sz="3200" dirty="0" smtClean="0"/>
              <a:t>-</a:t>
            </a:r>
            <a:r>
              <a:rPr lang="uk-UA" sz="3200" dirty="0" smtClean="0"/>
              <a:t>приріст </a:t>
            </a:r>
            <a:r>
              <a:rPr lang="uk-UA" sz="3200" dirty="0"/>
              <a:t>витрат на виробництво ще однієї (додаткової) одиниці продукції</a:t>
            </a:r>
            <a:r>
              <a:rPr lang="uk-UA" sz="3200" dirty="0" smtClean="0"/>
              <a:t>:</a:t>
            </a:r>
            <a:r>
              <a:rPr lang="en-US" sz="3200" dirty="0" smtClean="0"/>
              <a:t/>
            </a:r>
            <a:br>
              <a:rPr lang="en-US" sz="3200" dirty="0" smtClean="0"/>
            </a:br>
            <a:r>
              <a:rPr lang="uk-UA" sz="3200" dirty="0" smtClean="0"/>
              <a:t> </a:t>
            </a:r>
            <a:r>
              <a:rPr lang="en-US" sz="3200" dirty="0" smtClean="0"/>
              <a:t>MC=</a:t>
            </a:r>
            <a:r>
              <a:rPr lang="el-GR" sz="3200" dirty="0" smtClean="0"/>
              <a:t>Δ</a:t>
            </a:r>
            <a:r>
              <a:rPr lang="en-US" sz="3200" dirty="0" smtClean="0"/>
              <a:t>TC/</a:t>
            </a:r>
            <a:r>
              <a:rPr lang="el-GR" sz="3200" dirty="0" smtClean="0"/>
              <a:t>Δ</a:t>
            </a:r>
            <a:r>
              <a:rPr lang="en-US" sz="3200" dirty="0" smtClean="0"/>
              <a:t>Q</a:t>
            </a:r>
            <a:br>
              <a:rPr lang="en-US" sz="3200" dirty="0" smtClean="0"/>
            </a:br>
            <a:endParaRPr lang="uk-UA" sz="3200" dirty="0"/>
          </a:p>
        </p:txBody>
      </p:sp>
      <p:sp>
        <p:nvSpPr>
          <p:cNvPr id="3" name="Місце для вмісту 2"/>
          <p:cNvSpPr>
            <a:spLocks noGrp="1"/>
          </p:cNvSpPr>
          <p:nvPr>
            <p:ph idx="1"/>
          </p:nvPr>
        </p:nvSpPr>
        <p:spPr>
          <a:xfrm>
            <a:off x="838200" y="1593273"/>
            <a:ext cx="10515600" cy="4583690"/>
          </a:xfrm>
        </p:spPr>
        <p:txBody>
          <a:bodyPr/>
          <a:lstStyle/>
          <a:p>
            <a:pPr algn="just"/>
            <a:r>
              <a:rPr lang="uk-UA" sz="2400" dirty="0"/>
              <a:t>Граничні витрати показують, чого буде варте виробнику збільшення випуску продукції на її одиницю. Концепція граничних витрат має стратегічне значення для підприємства, оскільки дає можливість визначити обсяг виробництва, тобто вирішується питання, виробляти фірмі продукції на кілька одиниць більше чи менше.</a:t>
            </a:r>
          </a:p>
          <a:p>
            <a:endParaRPr lang="uk-UA" dirty="0"/>
          </a:p>
        </p:txBody>
      </p:sp>
      <p:pic>
        <p:nvPicPr>
          <p:cNvPr id="9" name="Рисунок 8" descr="Ekonjm%20vutratu%206"/>
          <p:cNvPicPr/>
          <p:nvPr/>
        </p:nvPicPr>
        <p:blipFill>
          <a:blip r:embed="rId2">
            <a:extLst>
              <a:ext uri="{28A0092B-C50C-407E-A947-70E740481C1C}">
                <a14:useLocalDpi xmlns:a14="http://schemas.microsoft.com/office/drawing/2010/main" val="0"/>
              </a:ext>
            </a:extLst>
          </a:blip>
          <a:srcRect l="7661" t="20697" r="12833" b="4724"/>
          <a:stretch>
            <a:fillRect/>
          </a:stretch>
        </p:blipFill>
        <p:spPr bwMode="auto">
          <a:xfrm>
            <a:off x="3020291" y="3574472"/>
            <a:ext cx="5902036" cy="2602489"/>
          </a:xfrm>
          <a:prstGeom prst="rect">
            <a:avLst/>
          </a:prstGeom>
          <a:noFill/>
          <a:ln>
            <a:noFill/>
          </a:ln>
        </p:spPr>
      </p:pic>
    </p:spTree>
    <p:extLst>
      <p:ext uri="{BB962C8B-B14F-4D97-AF65-F5344CB8AC3E}">
        <p14:creationId xmlns:p14="http://schemas.microsoft.com/office/powerpoint/2010/main" val="10283848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78220"/>
          </a:xfrm>
        </p:spPr>
        <p:txBody>
          <a:bodyPr>
            <a:normAutofit fontScale="90000"/>
          </a:bodyPr>
          <a:lstStyle/>
          <a:p>
            <a:endParaRPr lang="uk-UA" dirty="0"/>
          </a:p>
        </p:txBody>
      </p:sp>
      <p:sp>
        <p:nvSpPr>
          <p:cNvPr id="3" name="Місце для вмісту 2"/>
          <p:cNvSpPr>
            <a:spLocks noGrp="1"/>
          </p:cNvSpPr>
          <p:nvPr>
            <p:ph idx="1"/>
          </p:nvPr>
        </p:nvSpPr>
        <p:spPr>
          <a:xfrm>
            <a:off x="838200" y="872836"/>
            <a:ext cx="10515600" cy="5304127"/>
          </a:xfrm>
        </p:spPr>
        <p:txBody>
          <a:bodyPr>
            <a:normAutofit/>
          </a:bodyPr>
          <a:lstStyle/>
          <a:p>
            <a:pPr algn="just"/>
            <a:r>
              <a:rPr lang="uk-UA" dirty="0"/>
              <a:t>На динаміку витрат виробництва у короткотерміновому періоді впливає закон спадної віддачі. Сутність його в тому, що починаючи з певного моменту, послідовне приєднання одиниць змінного ресурсу до незмінного, фіксованого ресурсу дає додатковий продукт, обсяг якого зменшується на кожну наступну одиницю змінного ресурсу. Дія закону позначається на динаміці витрат виробництва</a:t>
            </a:r>
            <a:r>
              <a:rPr lang="uk-UA" dirty="0" smtClean="0"/>
              <a:t>.</a:t>
            </a:r>
          </a:p>
          <a:p>
            <a:pPr algn="just"/>
            <a:r>
              <a:rPr lang="uk-UA" dirty="0" smtClean="0"/>
              <a:t>Однак </a:t>
            </a:r>
            <a:r>
              <a:rPr lang="uk-UA" dirty="0"/>
              <a:t>з моменту зниження приросту обсягу продукції за рахунок додаткового змінного ресурсу середні змінні витрати (</a:t>
            </a:r>
            <a:r>
              <a:rPr lang="en-US" dirty="0"/>
              <a:t>AVC</a:t>
            </a:r>
            <a:r>
              <a:rPr lang="uk-UA" dirty="0"/>
              <a:t>) підвищуватимуться, що призведе і до збільшення середніх валових витрат виробництва. В точці А, де АТС=МС (середніх витрат (</a:t>
            </a:r>
            <a:r>
              <a:rPr lang="en-US" dirty="0"/>
              <a:t>AVC</a:t>
            </a:r>
            <a:r>
              <a:rPr lang="uk-UA" dirty="0"/>
              <a:t>)), значення АТС </a:t>
            </a:r>
            <a:r>
              <a:rPr lang="uk-UA" dirty="0" smtClean="0"/>
              <a:t>мінімальне, фірма </a:t>
            </a:r>
            <a:r>
              <a:rPr lang="uk-UA" dirty="0"/>
              <a:t>оптимізує виробництво.</a:t>
            </a:r>
          </a:p>
          <a:p>
            <a:endParaRPr lang="uk-UA" dirty="0"/>
          </a:p>
        </p:txBody>
      </p:sp>
    </p:spTree>
    <p:extLst>
      <p:ext uri="{BB962C8B-B14F-4D97-AF65-F5344CB8AC3E}">
        <p14:creationId xmlns:p14="http://schemas.microsoft.com/office/powerpoint/2010/main" val="42858690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pic>
        <p:nvPicPr>
          <p:cNvPr id="4" name="Місце для вмісту 3" descr="Ekonjm%20vutratu%207"/>
          <p:cNvPicPr>
            <a:picLocks noGrp="1"/>
          </p:cNvPicPr>
          <p:nvPr>
            <p:ph idx="1"/>
          </p:nvPr>
        </p:nvPicPr>
        <p:blipFill>
          <a:blip r:embed="rId2">
            <a:extLst>
              <a:ext uri="{28A0092B-C50C-407E-A947-70E740481C1C}">
                <a14:useLocalDpi xmlns:a14="http://schemas.microsoft.com/office/drawing/2010/main" val="0"/>
              </a:ext>
            </a:extLst>
          </a:blip>
          <a:srcRect l="11858" t="13588" r="8824" b="9641"/>
          <a:stretch>
            <a:fillRect/>
          </a:stretch>
        </p:blipFill>
        <p:spPr bwMode="auto">
          <a:xfrm>
            <a:off x="1690256" y="1427018"/>
            <a:ext cx="7620414" cy="4694883"/>
          </a:xfrm>
          <a:prstGeom prst="rect">
            <a:avLst/>
          </a:prstGeom>
          <a:noFill/>
          <a:ln>
            <a:noFill/>
          </a:ln>
        </p:spPr>
      </p:pic>
    </p:spTree>
    <p:extLst>
      <p:ext uri="{BB962C8B-B14F-4D97-AF65-F5344CB8AC3E}">
        <p14:creationId xmlns:p14="http://schemas.microsoft.com/office/powerpoint/2010/main" val="16426765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sp>
        <p:nvSpPr>
          <p:cNvPr id="3" name="Місце для вмісту 2"/>
          <p:cNvSpPr>
            <a:spLocks noGrp="1"/>
          </p:cNvSpPr>
          <p:nvPr>
            <p:ph idx="1"/>
          </p:nvPr>
        </p:nvSpPr>
        <p:spPr>
          <a:xfrm>
            <a:off x="838200" y="678873"/>
            <a:ext cx="10515600" cy="5498090"/>
          </a:xfrm>
        </p:spPr>
        <p:txBody>
          <a:bodyPr/>
          <a:lstStyle/>
          <a:p>
            <a:pPr algn="just"/>
            <a:r>
              <a:rPr lang="uk-UA" dirty="0"/>
              <a:t>Однак з моменту зниження приросту обсягу продукції за рахунок додаткового змінного ресурсу середні змінні витрати (</a:t>
            </a:r>
            <a:r>
              <a:rPr lang="en-US" dirty="0"/>
              <a:t>AVC</a:t>
            </a:r>
            <a:r>
              <a:rPr lang="uk-UA" dirty="0"/>
              <a:t>) підвищуватимуться, що призведе і до збільшення середніх валових витрат виробництва. В точці А, де АТС=МС (середніх витрат (</a:t>
            </a:r>
            <a:r>
              <a:rPr lang="en-US" dirty="0"/>
              <a:t>AVC</a:t>
            </a:r>
            <a:r>
              <a:rPr lang="uk-UA" dirty="0"/>
              <a:t>)), значення АТС мінімальне</a:t>
            </a:r>
            <a:r>
              <a:rPr lang="uk-UA" dirty="0" smtClean="0"/>
              <a:t>, фірма </a:t>
            </a:r>
            <a:r>
              <a:rPr lang="uk-UA" dirty="0"/>
              <a:t>оптимізує виробництво.</a:t>
            </a:r>
          </a:p>
          <a:p>
            <a:pPr algn="just"/>
            <a:r>
              <a:rPr lang="uk-UA" dirty="0"/>
              <a:t>Середні сукупні витрати мають важливе значення для теорії фірми. Порівняння середніх сукупних витрат з рівнем цін дозволяє визначити величину прибутку. Це дозволяє вибрати правильну стратегію фірми у короткостроковому періоді.</a:t>
            </a:r>
          </a:p>
          <a:p>
            <a:endParaRPr lang="uk-UA" dirty="0"/>
          </a:p>
        </p:txBody>
      </p:sp>
    </p:spTree>
    <p:extLst>
      <p:ext uri="{BB962C8B-B14F-4D97-AF65-F5344CB8AC3E}">
        <p14:creationId xmlns:p14="http://schemas.microsoft.com/office/powerpoint/2010/main" val="1495843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a:xfrm>
            <a:off x="838200" y="706582"/>
            <a:ext cx="10515600" cy="5470381"/>
          </a:xfrm>
        </p:spPr>
        <p:txBody>
          <a:bodyPr/>
          <a:lstStyle/>
          <a:p>
            <a:r>
              <a:rPr lang="uk-UA" b="1" i="1" dirty="0"/>
              <a:t>Мінімізація витрат у довгостроковому періоді</a:t>
            </a:r>
            <a:r>
              <a:rPr lang="uk-UA" dirty="0"/>
              <a:t> – основне завдання, яке реалізується шляхом зміни всіх факторів з урахуванням кон’юнктури ринку.</a:t>
            </a:r>
          </a:p>
          <a:p>
            <a:r>
              <a:rPr lang="uk-UA" b="1" i="1" dirty="0"/>
              <a:t>Криві витрат у довгостроковому періоді</a:t>
            </a:r>
            <a:r>
              <a:rPr lang="uk-UA" dirty="0"/>
              <a:t> показують мінімальні витрати виробництва будь-якого об’єму продукції, коли всі фактори виробництва є змінними</a:t>
            </a:r>
            <a:r>
              <a:rPr lang="uk-UA" dirty="0" smtClean="0"/>
              <a:t>.</a:t>
            </a:r>
          </a:p>
          <a:p>
            <a:r>
              <a:rPr lang="uk-UA" dirty="0"/>
              <a:t>Розбіжність довгострокового і короткострокового аналізу витрат виробництва полягає у відмінності ступеня еластичності факторів </a:t>
            </a:r>
            <a:r>
              <a:rPr lang="uk-UA" dirty="0" smtClean="0"/>
              <a:t>виробництва.</a:t>
            </a:r>
          </a:p>
          <a:p>
            <a:r>
              <a:rPr lang="uk-UA" dirty="0"/>
              <a:t>У межах довгострокового періоду постійні витрати не мають місця</a:t>
            </a:r>
          </a:p>
          <a:p>
            <a:endParaRPr lang="uk-UA" dirty="0"/>
          </a:p>
          <a:p>
            <a:endParaRPr lang="uk-UA" dirty="0"/>
          </a:p>
        </p:txBody>
      </p:sp>
    </p:spTree>
    <p:extLst>
      <p:ext uri="{BB962C8B-B14F-4D97-AF65-F5344CB8AC3E}">
        <p14:creationId xmlns:p14="http://schemas.microsoft.com/office/powerpoint/2010/main" val="23088397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65909" y="-535420"/>
            <a:ext cx="10515600" cy="1325563"/>
          </a:xfrm>
        </p:spPr>
        <p:txBody>
          <a:bodyPr/>
          <a:lstStyle/>
          <a:p>
            <a:endParaRPr lang="uk-UA"/>
          </a:p>
        </p:txBody>
      </p:sp>
      <p:sp>
        <p:nvSpPr>
          <p:cNvPr id="3" name="Місце для вмісту 2"/>
          <p:cNvSpPr>
            <a:spLocks noGrp="1"/>
          </p:cNvSpPr>
          <p:nvPr>
            <p:ph idx="1"/>
          </p:nvPr>
        </p:nvSpPr>
        <p:spPr>
          <a:xfrm>
            <a:off x="1170710" y="972921"/>
            <a:ext cx="10515600" cy="5678200"/>
          </a:xfrm>
        </p:spPr>
        <p:txBody>
          <a:bodyPr>
            <a:normAutofit fontScale="92500" lnSpcReduction="10000"/>
          </a:bodyPr>
          <a:lstStyle/>
          <a:p>
            <a:pPr algn="just"/>
            <a:r>
              <a:rPr lang="uk-UA" dirty="0"/>
              <a:t> </a:t>
            </a:r>
            <a:r>
              <a:rPr lang="en-US" dirty="0"/>
              <a:t>LAC</a:t>
            </a:r>
            <a:r>
              <a:rPr lang="uk-UA" dirty="0"/>
              <a:t> (</a:t>
            </a:r>
            <a:r>
              <a:rPr lang="en-US" dirty="0"/>
              <a:t>Long Average Cost</a:t>
            </a:r>
            <a:r>
              <a:rPr lang="uk-UA" dirty="0"/>
              <a:t>) – крива середніх витрат довгострокового </a:t>
            </a:r>
            <a:r>
              <a:rPr lang="uk-UA" dirty="0" smtClean="0"/>
              <a:t>періоду. Довгострокова </a:t>
            </a:r>
            <a:r>
              <a:rPr lang="uk-UA" dirty="0"/>
              <a:t>крива середніх витрат </a:t>
            </a:r>
            <a:r>
              <a:rPr lang="en-US" dirty="0"/>
              <a:t>LAC</a:t>
            </a:r>
            <a:r>
              <a:rPr lang="uk-UA" dirty="0"/>
              <a:t> отримується з короткострокових кривих </a:t>
            </a:r>
            <a:r>
              <a:rPr lang="uk-UA" dirty="0" smtClean="0"/>
              <a:t> </a:t>
            </a:r>
            <a:r>
              <a:rPr lang="uk-UA" dirty="0"/>
              <a:t>середніх витрат (АС</a:t>
            </a:r>
            <a:r>
              <a:rPr lang="uk-UA" baseline="-25000" dirty="0"/>
              <a:t>1</a:t>
            </a:r>
            <a:r>
              <a:rPr lang="uk-UA" dirty="0"/>
              <a:t>, АС</a:t>
            </a:r>
            <a:r>
              <a:rPr lang="uk-UA" baseline="-25000" dirty="0"/>
              <a:t>2</a:t>
            </a:r>
            <a:r>
              <a:rPr lang="uk-UA" dirty="0"/>
              <a:t>, АС</a:t>
            </a:r>
            <a:r>
              <a:rPr lang="uk-UA" baseline="-25000" dirty="0"/>
              <a:t>3</a:t>
            </a:r>
            <a:r>
              <a:rPr lang="uk-UA" dirty="0"/>
              <a:t>, АС</a:t>
            </a:r>
            <a:r>
              <a:rPr lang="uk-UA" baseline="-25000" dirty="0"/>
              <a:t>4</a:t>
            </a:r>
            <a:r>
              <a:rPr lang="uk-UA" dirty="0"/>
              <a:t>).</a:t>
            </a:r>
          </a:p>
          <a:p>
            <a:pPr algn="just"/>
            <a:r>
              <a:rPr lang="uk-UA" dirty="0"/>
              <a:t> </a:t>
            </a:r>
            <a:r>
              <a:rPr lang="en-US" dirty="0"/>
              <a:t>LAC</a:t>
            </a:r>
            <a:r>
              <a:rPr lang="uk-UA" dirty="0"/>
              <a:t> – має плавний вигляд у тому випадку, коли розміри підприємства можливо змінювати таким чином, щоб обсяг продукції (при мінімальних АС) був на одиницю більшим ніж на попередньому підприємстві.</a:t>
            </a:r>
          </a:p>
          <a:p>
            <a:pPr algn="just"/>
            <a:r>
              <a:rPr lang="en-US" dirty="0"/>
              <a:t>LMC</a:t>
            </a:r>
            <a:r>
              <a:rPr lang="uk-UA" dirty="0"/>
              <a:t> (</a:t>
            </a:r>
            <a:r>
              <a:rPr lang="en-US" dirty="0"/>
              <a:t>Long Marginal Cost</a:t>
            </a:r>
            <a:r>
              <a:rPr lang="uk-UA" dirty="0"/>
              <a:t>) – </a:t>
            </a:r>
            <a:r>
              <a:rPr lang="uk-UA" b="1" i="1" dirty="0"/>
              <a:t>граничні витрати у довгостроковому періоді</a:t>
            </a:r>
            <a:r>
              <a:rPr lang="uk-UA" dirty="0"/>
              <a:t> – це </a:t>
            </a:r>
            <a:r>
              <a:rPr lang="uk-UA" dirty="0" smtClean="0"/>
              <a:t>велич</a:t>
            </a:r>
          </a:p>
          <a:p>
            <a:pPr algn="just"/>
            <a:r>
              <a:rPr lang="uk-UA" dirty="0" err="1" smtClean="0"/>
              <a:t>ина</a:t>
            </a:r>
            <a:r>
              <a:rPr lang="uk-UA" dirty="0" smtClean="0"/>
              <a:t> </a:t>
            </a:r>
            <a:r>
              <a:rPr lang="uk-UA" dirty="0"/>
              <a:t>зміни витрат при зміні обсягу випуску, коли всі фактори виробництва є змінними; це приріст витрат виробництва в умовах можливості зміни розмірів підприємств.</a:t>
            </a:r>
          </a:p>
          <a:p>
            <a:r>
              <a:rPr lang="uk-UA" dirty="0"/>
              <a:t>- </a:t>
            </a:r>
            <a:r>
              <a:rPr lang="en-US" dirty="0"/>
              <a:t>LMC</a:t>
            </a:r>
            <a:r>
              <a:rPr lang="uk-UA" dirty="0"/>
              <a:t>&lt;</a:t>
            </a:r>
            <a:r>
              <a:rPr lang="en-US" dirty="0"/>
              <a:t>LAC</a:t>
            </a:r>
            <a:r>
              <a:rPr lang="uk-UA" dirty="0"/>
              <a:t> – підприємства зменшуються.</a:t>
            </a:r>
          </a:p>
          <a:p>
            <a:r>
              <a:rPr lang="uk-UA" dirty="0"/>
              <a:t>- </a:t>
            </a:r>
            <a:r>
              <a:rPr lang="en-US" dirty="0"/>
              <a:t>LMC</a:t>
            </a:r>
            <a:r>
              <a:rPr lang="uk-UA" dirty="0"/>
              <a:t>&gt;</a:t>
            </a:r>
            <a:r>
              <a:rPr lang="en-US" dirty="0"/>
              <a:t>LAC</a:t>
            </a:r>
            <a:r>
              <a:rPr lang="uk-UA" dirty="0"/>
              <a:t> – підприємства збільшуються.</a:t>
            </a:r>
          </a:p>
          <a:p>
            <a:r>
              <a:rPr lang="uk-UA" dirty="0"/>
              <a:t>- </a:t>
            </a:r>
            <a:r>
              <a:rPr lang="en-US" dirty="0"/>
              <a:t>LMC</a:t>
            </a:r>
            <a:r>
              <a:rPr lang="uk-UA" dirty="0"/>
              <a:t>=</a:t>
            </a:r>
            <a:r>
              <a:rPr lang="en-US" dirty="0"/>
              <a:t>LAC</a:t>
            </a:r>
            <a:r>
              <a:rPr lang="uk-UA" dirty="0"/>
              <a:t> – коли </a:t>
            </a:r>
            <a:r>
              <a:rPr lang="en-US" dirty="0"/>
              <a:t>LAC</a:t>
            </a:r>
            <a:r>
              <a:rPr lang="uk-UA" dirty="0"/>
              <a:t> постійні або мають мінімальне значення.</a:t>
            </a:r>
          </a:p>
          <a:p>
            <a:endParaRPr lang="uk-UA" dirty="0"/>
          </a:p>
          <a:p>
            <a:endParaRPr lang="uk-UA" dirty="0"/>
          </a:p>
        </p:txBody>
      </p:sp>
    </p:spTree>
    <p:extLst>
      <p:ext uri="{BB962C8B-B14F-4D97-AF65-F5344CB8AC3E}">
        <p14:creationId xmlns:p14="http://schemas.microsoft.com/office/powerpoint/2010/main" val="1652286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789709"/>
            <a:ext cx="10515600" cy="705281"/>
          </a:xfrm>
        </p:spPr>
        <p:txBody>
          <a:bodyPr>
            <a:normAutofit fontScale="90000"/>
          </a:bodyPr>
          <a:lstStyle/>
          <a:p>
            <a:r>
              <a:rPr lang="uk-UA" dirty="0" smtClean="0">
                <a:latin typeface="Times New Roman" panose="02020603050405020304" pitchFamily="18" charset="0"/>
                <a:ea typeface="Times New Roman" panose="02020603050405020304" pitchFamily="18" charset="0"/>
              </a:rPr>
              <a:t>Середні </a:t>
            </a:r>
            <a:r>
              <a:rPr lang="uk-UA" dirty="0">
                <a:latin typeface="Times New Roman" panose="02020603050405020304" pitchFamily="18" charset="0"/>
                <a:ea typeface="Times New Roman" panose="02020603050405020304" pitchFamily="18" charset="0"/>
              </a:rPr>
              <a:t>витрати у довгостроковому періоді</a:t>
            </a:r>
            <a:r>
              <a:rPr lang="uk-UA" sz="6600" dirty="0" smtClean="0">
                <a:effectLst/>
                <a:latin typeface="Times New Roman" panose="02020603050405020304" pitchFamily="18" charset="0"/>
                <a:ea typeface="Times New Roman" panose="02020603050405020304" pitchFamily="18" charset="0"/>
              </a:rPr>
              <a:t/>
            </a:r>
            <a:br>
              <a:rPr lang="uk-UA" sz="6600" dirty="0" smtClean="0">
                <a:effectLst/>
                <a:latin typeface="Times New Roman" panose="02020603050405020304" pitchFamily="18" charset="0"/>
                <a:ea typeface="Times New Roman" panose="02020603050405020304" pitchFamily="18" charset="0"/>
              </a:rPr>
            </a:br>
            <a:endParaRPr lang="uk-UA" dirty="0"/>
          </a:p>
        </p:txBody>
      </p:sp>
      <p:sp>
        <p:nvSpPr>
          <p:cNvPr id="3" name="Місце для вмісту 2"/>
          <p:cNvSpPr>
            <a:spLocks noGrp="1"/>
          </p:cNvSpPr>
          <p:nvPr>
            <p:ph idx="1"/>
          </p:nvPr>
        </p:nvSpPr>
        <p:spPr/>
        <p:txBody>
          <a:bodyPr/>
          <a:lstStyle/>
          <a:p>
            <a:endParaRPr lang="uk-UA" dirty="0"/>
          </a:p>
        </p:txBody>
      </p:sp>
      <p:grpSp>
        <p:nvGrpSpPr>
          <p:cNvPr id="4" name="Групувати 3"/>
          <p:cNvGrpSpPr>
            <a:grpSpLocks/>
          </p:cNvGrpSpPr>
          <p:nvPr/>
        </p:nvGrpSpPr>
        <p:grpSpPr bwMode="auto">
          <a:xfrm>
            <a:off x="1163782" y="2019299"/>
            <a:ext cx="9961418" cy="4007428"/>
            <a:chOff x="2541" y="9304"/>
            <a:chExt cx="7680" cy="4440"/>
          </a:xfrm>
        </p:grpSpPr>
        <p:pic>
          <p:nvPicPr>
            <p:cNvPr id="5" name="Picture 14" descr="Ekonjm%20vutratu%209"/>
            <p:cNvPicPr>
              <a:picLocks noChangeAspect="1" noChangeArrowheads="1"/>
            </p:cNvPicPr>
            <p:nvPr/>
          </p:nvPicPr>
          <p:blipFill>
            <a:blip r:embed="rId2">
              <a:extLst>
                <a:ext uri="{28A0092B-C50C-407E-A947-70E740481C1C}">
                  <a14:useLocalDpi xmlns:a14="http://schemas.microsoft.com/office/drawing/2010/main" val="0"/>
                </a:ext>
              </a:extLst>
            </a:blip>
            <a:srcRect l="3424" t="9438" r="2802" b="2435"/>
            <a:stretch>
              <a:fillRect/>
            </a:stretch>
          </p:blipFill>
          <p:spPr bwMode="auto">
            <a:xfrm>
              <a:off x="3141" y="9304"/>
              <a:ext cx="6340" cy="3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5"/>
            <p:cNvSpPr txBox="1">
              <a:spLocks noChangeArrowheads="1"/>
            </p:cNvSpPr>
            <p:nvPr/>
          </p:nvSpPr>
          <p:spPr bwMode="auto">
            <a:xfrm>
              <a:off x="2541" y="13264"/>
              <a:ext cx="7680"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endParaRPr lang="uk-UA" sz="1400" dirty="0">
                <a:effectLst/>
                <a:latin typeface="Times New Roman" panose="02020603050405020304" pitchFamily="18" charset="0"/>
                <a:ea typeface="Times New Roman" panose="02020603050405020304" pitchFamily="18" charset="0"/>
              </a:endParaRPr>
            </a:p>
          </p:txBody>
        </p:sp>
      </p:grpSp>
    </p:spTree>
    <p:extLst>
      <p:ext uri="{BB962C8B-B14F-4D97-AF65-F5344CB8AC3E}">
        <p14:creationId xmlns:p14="http://schemas.microsoft.com/office/powerpoint/2010/main" val="2108660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32509"/>
            <a:ext cx="10515600" cy="1066800"/>
          </a:xfrm>
        </p:spPr>
        <p:txBody>
          <a:bodyPr>
            <a:noAutofit/>
          </a:bodyPr>
          <a:lstStyle/>
          <a:p>
            <a:pPr algn="ctr"/>
            <a:r>
              <a:rPr lang="uk-UA" sz="2800" b="1" dirty="0"/>
              <a:t>Позитивний ефект масштабу залежить від факторів, які зменшують середні витрати: </a:t>
            </a:r>
            <a:br>
              <a:rPr lang="uk-UA" sz="2800" b="1" dirty="0"/>
            </a:br>
            <a:endParaRPr lang="uk-UA" sz="2800" b="1" dirty="0"/>
          </a:p>
        </p:txBody>
      </p:sp>
      <p:sp>
        <p:nvSpPr>
          <p:cNvPr id="3" name="Місце для вмісту 2"/>
          <p:cNvSpPr>
            <a:spLocks noGrp="1"/>
          </p:cNvSpPr>
          <p:nvPr>
            <p:ph idx="1"/>
          </p:nvPr>
        </p:nvSpPr>
        <p:spPr>
          <a:xfrm>
            <a:off x="838200" y="1260764"/>
            <a:ext cx="10515600" cy="4916199"/>
          </a:xfrm>
        </p:spPr>
        <p:txBody>
          <a:bodyPr>
            <a:normAutofit fontScale="92500" lnSpcReduction="10000"/>
          </a:bodyPr>
          <a:lstStyle/>
          <a:p>
            <a:pPr lvl="0" algn="just"/>
            <a:r>
              <a:rPr lang="uk-UA" b="1" i="1" dirty="0"/>
              <a:t>Спеціалізація праці робітників</a:t>
            </a:r>
            <a:r>
              <a:rPr lang="uk-UA" dirty="0"/>
              <a:t>. Підвищення рівня спеціалізації праці стає можливим при зростанні обсягів виробництва. Упродовж робочого часу робітник займається саме тією операцією, яка найкращим чином підходить до його кваліфікації.</a:t>
            </a:r>
          </a:p>
          <a:p>
            <a:pPr lvl="0" algn="just"/>
            <a:r>
              <a:rPr lang="uk-UA" b="1" i="1" dirty="0"/>
              <a:t>Спеціалізація праці персоналу управління</a:t>
            </a:r>
            <a:r>
              <a:rPr lang="uk-UA" dirty="0"/>
              <a:t>. Значні масштаби виробництва дозволять краще використовувати працю спеціалістів управління завдяки більш глибокій спеціалізації.</a:t>
            </a:r>
          </a:p>
          <a:p>
            <a:pPr lvl="0" algn="just"/>
            <a:r>
              <a:rPr lang="uk-UA" b="1" i="1" dirty="0"/>
              <a:t>Ефективне використання капіталу</a:t>
            </a:r>
            <a:r>
              <a:rPr lang="uk-UA" dirty="0"/>
              <a:t>. Ефективне використання капіталу потребує, як правило, значних грошових коштів і обсягів виробництва. Невеликі підприємства не можуть це забезпечити.</a:t>
            </a:r>
          </a:p>
          <a:p>
            <a:pPr lvl="0" algn="just"/>
            <a:r>
              <a:rPr lang="uk-UA" b="1" i="1" dirty="0"/>
              <a:t>Виробництво побічних продуктів</a:t>
            </a:r>
            <a:r>
              <a:rPr lang="uk-UA" dirty="0"/>
              <a:t>. Велике підприємство має більш широкі можливості для організації виробництва з відходів. Це збільшує загальний випуск продукції за незмінної кількості ресурсів.</a:t>
            </a:r>
          </a:p>
          <a:p>
            <a:pPr algn="just"/>
            <a:endParaRPr lang="uk-UA" dirty="0"/>
          </a:p>
        </p:txBody>
      </p:sp>
    </p:spTree>
    <p:extLst>
      <p:ext uri="{BB962C8B-B14F-4D97-AF65-F5344CB8AC3E}">
        <p14:creationId xmlns:p14="http://schemas.microsoft.com/office/powerpoint/2010/main" val="4317984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26473"/>
            <a:ext cx="10515600" cy="1164215"/>
          </a:xfrm>
        </p:spPr>
        <p:txBody>
          <a:bodyPr>
            <a:noAutofit/>
          </a:bodyPr>
          <a:lstStyle/>
          <a:p>
            <a:pPr algn="just"/>
            <a:r>
              <a:rPr lang="uk-UA" sz="3200" b="1" i="1" dirty="0">
                <a:solidFill>
                  <a:srgbClr val="FF0000"/>
                </a:solidFill>
              </a:rPr>
              <a:t>Витрати виробництва </a:t>
            </a:r>
            <a:r>
              <a:rPr lang="uk-UA" sz="3200" b="1" i="1" dirty="0"/>
              <a:t>-</a:t>
            </a:r>
            <a:r>
              <a:rPr lang="uk-UA" sz="3200" b="1" dirty="0"/>
              <a:t> </a:t>
            </a:r>
            <a:r>
              <a:rPr lang="uk-UA" sz="3200" b="1" i="1" dirty="0"/>
              <a:t>вартісна оцінка затрат економічних ресурсів, здійснених підприємцями </a:t>
            </a:r>
            <a:r>
              <a:rPr lang="uk-UA" sz="3200" b="1" dirty="0"/>
              <a:t>для </a:t>
            </a:r>
            <a:r>
              <a:rPr lang="uk-UA" sz="3200" b="1" i="1" dirty="0"/>
              <a:t>виробництва продукції.</a:t>
            </a:r>
            <a:r>
              <a:rPr lang="uk-UA" sz="3200" dirty="0"/>
              <a:t/>
            </a:r>
            <a:br>
              <a:rPr lang="uk-UA" sz="3200" dirty="0"/>
            </a:br>
            <a:endParaRPr lang="uk-UA" sz="3200" dirty="0"/>
          </a:p>
        </p:txBody>
      </p:sp>
      <p:sp>
        <p:nvSpPr>
          <p:cNvPr id="3" name="Місце для вмісту 2"/>
          <p:cNvSpPr>
            <a:spLocks noGrp="1"/>
          </p:cNvSpPr>
          <p:nvPr>
            <p:ph idx="1"/>
          </p:nvPr>
        </p:nvSpPr>
        <p:spPr/>
        <p:txBody>
          <a:bodyPr/>
          <a:lstStyle/>
          <a:p>
            <a:r>
              <a:rPr lang="uk-UA" b="1" i="1" dirty="0"/>
              <a:t>Зовнішні (явні, або експліцитні) витрати</a:t>
            </a:r>
            <a:r>
              <a:rPr lang="uk-UA" i="1" dirty="0"/>
              <a:t> </a:t>
            </a:r>
            <a:r>
              <a:rPr lang="uk-UA" dirty="0"/>
              <a:t>- витрати на оплату економічних ресурсів, постачальники яких не є власниками фірми (грошові витрати на придбання сировини, палива, обладнання, трудових та транспортних послуг тощо).</a:t>
            </a:r>
          </a:p>
          <a:p>
            <a:r>
              <a:rPr lang="uk-UA" b="1" i="1" dirty="0"/>
              <a:t>Внутрішні (неявні, або імпліцитні) витрати</a:t>
            </a:r>
            <a:r>
              <a:rPr lang="uk-UA" i="1" dirty="0"/>
              <a:t> </a:t>
            </a:r>
            <a:r>
              <a:rPr lang="uk-UA" dirty="0"/>
              <a:t>- витрати фірми на використання власних (неоплачуваних) ресурсів.</a:t>
            </a:r>
          </a:p>
          <a:p>
            <a:r>
              <a:rPr lang="uk-UA" b="1" i="1" dirty="0"/>
              <a:t>Вартість невикористаних можливостей</a:t>
            </a:r>
            <a:r>
              <a:rPr lang="uk-UA" dirty="0"/>
              <a:t> і буде елементом внутрішніх витрат</a:t>
            </a:r>
            <a:r>
              <a:rPr lang="uk-UA" dirty="0" smtClean="0"/>
              <a:t>.</a:t>
            </a:r>
          </a:p>
          <a:p>
            <a:r>
              <a:rPr lang="uk-UA" b="1" i="1" dirty="0"/>
              <a:t>Нормальний прибуток</a:t>
            </a:r>
            <a:r>
              <a:rPr lang="uk-UA" dirty="0"/>
              <a:t> – це мінімальна плата, яка необхідна, щоб утримати підприємця в межах даного напрямку діяльності</a:t>
            </a:r>
          </a:p>
        </p:txBody>
      </p:sp>
    </p:spTree>
    <p:extLst>
      <p:ext uri="{BB962C8B-B14F-4D97-AF65-F5344CB8AC3E}">
        <p14:creationId xmlns:p14="http://schemas.microsoft.com/office/powerpoint/2010/main" val="4267106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68036"/>
            <a:ext cx="10515600" cy="845128"/>
          </a:xfrm>
        </p:spPr>
        <p:txBody>
          <a:bodyPr>
            <a:normAutofit fontScale="90000"/>
          </a:bodyPr>
          <a:lstStyle/>
          <a:p>
            <a:r>
              <a:rPr lang="uk-UA" b="1" dirty="0"/>
              <a:t>Види витрат в короткостроковому періоді.</a:t>
            </a:r>
            <a:r>
              <a:rPr lang="uk-UA" dirty="0"/>
              <a:t/>
            </a:r>
            <a:br>
              <a:rPr lang="uk-UA" dirty="0"/>
            </a:br>
            <a:endParaRPr lang="uk-UA" dirty="0"/>
          </a:p>
        </p:txBody>
      </p:sp>
      <p:sp>
        <p:nvSpPr>
          <p:cNvPr id="3" name="Місце для вмісту 2"/>
          <p:cNvSpPr>
            <a:spLocks noGrp="1"/>
          </p:cNvSpPr>
          <p:nvPr>
            <p:ph idx="1"/>
          </p:nvPr>
        </p:nvSpPr>
        <p:spPr>
          <a:xfrm>
            <a:off x="838200" y="1413164"/>
            <a:ext cx="10515600" cy="4351338"/>
          </a:xfrm>
        </p:spPr>
        <p:txBody>
          <a:bodyPr/>
          <a:lstStyle/>
          <a:p>
            <a:r>
              <a:rPr lang="uk-UA" dirty="0"/>
              <a:t>Залежно від строку, впродовж якого можлива зміна економічних ресурсів, залучених фірмою до виробництва певного виду продукції, розрізняють:</a:t>
            </a:r>
          </a:p>
          <a:p>
            <a:r>
              <a:rPr lang="uk-UA" dirty="0"/>
              <a:t>- </a:t>
            </a:r>
            <a:r>
              <a:rPr lang="uk-UA" b="1" i="1" dirty="0"/>
              <a:t>витрати фірми в довгостроковому періоді</a:t>
            </a:r>
            <a:r>
              <a:rPr lang="uk-UA" dirty="0"/>
              <a:t> (часовому інтервалі, достатньому для зміни всіх зайнятих ресурсів);</a:t>
            </a:r>
          </a:p>
          <a:p>
            <a:r>
              <a:rPr lang="uk-UA" dirty="0"/>
              <a:t>- </a:t>
            </a:r>
            <a:r>
              <a:rPr lang="uk-UA" b="1" i="1" dirty="0"/>
              <a:t>витрати фірми в короткостроковому періоді</a:t>
            </a:r>
            <a:r>
              <a:rPr lang="uk-UA" dirty="0"/>
              <a:t> (часовому інтервалі, протягом якого хоча б один вид ресурсів залишається незмінним).</a:t>
            </a:r>
          </a:p>
          <a:p>
            <a:r>
              <a:rPr lang="uk-UA" dirty="0"/>
              <a:t>Витрати фірми в короткостроковому періоді поділяються на </a:t>
            </a:r>
            <a:r>
              <a:rPr lang="uk-UA" b="1" i="1" dirty="0"/>
              <a:t>постійні, змінні, сукупні, середні та граничні.</a:t>
            </a:r>
          </a:p>
          <a:p>
            <a:endParaRPr lang="uk-UA" dirty="0"/>
          </a:p>
        </p:txBody>
      </p:sp>
    </p:spTree>
    <p:extLst>
      <p:ext uri="{BB962C8B-B14F-4D97-AF65-F5344CB8AC3E}">
        <p14:creationId xmlns:p14="http://schemas.microsoft.com/office/powerpoint/2010/main" val="3578996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just"/>
            <a:r>
              <a:rPr lang="uk-UA" sz="2800" b="1" i="1" dirty="0"/>
              <a:t>Постійні (умовно постійні) витрати (</a:t>
            </a:r>
            <a:r>
              <a:rPr lang="en-US" sz="2800" b="1" i="1" dirty="0"/>
              <a:t>FC</a:t>
            </a:r>
            <a:r>
              <a:rPr lang="uk-UA" sz="2800" b="1" i="1" dirty="0"/>
              <a:t>)</a:t>
            </a:r>
            <a:r>
              <a:rPr lang="uk-UA" sz="2800" dirty="0"/>
              <a:t> мають місце незалежно від зміни обсягів виробництва (затрати на утримання будівель, адміністративного апарату, на орендну плату, рекламу, амортизацію, страхові внески).</a:t>
            </a:r>
          </a:p>
        </p:txBody>
      </p:sp>
      <p:pic>
        <p:nvPicPr>
          <p:cNvPr id="4" name="Місце для вмісту 3" descr="Ekonjm%20vutratu%201"/>
          <p:cNvPicPr>
            <a:picLocks noGrp="1"/>
          </p:cNvPicPr>
          <p:nvPr>
            <p:ph idx="1"/>
          </p:nvPr>
        </p:nvPicPr>
        <p:blipFill>
          <a:blip r:embed="rId2" cstate="print">
            <a:extLst>
              <a:ext uri="{28A0092B-C50C-407E-A947-70E740481C1C}">
                <a14:useLocalDpi xmlns:a14="http://schemas.microsoft.com/office/drawing/2010/main" val="0"/>
              </a:ext>
            </a:extLst>
          </a:blip>
          <a:srcRect l="3508" t="4080" r="5284" b="7127"/>
          <a:stretch>
            <a:fillRect/>
          </a:stretch>
        </p:blipFill>
        <p:spPr bwMode="auto">
          <a:xfrm>
            <a:off x="2535382" y="2407516"/>
            <a:ext cx="6289574" cy="4351338"/>
          </a:xfrm>
          <a:prstGeom prst="rect">
            <a:avLst/>
          </a:prstGeom>
          <a:noFill/>
          <a:ln>
            <a:noFill/>
          </a:ln>
        </p:spPr>
      </p:pic>
    </p:spTree>
    <p:extLst>
      <p:ext uri="{BB962C8B-B14F-4D97-AF65-F5344CB8AC3E}">
        <p14:creationId xmlns:p14="http://schemas.microsoft.com/office/powerpoint/2010/main" val="3833849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15635" y="235527"/>
            <a:ext cx="11042073" cy="2895600"/>
          </a:xfrm>
        </p:spPr>
        <p:txBody>
          <a:bodyPr>
            <a:normAutofit fontScale="90000"/>
          </a:bodyPr>
          <a:lstStyle/>
          <a:p>
            <a:pPr algn="just"/>
            <a:r>
              <a:rPr lang="uk-UA" sz="3600" b="1" i="1" dirty="0"/>
              <a:t>Змінні витрати (</a:t>
            </a:r>
            <a:r>
              <a:rPr lang="en-US" sz="3600" b="1" i="1" dirty="0"/>
              <a:t>VC</a:t>
            </a:r>
            <a:r>
              <a:rPr lang="uk-UA" sz="3600" b="1" i="1" dirty="0"/>
              <a:t>)</a:t>
            </a:r>
            <a:r>
              <a:rPr lang="uk-UA" sz="3600" dirty="0"/>
              <a:t> безпосередньо пов’язані зі зміною обсягів виробництва (затрати на сировину, електроенергію, оплату праці (відрядну) робітників тощо</a:t>
            </a:r>
            <a:r>
              <a:rPr lang="uk-UA" sz="3600" dirty="0" smtClean="0"/>
              <a:t>).</a:t>
            </a:r>
            <a:r>
              <a:rPr lang="uk-UA" sz="3600" dirty="0"/>
              <a:t/>
            </a:r>
            <a:br>
              <a:rPr lang="uk-UA" sz="3600" dirty="0"/>
            </a:br>
            <a:r>
              <a:rPr lang="uk-UA" sz="2200" dirty="0"/>
              <a:t>Спочатку вони ростуть (від 0 до А) швидше ніж темпи виробництва. Потім досягається економія змінних витрат при масовому виробництві. І в точці В швидкість їх росту зменшується. Правіше точки В відбувається швидкий їх ріст внаслідок порушення оптимальних розмірів підприємства</a:t>
            </a:r>
          </a:p>
        </p:txBody>
      </p:sp>
      <p:pic>
        <p:nvPicPr>
          <p:cNvPr id="4" name="Місце для вмісту 3" descr="Ekonjm%20vutratu%202"/>
          <p:cNvPicPr>
            <a:picLocks noGrp="1"/>
          </p:cNvPicPr>
          <p:nvPr>
            <p:ph idx="1"/>
          </p:nvPr>
        </p:nvPicPr>
        <p:blipFill>
          <a:blip r:embed="rId2">
            <a:extLst>
              <a:ext uri="{28A0092B-C50C-407E-A947-70E740481C1C}">
                <a14:useLocalDpi xmlns:a14="http://schemas.microsoft.com/office/drawing/2010/main" val="0"/>
              </a:ext>
            </a:extLst>
          </a:blip>
          <a:srcRect l="5336" t="5142" r="2998" b="5965"/>
          <a:stretch>
            <a:fillRect/>
          </a:stretch>
        </p:blipFill>
        <p:spPr bwMode="auto">
          <a:xfrm>
            <a:off x="2951018" y="3131128"/>
            <a:ext cx="6497782" cy="3283528"/>
          </a:xfrm>
          <a:prstGeom prst="rect">
            <a:avLst/>
          </a:prstGeom>
          <a:noFill/>
          <a:ln>
            <a:noFill/>
          </a:ln>
        </p:spPr>
      </p:pic>
    </p:spTree>
    <p:extLst>
      <p:ext uri="{BB962C8B-B14F-4D97-AF65-F5344CB8AC3E}">
        <p14:creationId xmlns:p14="http://schemas.microsoft.com/office/powerpoint/2010/main" val="3164119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1055" y="595744"/>
            <a:ext cx="10952018" cy="2410691"/>
          </a:xfrm>
        </p:spPr>
        <p:txBody>
          <a:bodyPr>
            <a:noAutofit/>
          </a:bodyPr>
          <a:lstStyle/>
          <a:p>
            <a:pPr algn="just"/>
            <a:r>
              <a:rPr lang="uk-UA" sz="2800" b="1" i="1" dirty="0"/>
              <a:t>Середні постійні витрати </a:t>
            </a:r>
            <a:r>
              <a:rPr lang="en-US" sz="2800" dirty="0"/>
              <a:t>AFC</a:t>
            </a:r>
            <a:r>
              <a:rPr lang="uk-UA" sz="2800" dirty="0"/>
              <a:t> – це кількість постійних витрат виробництва, що припадає на одиницю випуску продукції</a:t>
            </a:r>
            <a:r>
              <a:rPr lang="uk-UA" sz="2800" dirty="0" smtClean="0"/>
              <a:t>. </a:t>
            </a:r>
            <a:r>
              <a:rPr lang="uk-UA" sz="2800" dirty="0"/>
              <a:t>Так як із збільшенням випуску продукції доход зростає, настільки середні постійні витрати зменшуються. </a:t>
            </a:r>
            <a:r>
              <a:rPr lang="en-US" sz="2800" dirty="0"/>
              <a:t>AFC</a:t>
            </a:r>
            <a:r>
              <a:rPr lang="uk-UA" sz="2800" dirty="0"/>
              <a:t>=</a:t>
            </a:r>
            <a:r>
              <a:rPr lang="en-US" sz="2800" dirty="0"/>
              <a:t>FC</a:t>
            </a:r>
            <a:r>
              <a:rPr lang="uk-UA" sz="2800" dirty="0"/>
              <a:t>/</a:t>
            </a:r>
            <a:r>
              <a:rPr lang="en-US" sz="2800" dirty="0"/>
              <a:t>Q</a:t>
            </a:r>
            <a:r>
              <a:rPr lang="uk-UA" sz="2800" dirty="0"/>
              <a:t>.</a:t>
            </a:r>
            <a:br>
              <a:rPr lang="uk-UA" sz="2800" dirty="0"/>
            </a:br>
            <a:endParaRPr lang="uk-UA" sz="2800" dirty="0"/>
          </a:p>
        </p:txBody>
      </p:sp>
      <p:pic>
        <p:nvPicPr>
          <p:cNvPr id="7" name="Місце для вмісту 6" descr="Ekonjm%20vutratu%203"/>
          <p:cNvPicPr>
            <a:picLocks noGrp="1"/>
          </p:cNvPicPr>
          <p:nvPr>
            <p:ph idx="1"/>
          </p:nvPr>
        </p:nvPicPr>
        <p:blipFill>
          <a:blip r:embed="rId2">
            <a:extLst>
              <a:ext uri="{28A0092B-C50C-407E-A947-70E740481C1C}">
                <a14:useLocalDpi xmlns:a14="http://schemas.microsoft.com/office/drawing/2010/main" val="0"/>
              </a:ext>
            </a:extLst>
          </a:blip>
          <a:srcRect l="4004" t="11987" r="9401" b="2580"/>
          <a:stretch>
            <a:fillRect/>
          </a:stretch>
        </p:blipFill>
        <p:spPr bwMode="auto">
          <a:xfrm>
            <a:off x="1607127" y="3228109"/>
            <a:ext cx="7730837" cy="2951017"/>
          </a:xfrm>
          <a:prstGeom prst="rect">
            <a:avLst/>
          </a:prstGeom>
          <a:noFill/>
          <a:ln>
            <a:noFill/>
          </a:ln>
        </p:spPr>
      </p:pic>
    </p:spTree>
    <p:extLst>
      <p:ext uri="{BB962C8B-B14F-4D97-AF65-F5344CB8AC3E}">
        <p14:creationId xmlns:p14="http://schemas.microsoft.com/office/powerpoint/2010/main" val="3271481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2727" y="706582"/>
            <a:ext cx="10661073" cy="2022763"/>
          </a:xfrm>
        </p:spPr>
        <p:txBody>
          <a:bodyPr>
            <a:noAutofit/>
          </a:bodyPr>
          <a:lstStyle/>
          <a:p>
            <a:pPr algn="just"/>
            <a:r>
              <a:rPr lang="uk-UA" sz="3200" b="1" i="1" dirty="0" smtClean="0"/>
              <a:t>Середні змінні витрати </a:t>
            </a:r>
            <a:r>
              <a:rPr lang="en-US" sz="3200" b="1" i="1" dirty="0" smtClean="0"/>
              <a:t>AVC</a:t>
            </a:r>
            <a:r>
              <a:rPr lang="uk-UA" sz="3200" b="1" i="1" dirty="0" smtClean="0"/>
              <a:t> </a:t>
            </a:r>
            <a:r>
              <a:rPr lang="uk-UA" sz="3200" dirty="0" smtClean="0"/>
              <a:t>– це кількість змінних витрат виробництва, що припадає на одиницю випуску продукції.</a:t>
            </a:r>
            <a:r>
              <a:rPr lang="en-US" sz="3200" dirty="0"/>
              <a:t> AVC</a:t>
            </a:r>
            <a:r>
              <a:rPr lang="uk-UA" sz="3200" dirty="0"/>
              <a:t>=</a:t>
            </a:r>
            <a:r>
              <a:rPr lang="en-US" sz="3200" dirty="0"/>
              <a:t>VC</a:t>
            </a:r>
            <a:r>
              <a:rPr lang="uk-UA" sz="3200" dirty="0"/>
              <a:t>/</a:t>
            </a:r>
            <a:r>
              <a:rPr lang="en-US" sz="3200" dirty="0" smtClean="0"/>
              <a:t>Q</a:t>
            </a:r>
            <a:r>
              <a:rPr lang="uk-UA" sz="3200" dirty="0"/>
              <a:t/>
            </a:r>
            <a:br>
              <a:rPr lang="uk-UA" sz="3200" dirty="0"/>
            </a:br>
            <a:r>
              <a:rPr lang="en-US" sz="3200" dirty="0"/>
              <a:t>AVC</a:t>
            </a:r>
            <a:r>
              <a:rPr lang="uk-UA" sz="3200" dirty="0"/>
              <a:t> сягають мінімального значення у випадку досягання оптимального випуску продукції (</a:t>
            </a:r>
            <a:r>
              <a:rPr lang="en-US" sz="3200" dirty="0"/>
              <a:t>Q</a:t>
            </a:r>
            <a:r>
              <a:rPr lang="uk-UA" sz="3200" dirty="0"/>
              <a:t>).</a:t>
            </a:r>
            <a:br>
              <a:rPr lang="uk-UA" sz="3200" dirty="0"/>
            </a:br>
            <a:endParaRPr lang="uk-UA" sz="3200" dirty="0"/>
          </a:p>
        </p:txBody>
      </p:sp>
      <p:pic>
        <p:nvPicPr>
          <p:cNvPr id="4" name="Місце для вмісту 3" descr="Ekonjm%20vutratu%204"/>
          <p:cNvPicPr>
            <a:picLocks noGrp="1"/>
          </p:cNvPicPr>
          <p:nvPr>
            <p:ph idx="1"/>
          </p:nvPr>
        </p:nvPicPr>
        <p:blipFill>
          <a:blip r:embed="rId2">
            <a:extLst>
              <a:ext uri="{28A0092B-C50C-407E-A947-70E740481C1C}">
                <a14:useLocalDpi xmlns:a14="http://schemas.microsoft.com/office/drawing/2010/main" val="0"/>
              </a:ext>
            </a:extLst>
          </a:blip>
          <a:srcRect l="5833" t="2161" r="17258" b="1671"/>
          <a:stretch>
            <a:fillRect/>
          </a:stretch>
        </p:blipFill>
        <p:spPr bwMode="auto">
          <a:xfrm>
            <a:off x="2147455" y="3228851"/>
            <a:ext cx="6849475" cy="2977985"/>
          </a:xfrm>
          <a:prstGeom prst="rect">
            <a:avLst/>
          </a:prstGeom>
          <a:noFill/>
          <a:ln>
            <a:noFill/>
          </a:ln>
        </p:spPr>
      </p:pic>
    </p:spTree>
    <p:extLst>
      <p:ext uri="{BB962C8B-B14F-4D97-AF65-F5344CB8AC3E}">
        <p14:creationId xmlns:p14="http://schemas.microsoft.com/office/powerpoint/2010/main" val="3459543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209348"/>
          </a:xfrm>
        </p:spPr>
        <p:txBody>
          <a:bodyPr>
            <a:noAutofit/>
          </a:bodyPr>
          <a:lstStyle/>
          <a:p>
            <a:pPr algn="just"/>
            <a:r>
              <a:rPr lang="uk-UA" sz="3200" b="1" i="1" dirty="0"/>
              <a:t>Сукупні (валові витрати) (ТС)</a:t>
            </a:r>
            <a:r>
              <a:rPr lang="uk-UA" sz="3200" dirty="0"/>
              <a:t> сукупні витрати фірми на придбання та використання всіх факторів виробництва, сума постійних та змінних </a:t>
            </a:r>
            <a:r>
              <a:rPr lang="uk-UA" sz="3200" dirty="0" smtClean="0"/>
              <a:t>витрат:</a:t>
            </a:r>
            <a:r>
              <a:rPr lang="en-US" sz="3200" dirty="0" smtClean="0"/>
              <a:t>TC=FC+VC</a:t>
            </a:r>
            <a:r>
              <a:rPr lang="uk-UA" sz="3200" dirty="0"/>
              <a:t/>
            </a:r>
            <a:br>
              <a:rPr lang="uk-UA" sz="3200" dirty="0"/>
            </a:br>
            <a:r>
              <a:rPr lang="uk-UA" sz="3200" dirty="0"/>
              <a:t>Графічне відображення ТС шляхом сумування кривих постійних і змінних витрат.</a:t>
            </a:r>
            <a:br>
              <a:rPr lang="uk-UA" sz="3200" dirty="0"/>
            </a:br>
            <a:endParaRPr lang="uk-UA" sz="3200" dirty="0"/>
          </a:p>
        </p:txBody>
      </p:sp>
      <p:pic>
        <p:nvPicPr>
          <p:cNvPr id="4" name="Місце для вмісту 3" descr="Ekonjm%20vutratu%205"/>
          <p:cNvPicPr>
            <a:picLocks noGrp="1"/>
          </p:cNvPicPr>
          <p:nvPr>
            <p:ph idx="1"/>
          </p:nvPr>
        </p:nvPicPr>
        <p:blipFill>
          <a:blip r:embed="rId2">
            <a:extLst>
              <a:ext uri="{28A0092B-C50C-407E-A947-70E740481C1C}">
                <a14:useLocalDpi xmlns:a14="http://schemas.microsoft.com/office/drawing/2010/main" val="0"/>
              </a:ext>
            </a:extLst>
          </a:blip>
          <a:srcRect l="9503" t="4987" r="15498" b="14731"/>
          <a:stretch>
            <a:fillRect/>
          </a:stretch>
        </p:blipFill>
        <p:spPr bwMode="auto">
          <a:xfrm>
            <a:off x="1593274" y="2992582"/>
            <a:ext cx="8562108" cy="3713018"/>
          </a:xfrm>
          <a:prstGeom prst="rect">
            <a:avLst/>
          </a:prstGeom>
          <a:noFill/>
          <a:ln>
            <a:noFill/>
          </a:ln>
        </p:spPr>
      </p:pic>
    </p:spTree>
    <p:extLst>
      <p:ext uri="{BB962C8B-B14F-4D97-AF65-F5344CB8AC3E}">
        <p14:creationId xmlns:p14="http://schemas.microsoft.com/office/powerpoint/2010/main" val="20796270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726911"/>
          </a:xfrm>
        </p:spPr>
        <p:txBody>
          <a:bodyPr>
            <a:normAutofit/>
          </a:bodyPr>
          <a:lstStyle/>
          <a:p>
            <a:r>
              <a:rPr lang="uk-UA" sz="3200" b="1" i="1" dirty="0"/>
              <a:t>Середні витрати (АТС)</a:t>
            </a:r>
            <a:r>
              <a:rPr lang="uk-UA" sz="3200" dirty="0"/>
              <a:t> середня величина витрат на виробництво одиниці продукції:  </a:t>
            </a:r>
            <a:r>
              <a:rPr lang="uk-UA" sz="3200" dirty="0" smtClean="0"/>
              <a:t>АТС = ТС/</a:t>
            </a:r>
            <a:r>
              <a:rPr lang="en-US" sz="3200" dirty="0" smtClean="0"/>
              <a:t>Q$</a:t>
            </a:r>
            <a:br>
              <a:rPr lang="en-US" sz="3200" dirty="0" smtClean="0"/>
            </a:br>
            <a:endParaRPr lang="uk-UA" sz="3200" dirty="0"/>
          </a:p>
        </p:txBody>
      </p:sp>
      <p:sp>
        <p:nvSpPr>
          <p:cNvPr id="3" name="Місце для вмісту 2"/>
          <p:cNvSpPr>
            <a:spLocks noGrp="1"/>
          </p:cNvSpPr>
          <p:nvPr>
            <p:ph idx="1"/>
          </p:nvPr>
        </p:nvSpPr>
        <p:spPr>
          <a:xfrm>
            <a:off x="838200" y="2715491"/>
            <a:ext cx="10515600" cy="2535382"/>
          </a:xfrm>
        </p:spPr>
        <p:txBody>
          <a:bodyPr/>
          <a:lstStyle/>
          <a:p>
            <a:r>
              <a:rPr lang="uk-UA" dirty="0"/>
              <a:t>АТС=</a:t>
            </a:r>
            <a:r>
              <a:rPr lang="en-US" dirty="0"/>
              <a:t>AFC</a:t>
            </a:r>
            <a:r>
              <a:rPr lang="uk-UA" dirty="0"/>
              <a:t>+</a:t>
            </a:r>
            <a:r>
              <a:rPr lang="en-US" dirty="0"/>
              <a:t>AVC</a:t>
            </a:r>
            <a:r>
              <a:rPr lang="uk-UA" dirty="0"/>
              <a:t>. </a:t>
            </a:r>
            <a:endParaRPr lang="en-US" dirty="0" smtClean="0"/>
          </a:p>
          <a:p>
            <a:r>
              <a:rPr lang="uk-UA" dirty="0" smtClean="0"/>
              <a:t>Роль </a:t>
            </a:r>
            <a:r>
              <a:rPr lang="uk-UA" dirty="0"/>
              <a:t>цих витрат в діяльності фірми визначається тим, що їх порівнюють з ціною, що позволяє визначити прибуток фірми.</a:t>
            </a:r>
          </a:p>
          <a:p>
            <a:endParaRPr lang="uk-UA" dirty="0"/>
          </a:p>
        </p:txBody>
      </p:sp>
    </p:spTree>
    <p:extLst>
      <p:ext uri="{BB962C8B-B14F-4D97-AF65-F5344CB8AC3E}">
        <p14:creationId xmlns:p14="http://schemas.microsoft.com/office/powerpoint/2010/main" val="101687782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1062</Words>
  <Application>Microsoft Office PowerPoint</Application>
  <PresentationFormat>Широкий екран</PresentationFormat>
  <Paragraphs>46</Paragraphs>
  <Slides>17</Slides>
  <Notes>0</Notes>
  <HiddenSlides>0</HiddenSlides>
  <MMClips>0</MMClips>
  <ScaleCrop>false</ScaleCrop>
  <HeadingPairs>
    <vt:vector size="8" baseType="variant">
      <vt:variant>
        <vt:lpstr>Використані шрифти</vt:lpstr>
      </vt:variant>
      <vt:variant>
        <vt:i4>4</vt:i4>
      </vt:variant>
      <vt:variant>
        <vt:lpstr>Тема</vt:lpstr>
      </vt:variant>
      <vt:variant>
        <vt:i4>1</vt:i4>
      </vt:variant>
      <vt:variant>
        <vt:lpstr>Вбудовані сервери OLE</vt:lpstr>
      </vt:variant>
      <vt:variant>
        <vt:i4>1</vt:i4>
      </vt:variant>
      <vt:variant>
        <vt:lpstr>Заголовки слайдів</vt:lpstr>
      </vt:variant>
      <vt:variant>
        <vt:i4>17</vt:i4>
      </vt:variant>
    </vt:vector>
  </HeadingPairs>
  <TitlesOfParts>
    <vt:vector size="23" baseType="lpstr">
      <vt:lpstr>Arial</vt:lpstr>
      <vt:lpstr>Calibri</vt:lpstr>
      <vt:lpstr>Calibri Light</vt:lpstr>
      <vt:lpstr>Times New Roman</vt:lpstr>
      <vt:lpstr>Тема Office</vt:lpstr>
      <vt:lpstr>Equation.3</vt:lpstr>
      <vt:lpstr>Економічні витрати підприємства і результати його діяльності.</vt:lpstr>
      <vt:lpstr>Витрати виробництва - вартісна оцінка затрат економічних ресурсів, здійснених підприємцями для виробництва продукції. </vt:lpstr>
      <vt:lpstr>Види витрат в короткостроковому періоді. </vt:lpstr>
      <vt:lpstr>Постійні (умовно постійні) витрати (FC) мають місце незалежно від зміни обсягів виробництва (затрати на утримання будівель, адміністративного апарату, на орендну плату, рекламу, амортизацію, страхові внески).</vt:lpstr>
      <vt:lpstr>Змінні витрати (VC) безпосередньо пов’язані зі зміною обсягів виробництва (затрати на сировину, електроенергію, оплату праці (відрядну) робітників тощо). Спочатку вони ростуть (від 0 до А) швидше ніж темпи виробництва. Потім досягається економія змінних витрат при масовому виробництві. І в точці В швидкість їх росту зменшується. Правіше точки В відбувається швидкий їх ріст внаслідок порушення оптимальних розмірів підприємства</vt:lpstr>
      <vt:lpstr>Середні постійні витрати AFC – це кількість постійних витрат виробництва, що припадає на одиницю випуску продукції. Так як із збільшенням випуску продукції доход зростає, настільки середні постійні витрати зменшуються. AFC=FC/Q. </vt:lpstr>
      <vt:lpstr>Середні змінні витрати AVC – це кількість змінних витрат виробництва, що припадає на одиницю випуску продукції. AVC=VC/Q AVC сягають мінімального значення у випадку досягання оптимального випуску продукції (Q). </vt:lpstr>
      <vt:lpstr>Сукупні (валові витрати) (ТС) сукупні витрати фірми на придбання та використання всіх факторів виробництва, сума постійних та змінних витрат:TC=FC+VC Графічне відображення ТС шляхом сумування кривих постійних і змінних витрат. </vt:lpstr>
      <vt:lpstr>Середні витрати (АТС) середня величина витрат на виробництво одиниці продукції:  АТС = ТС/Q$ </vt:lpstr>
      <vt:lpstr>Граничні витрати (МС) -приріст витрат на виробництво ще однієї (додаткової) одиниці продукції:  MC=ΔTC/ΔQ </vt:lpstr>
      <vt:lpstr>Презентація PowerPoint</vt:lpstr>
      <vt:lpstr>Презентація PowerPoint</vt:lpstr>
      <vt:lpstr>Презентація PowerPoint</vt:lpstr>
      <vt:lpstr>Презентація PowerPoint</vt:lpstr>
      <vt:lpstr>Презентація PowerPoint</vt:lpstr>
      <vt:lpstr>Середні витрати у довгостроковому періоді </vt:lpstr>
      <vt:lpstr>Позитивний ефект масштабу залежить від факторів, які зменшують середні витрати: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Економічні витрати підприємства і результати його діяльності.</dc:title>
  <dc:creator>Валентин Вісин</dc:creator>
  <cp:lastModifiedBy>Валентин Вісин</cp:lastModifiedBy>
  <cp:revision>10</cp:revision>
  <dcterms:created xsi:type="dcterms:W3CDTF">2022-10-24T02:33:05Z</dcterms:created>
  <dcterms:modified xsi:type="dcterms:W3CDTF">2022-10-24T03:48:02Z</dcterms:modified>
</cp:coreProperties>
</file>