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031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116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9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73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0130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7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599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208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0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2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BBE5DA6-2A4B-4CBD-AF8E-883AE357F97C}" type="datetimeFigureOut">
              <a:rPr lang="ru-UA" smtClean="0"/>
              <a:t>09.02.2023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DFA0407-62BF-4C25-9123-F82E3623A66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86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133CD-3D28-4702-BB0D-CB2A4EDE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963" y="2235200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/>
              <a:t>Вступ. Предмет курсу «</a:t>
            </a:r>
            <a:r>
              <a:rPr lang="uk-UA" b="1" dirty="0" err="1"/>
              <a:t>Домедична</a:t>
            </a:r>
            <a:r>
              <a:rPr lang="uk-UA" b="1" dirty="0"/>
              <a:t> допомога» як навчальна дисципліна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3039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CEAF9-0939-4E1F-A835-7D5655FA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460" y="28999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домедичної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FB995C-4DD3-4533-8274-2832F490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69002"/>
            <a:ext cx="12192000" cy="5188998"/>
          </a:xfrm>
        </p:spPr>
        <p:txBody>
          <a:bodyPr>
            <a:normAutofit/>
          </a:bodyPr>
          <a:lstStyle/>
          <a:p>
            <a:r>
              <a:rPr lang="ru-RU" dirty="0"/>
              <a:t>•	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будь-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 за все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(103)!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обміркованими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зосередженими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Перш за все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ушкоджуючих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води,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палаючого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накопичилися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гази,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палаючий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правильно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З'ясовують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заклад.</a:t>
            </a:r>
          </a:p>
        </p:txBody>
      </p:sp>
    </p:spTree>
    <p:extLst>
      <p:ext uri="{BB962C8B-B14F-4D97-AF65-F5344CB8AC3E}">
        <p14:creationId xmlns:p14="http://schemas.microsoft.com/office/powerpoint/2010/main" val="298949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7AC4D8-D38D-4627-B1D4-6758ADE62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8436"/>
            <a:ext cx="12192000" cy="504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Непритомність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утопленні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знепритомніти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(стан,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Непритомність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прямому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крововилив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електротравма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кровопостачання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крововтрата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вагою);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киснем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діабеті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лихоманці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переохолодженні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перегріванні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гіпотермія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гіпертермія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CCA1E8-978F-4A34-B294-147EF2F6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604" y="139069"/>
            <a:ext cx="7729728" cy="1188720"/>
          </a:xfrm>
        </p:spPr>
        <p:txBody>
          <a:bodyPr/>
          <a:lstStyle/>
          <a:p>
            <a:r>
              <a:rPr lang="uk-UA" b="1" dirty="0"/>
              <a:t>Виявлення </a:t>
            </a:r>
            <a:r>
              <a:rPr lang="uk-UA" b="1"/>
              <a:t>ознак життя</a:t>
            </a:r>
            <a:r>
              <a:rPr lang="ru-RU" b="1"/>
              <a:t>: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02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5A139B-2443-4DBC-BCBD-3F8563D1E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6" y="62144"/>
            <a:ext cx="12002728" cy="6795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серцебиття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Серцебиття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рукою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пульсу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артеріях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Пульс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(сонна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променевозап'ясткового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паху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стегнова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живота,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зволоженням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носа та рота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шматочка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бинта,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підносять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носових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отворів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зіниць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 пучком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ліхтариком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звуження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зіниць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позитивна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зіниці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денному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 рукою,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відводять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убік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звуження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зіниці</a:t>
            </a:r>
            <a:r>
              <a:rPr lang="ru-RU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99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89999-A9CF-4694-B49D-ABBA429C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84" y="210091"/>
            <a:ext cx="7729728" cy="1188720"/>
          </a:xfrm>
        </p:spPr>
        <p:txBody>
          <a:bodyPr>
            <a:normAutofit/>
          </a:bodyPr>
          <a:lstStyle/>
          <a:p>
            <a:r>
              <a:rPr lang="uk-UA" b="1" dirty="0"/>
              <a:t>Мета</a:t>
            </a:r>
            <a:r>
              <a:rPr lang="uk-UA" dirty="0"/>
              <a:t> навчальної дисципліни «</a:t>
            </a:r>
            <a:r>
              <a:rPr lang="ru-RU" dirty="0"/>
              <a:t>Д</a:t>
            </a:r>
            <a:r>
              <a:rPr lang="uk-UA" dirty="0" err="1"/>
              <a:t>омедичної</a:t>
            </a:r>
            <a:r>
              <a:rPr lang="uk-UA" dirty="0"/>
              <a:t> допомоги»: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0C55B6-4B65-4DE4-8476-E3B30294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713390"/>
            <a:ext cx="11336785" cy="4026637"/>
          </a:xfrm>
        </p:spPr>
        <p:txBody>
          <a:bodyPr>
            <a:normAutofit/>
          </a:bodyPr>
          <a:lstStyle/>
          <a:p>
            <a:r>
              <a:rPr lang="ru-RU" sz="2400" dirty="0"/>
              <a:t>     </a:t>
            </a:r>
            <a:r>
              <a:rPr lang="ru-RU" sz="2400" dirty="0" err="1"/>
              <a:t>Сформувати</a:t>
            </a:r>
            <a:r>
              <a:rPr lang="ru-RU" sz="2400" dirty="0"/>
              <a:t> у </a:t>
            </a:r>
            <a:r>
              <a:rPr lang="ru-RU" sz="2400" dirty="0" err="1"/>
              <a:t>студентів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і правил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домедичної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</a:t>
            </a:r>
            <a:r>
              <a:rPr lang="ru-RU" sz="2400" dirty="0" err="1"/>
              <a:t>потерпілим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нещасних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і </a:t>
            </a:r>
            <a:r>
              <a:rPr lang="ru-RU" sz="2400" dirty="0" err="1"/>
              <a:t>хворим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гострими</a:t>
            </a:r>
            <a:r>
              <a:rPr lang="ru-RU" sz="2400" dirty="0"/>
              <a:t> </a:t>
            </a:r>
            <a:r>
              <a:rPr lang="ru-RU" sz="2400" dirty="0" err="1"/>
              <a:t>захворюваннями</a:t>
            </a:r>
            <a:r>
              <a:rPr lang="ru-RU" sz="2400" dirty="0"/>
              <a:t>; </a:t>
            </a:r>
            <a:r>
              <a:rPr lang="ru-RU" sz="2400" dirty="0" err="1"/>
              <a:t>навчити</a:t>
            </a:r>
            <a:r>
              <a:rPr lang="ru-RU" sz="2400" dirty="0"/>
              <a:t>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орієнтуватись</a:t>
            </a:r>
            <a:r>
              <a:rPr lang="ru-RU" sz="2400" dirty="0"/>
              <a:t> у </a:t>
            </a:r>
            <a:r>
              <a:rPr lang="ru-RU" sz="2400" dirty="0" err="1"/>
              <a:t>складних</a:t>
            </a:r>
            <a:r>
              <a:rPr lang="ru-RU" sz="2400" dirty="0"/>
              <a:t> </a:t>
            </a:r>
            <a:r>
              <a:rPr lang="ru-RU" sz="2400" dirty="0" err="1"/>
              <a:t>ситуаціях</a:t>
            </a:r>
            <a:r>
              <a:rPr lang="ru-RU" sz="2400" dirty="0"/>
              <a:t> </a:t>
            </a:r>
            <a:r>
              <a:rPr lang="ru-RU" sz="2400" dirty="0" err="1"/>
              <a:t>нещасних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, правильно </a:t>
            </a:r>
            <a:r>
              <a:rPr lang="ru-RU" sz="2400" dirty="0" err="1"/>
              <a:t>визначати</a:t>
            </a:r>
            <a:r>
              <a:rPr lang="ru-RU" sz="2400" dirty="0"/>
              <a:t> вид і характер </a:t>
            </a:r>
            <a:r>
              <a:rPr lang="ru-RU" sz="2400" dirty="0" err="1"/>
              <a:t>ушкоджень</a:t>
            </a:r>
            <a:r>
              <a:rPr lang="ru-RU" sz="2400" dirty="0"/>
              <a:t>,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оберати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домедичної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при </a:t>
            </a:r>
            <a:r>
              <a:rPr lang="ru-RU" sz="2400" dirty="0" err="1"/>
              <a:t>невідкладних</a:t>
            </a:r>
            <a:r>
              <a:rPr lang="ru-RU" sz="2400" dirty="0"/>
              <a:t> станах та </a:t>
            </a:r>
            <a:r>
              <a:rPr lang="ru-RU" sz="2400" dirty="0" err="1"/>
              <a:t>кваліфіковано</a:t>
            </a:r>
            <a:r>
              <a:rPr lang="ru-RU" sz="2400" dirty="0"/>
              <a:t> </a:t>
            </a:r>
            <a:r>
              <a:rPr lang="ru-RU" sz="2400" dirty="0" err="1"/>
              <a:t>здійснити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1026" name="Picture 2" descr="Створено чат-бот для надання першої домедичної допомоги | Хмельницька  міська рада">
            <a:extLst>
              <a:ext uri="{FF2B5EF4-FFF2-40B4-BE49-F238E27FC236}">
                <a16:creationId xmlns:a16="http://schemas.microsoft.com/office/drawing/2014/main" id="{B4D6179C-49CD-4A04-9168-55CB62DC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24" y="4359156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0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85D9-C83C-4305-AC85-5B7ADF6D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570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Предметом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Домедична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» є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8BFBD3-600E-4B70-A5CB-6B5015E2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775535"/>
            <a:ext cx="10955045" cy="2467991"/>
          </a:xfrm>
        </p:spPr>
        <p:txBody>
          <a:bodyPr/>
          <a:lstStyle/>
          <a:p>
            <a:r>
              <a:rPr lang="ru-RU" dirty="0"/>
              <a:t>     </a:t>
            </a:r>
            <a:r>
              <a:rPr lang="ru-RU" sz="2400" dirty="0" err="1"/>
              <a:t>Організація</a:t>
            </a:r>
            <a:r>
              <a:rPr lang="ru-RU" sz="2400" dirty="0"/>
              <a:t> та методика </a:t>
            </a:r>
            <a:r>
              <a:rPr lang="ru-RU" sz="2400" dirty="0" err="1"/>
              <a:t>проведення</a:t>
            </a:r>
            <a:r>
              <a:rPr lang="ru-RU" sz="2400" dirty="0"/>
              <a:t> комплексу </a:t>
            </a:r>
            <a:r>
              <a:rPr lang="ru-RU" sz="2400" dirty="0" err="1"/>
              <a:t>термінових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, </a:t>
            </a:r>
            <a:r>
              <a:rPr lang="ru-RU" sz="2400" dirty="0" err="1"/>
              <a:t>спрямованих</a:t>
            </a:r>
            <a:r>
              <a:rPr lang="ru-RU" sz="2400" dirty="0"/>
              <a:t> на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фактора (</a:t>
            </a:r>
            <a:r>
              <a:rPr lang="ru-RU" sz="2400" dirty="0" err="1"/>
              <a:t>джерела</a:t>
            </a:r>
            <a:r>
              <a:rPr lang="ru-RU" sz="2400" dirty="0"/>
              <a:t>) </a:t>
            </a:r>
            <a:r>
              <a:rPr lang="ru-RU" sz="2400" dirty="0" err="1"/>
              <a:t>ураження</a:t>
            </a:r>
            <a:r>
              <a:rPr lang="ru-RU" sz="2400" dirty="0"/>
              <a:t>, </a:t>
            </a:r>
            <a:r>
              <a:rPr lang="ru-RU" sz="2400" dirty="0" err="1"/>
              <a:t>усунення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загрожують</a:t>
            </a:r>
            <a:r>
              <a:rPr lang="ru-RU" sz="2400" dirty="0"/>
              <a:t> </a:t>
            </a:r>
            <a:r>
              <a:rPr lang="ru-RU" sz="2400" dirty="0" err="1"/>
              <a:t>життю</a:t>
            </a:r>
            <a:r>
              <a:rPr lang="ru-RU" sz="2400" dirty="0"/>
              <a:t>, </a:t>
            </a:r>
            <a:r>
              <a:rPr lang="ru-RU" sz="2400" dirty="0" err="1"/>
              <a:t>полегшення</a:t>
            </a:r>
            <a:r>
              <a:rPr lang="ru-RU" sz="2400" dirty="0"/>
              <a:t> </a:t>
            </a:r>
            <a:r>
              <a:rPr lang="ru-RU" sz="2400" dirty="0" err="1"/>
              <a:t>страждань</a:t>
            </a:r>
            <a:r>
              <a:rPr lang="ru-RU" sz="2400" dirty="0"/>
              <a:t> і </a:t>
            </a:r>
            <a:r>
              <a:rPr lang="ru-RU" sz="2400" dirty="0" err="1"/>
              <a:t>підготовку</a:t>
            </a:r>
            <a:r>
              <a:rPr lang="ru-RU" sz="2400" dirty="0"/>
              <a:t> </a:t>
            </a:r>
            <a:r>
              <a:rPr lang="ru-RU" sz="2400" dirty="0" err="1"/>
              <a:t>потерпілого</a:t>
            </a:r>
            <a:r>
              <a:rPr lang="ru-RU" sz="2400" dirty="0"/>
              <a:t> для </a:t>
            </a:r>
            <a:r>
              <a:rPr lang="ru-RU" sz="2400" dirty="0" err="1"/>
              <a:t>відправлення</a:t>
            </a:r>
            <a:r>
              <a:rPr lang="ru-RU" sz="2400" dirty="0"/>
              <a:t> до </a:t>
            </a:r>
            <a:r>
              <a:rPr lang="ru-RU" sz="2400" dirty="0" err="1"/>
              <a:t>лікувально-профілактичного</a:t>
            </a:r>
            <a:r>
              <a:rPr lang="ru-RU" sz="2400" dirty="0"/>
              <a:t> закладу,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здійснюються</a:t>
            </a:r>
            <a:r>
              <a:rPr lang="ru-RU" sz="2400" dirty="0"/>
              <a:t> в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нещасних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і </a:t>
            </a:r>
            <a:r>
              <a:rPr lang="ru-RU" sz="2400" dirty="0" err="1"/>
              <a:t>раптових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2D6293-E202-4CCE-BBB9-95430E8D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24" y="3842727"/>
            <a:ext cx="4782983" cy="28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6F19F-449D-4AB2-99C2-D01416B7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233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завданнями</a:t>
            </a:r>
            <a:r>
              <a:rPr lang="ru-RU" b="1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Домедична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» є:</a:t>
            </a:r>
            <a:br>
              <a:rPr lang="ru-RU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280B7E-01AC-47BC-BF71-75662A48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89" y="1869327"/>
            <a:ext cx="11922711" cy="4593617"/>
          </a:xfrm>
        </p:spPr>
        <p:txBody>
          <a:bodyPr>
            <a:noAutofit/>
          </a:bodyPr>
          <a:lstStyle/>
          <a:p>
            <a:r>
              <a:rPr lang="uk-UA" sz="2400" dirty="0"/>
              <a:t>– виховання у студентів культури здоров’я як частини загальнолюдської культури;</a:t>
            </a:r>
            <a:endParaRPr lang="ru-UA" sz="2400" dirty="0"/>
          </a:p>
          <a:p>
            <a:r>
              <a:rPr lang="uk-UA" sz="2400" dirty="0"/>
              <a:t>– оволодіння знаннями, вміннями та навичками щодо забезпечення повного та своєчасного проведення серцево-легеневої реанімації, зупинки кровотечі;</a:t>
            </a:r>
            <a:endParaRPr lang="ru-UA" sz="2400" dirty="0"/>
          </a:p>
          <a:p>
            <a:r>
              <a:rPr lang="uk-UA" sz="2400" dirty="0"/>
              <a:t>– оволодіння навичками щодо накладання пов'язок та транспортної іммобілізації постраждалим із метою збереження їм життя;</a:t>
            </a:r>
            <a:endParaRPr lang="ru-UA" sz="2400" dirty="0"/>
          </a:p>
          <a:p>
            <a:r>
              <a:rPr lang="uk-UA" sz="2400" dirty="0"/>
              <a:t>– навчання знанням про причини, ознаки, заходи та методів надання </a:t>
            </a:r>
            <a:r>
              <a:rPr lang="uk-UA" sz="2400" dirty="0" err="1"/>
              <a:t>домедичної</a:t>
            </a:r>
            <a:r>
              <a:rPr lang="uk-UA" sz="2400" dirty="0"/>
              <a:t> допомоги при травмах та невідкладних станах;</a:t>
            </a:r>
            <a:endParaRPr lang="ru-UA" sz="2400" dirty="0"/>
          </a:p>
          <a:p>
            <a:r>
              <a:rPr lang="uk-UA" sz="2400" dirty="0"/>
              <a:t>– оволодіння знаннями про основи асептики і антисептики;</a:t>
            </a:r>
            <a:endParaRPr lang="ru-UA" sz="2400" dirty="0"/>
          </a:p>
          <a:p>
            <a:r>
              <a:rPr lang="uk-UA" sz="2400" dirty="0"/>
              <a:t>– оволодіння правилам безпечної поведінки у різних небезпечних ситуаціях природного, техногенного та соціального характеру.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29483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4A6EF-E70F-4410-B50C-2F64462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604" y="19233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Невідкладна</a:t>
            </a:r>
            <a:r>
              <a:rPr lang="ru-RU" dirty="0"/>
              <a:t>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різною</a:t>
            </a:r>
            <a:r>
              <a:rPr lang="ru-RU" dirty="0"/>
              <a:t>; 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74794B-EF43-4047-B0CB-06941C62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9" y="1775535"/>
            <a:ext cx="8300621" cy="43589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	</a:t>
            </a:r>
            <a:r>
              <a:rPr lang="ru-RU" sz="2400" dirty="0"/>
              <a:t>першу </a:t>
            </a:r>
            <a:r>
              <a:rPr lang="ru-RU" sz="2400" dirty="0" err="1"/>
              <a:t>медичну</a:t>
            </a:r>
            <a:r>
              <a:rPr lang="ru-RU" sz="2400" dirty="0"/>
              <a:t> </a:t>
            </a:r>
            <a:r>
              <a:rPr lang="ru-RU" sz="2400" dirty="0" err="1"/>
              <a:t>некваліфіковану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 (</a:t>
            </a:r>
            <a:r>
              <a:rPr lang="ru-RU" sz="2400" dirty="0" err="1"/>
              <a:t>домедичну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), яка </a:t>
            </a:r>
            <a:r>
              <a:rPr lang="ru-RU" sz="2400" dirty="0" err="1"/>
              <a:t>здійснюється</a:t>
            </a:r>
            <a:r>
              <a:rPr lang="ru-RU" sz="2400" dirty="0"/>
              <a:t> не </a:t>
            </a:r>
            <a:r>
              <a:rPr lang="ru-RU" sz="2400" dirty="0" err="1"/>
              <a:t>медичним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часто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необхідних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та </a:t>
            </a:r>
            <a:r>
              <a:rPr lang="ru-RU" sz="2400" dirty="0" err="1"/>
              <a:t>медикаментів</a:t>
            </a:r>
            <a:r>
              <a:rPr lang="ru-RU" sz="2400" dirty="0"/>
              <a:t>;</a:t>
            </a:r>
          </a:p>
          <a:p>
            <a:r>
              <a:rPr lang="ru-RU" sz="2400" dirty="0"/>
              <a:t>•	першу </a:t>
            </a:r>
            <a:r>
              <a:rPr lang="ru-RU" sz="2400" dirty="0" err="1"/>
              <a:t>медичну</a:t>
            </a:r>
            <a:r>
              <a:rPr lang="ru-RU" sz="2400" dirty="0"/>
              <a:t> </a:t>
            </a:r>
            <a:r>
              <a:rPr lang="ru-RU" sz="2400" dirty="0" err="1"/>
              <a:t>кваліфіковану</a:t>
            </a:r>
            <a:r>
              <a:rPr lang="ru-RU" sz="2400" dirty="0"/>
              <a:t> (</a:t>
            </a:r>
            <a:r>
              <a:rPr lang="ru-RU" sz="2400" dirty="0" err="1"/>
              <a:t>долікарську</a:t>
            </a:r>
            <a:r>
              <a:rPr lang="ru-RU" sz="2400" dirty="0"/>
              <a:t>) </a:t>
            </a:r>
            <a:r>
              <a:rPr lang="ru-RU" sz="2400" dirty="0" err="1"/>
              <a:t>допомогу</a:t>
            </a:r>
            <a:r>
              <a:rPr lang="ru-RU" sz="2400" dirty="0"/>
              <a:t>, яка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медичним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пройшов</a:t>
            </a:r>
            <a:r>
              <a:rPr lang="ru-RU" sz="2400" dirty="0"/>
              <a:t> </a:t>
            </a:r>
            <a:r>
              <a:rPr lang="ru-RU" sz="2400" dirty="0" err="1"/>
              <a:t>спеціальну</a:t>
            </a:r>
            <a:r>
              <a:rPr lang="ru-RU" sz="2400" dirty="0"/>
              <a:t> </a:t>
            </a:r>
            <a:r>
              <a:rPr lang="ru-RU" sz="2400" dirty="0" err="1"/>
              <a:t>підготовку</a:t>
            </a:r>
            <a:r>
              <a:rPr lang="ru-RU" sz="2400" dirty="0"/>
              <a:t> з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 (фельдшер, </a:t>
            </a:r>
            <a:r>
              <a:rPr lang="ru-RU" sz="2400" dirty="0" err="1"/>
              <a:t>медична</a:t>
            </a:r>
            <a:r>
              <a:rPr lang="ru-RU" sz="2400" dirty="0"/>
              <a:t> сестра, лаборант, </a:t>
            </a:r>
            <a:r>
              <a:rPr lang="ru-RU" sz="2400" dirty="0" err="1"/>
              <a:t>зубний</a:t>
            </a:r>
            <a:r>
              <a:rPr lang="ru-RU" sz="2400" dirty="0"/>
              <a:t> </a:t>
            </a:r>
            <a:r>
              <a:rPr lang="ru-RU" sz="2400" dirty="0" err="1"/>
              <a:t>технік</a:t>
            </a:r>
            <a:r>
              <a:rPr lang="ru-RU" sz="2400" dirty="0"/>
              <a:t> і т. д.);</a:t>
            </a:r>
          </a:p>
          <a:p>
            <a:r>
              <a:rPr lang="ru-RU" sz="2400" dirty="0"/>
              <a:t>•	першу </a:t>
            </a:r>
            <a:r>
              <a:rPr lang="ru-RU" sz="2400" dirty="0" err="1"/>
              <a:t>лікарську</a:t>
            </a:r>
            <a:r>
              <a:rPr lang="ru-RU" sz="2400" dirty="0"/>
              <a:t> </a:t>
            </a:r>
            <a:r>
              <a:rPr lang="ru-RU" sz="2400" dirty="0" err="1"/>
              <a:t>медичну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, яка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лікарем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у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розпорядженні</a:t>
            </a:r>
            <a:r>
              <a:rPr lang="ru-RU" sz="2400" dirty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, </a:t>
            </a:r>
            <a:r>
              <a:rPr lang="ru-RU" sz="2400" dirty="0" err="1"/>
              <a:t>апарати</a:t>
            </a:r>
            <a:r>
              <a:rPr lang="ru-RU" sz="2400" dirty="0"/>
              <a:t>, </a:t>
            </a:r>
            <a:r>
              <a:rPr lang="ru-RU" sz="2400" dirty="0" err="1"/>
              <a:t>медикаменти</a:t>
            </a:r>
            <a:r>
              <a:rPr lang="ru-RU" sz="2400" dirty="0"/>
              <a:t>, кров та </a:t>
            </a:r>
            <a:r>
              <a:rPr lang="ru-RU" sz="2400" dirty="0" err="1"/>
              <a:t>кровозамінники</a:t>
            </a:r>
            <a:r>
              <a:rPr lang="ru-RU" sz="2400" dirty="0"/>
              <a:t> та </a:t>
            </a:r>
            <a:r>
              <a:rPr lang="ru-RU" sz="2400" dirty="0" err="1"/>
              <a:t>інше</a:t>
            </a:r>
            <a:r>
              <a:rPr lang="ru-RU" sz="2400" dirty="0"/>
              <a:t>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52C66-3A4E-4000-88E5-A7E30E12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20" y="1775535"/>
            <a:ext cx="3731580" cy="37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A708F-ED71-4E48-BB18-F74A0F98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39" y="227846"/>
            <a:ext cx="7729728" cy="1188720"/>
          </a:xfrm>
        </p:spPr>
        <p:txBody>
          <a:bodyPr/>
          <a:lstStyle/>
          <a:p>
            <a:r>
              <a:rPr lang="ru-RU" dirty="0"/>
              <a:t>Перша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(&lt;30 </a:t>
            </a:r>
            <a:r>
              <a:rPr lang="ru-RU" dirty="0" err="1"/>
              <a:t>хв</a:t>
            </a:r>
            <a:r>
              <a:rPr lang="ru-RU" dirty="0"/>
              <a:t>.)</a:t>
            </a:r>
            <a:r>
              <a:rPr lang="uk-UA" dirty="0"/>
              <a:t>:</a:t>
            </a:r>
            <a:endParaRPr lang="ru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27CBE0EA-D282-4A23-AFC7-5831226D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7" y="1620529"/>
            <a:ext cx="11982013" cy="72659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тяжкий стан,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F26BFC6-CF0E-49BE-96FE-E55CC2D82FA2}"/>
              </a:ext>
            </a:extLst>
          </p:cNvPr>
          <p:cNvSpPr/>
          <p:nvPr/>
        </p:nvSpPr>
        <p:spPr>
          <a:xfrm>
            <a:off x="287045" y="2802719"/>
            <a:ext cx="6584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асфіксією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E2604D6-3C1D-4538-982E-2B268033E71D}"/>
              </a:ext>
            </a:extLst>
          </p:cNvPr>
          <p:cNvSpPr/>
          <p:nvPr/>
        </p:nvSpPr>
        <p:spPr>
          <a:xfrm>
            <a:off x="7007439" y="3228041"/>
            <a:ext cx="4666696" cy="224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00"/>
              </a:lnSpc>
              <a:spcAft>
                <a:spcPts val="600"/>
              </a:spcAft>
            </a:pPr>
            <a:r>
              <a:rPr lang="uk-UA" b="1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принципи надання </a:t>
            </a:r>
            <a:r>
              <a:rPr lang="ru-RU" b="1" spc="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uk-UA" b="1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допомоги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80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правильність і доцільність (якщо ви не впевнені в своїх діях – краще утриматись; головне правило </a:t>
            </a:r>
            <a:r>
              <a:rPr lang="ru-RU" spc="6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домедично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 допомоги – не нашкодити);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80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швидкість;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продуманість, рішучість, спокій.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A13-8745-4FA5-A4D1-38D8584F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85" y="17457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протипоказань</a:t>
            </a:r>
            <a:r>
              <a:rPr lang="ru-RU" dirty="0"/>
              <a:t> до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домеичної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потерпілому</a:t>
            </a:r>
            <a:r>
              <a:rPr lang="ru-RU" dirty="0"/>
              <a:t>, ось </a:t>
            </a:r>
            <a:r>
              <a:rPr lang="ru-RU" dirty="0" err="1"/>
              <a:t>деякі</a:t>
            </a:r>
            <a:r>
              <a:rPr lang="ru-RU" dirty="0"/>
              <a:t> з них: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F98C0-01DF-4D3C-96AF-46722EEE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615736"/>
            <a:ext cx="11419643" cy="506768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завалах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непритомності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загортайте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ковдрами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обкладайте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грілками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кидайтеся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змащувати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кремом. Перше,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обпалену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судомному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розтискати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7101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76CD-E61B-4277-8EA6-838B7E59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" y="221943"/>
            <a:ext cx="11780668" cy="1531974"/>
          </a:xfrm>
        </p:spPr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домедичної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себе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.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1377E5-C814-448D-9CA7-8D5932D4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2130641"/>
            <a:ext cx="11888680" cy="47273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пульс,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контакту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блювотними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рідинами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Одягайте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спорядження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нітрилові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вінілові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водою з милом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антисептиком перед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Викликайте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8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C92A3-C138-4D30-A6D9-33FF609C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035" y="236723"/>
            <a:ext cx="7729728" cy="1188720"/>
          </a:xfrm>
        </p:spPr>
        <p:txBody>
          <a:bodyPr/>
          <a:lstStyle/>
          <a:p>
            <a:r>
              <a:rPr lang="uk-UA" b="1" dirty="0"/>
              <a:t>Основні групи заходів</a:t>
            </a:r>
            <a:r>
              <a:rPr lang="ru-RU" b="1" dirty="0"/>
              <a:t>: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3D2009-8882-43A0-93F1-9CC65A97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54" y="1859872"/>
            <a:ext cx="11844291" cy="5007006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ушкоджуючих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вагою)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води,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палаючого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накопичились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та виду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протиотрути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хворого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6175504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Посилка</Template>
  <TotalTime>209</TotalTime>
  <Words>457</Words>
  <Application>Microsoft Office PowerPoint</Application>
  <PresentationFormat>Широкий екран</PresentationFormat>
  <Paragraphs>77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Symbol</vt:lpstr>
      <vt:lpstr>Times New Roman</vt:lpstr>
      <vt:lpstr>Посилка</vt:lpstr>
      <vt:lpstr>Вступ. Предмет курсу «Домедична допомога» як навчальна дисципліна</vt:lpstr>
      <vt:lpstr>Мета навчальної дисципліни «Домедичної допомоги»:</vt:lpstr>
      <vt:lpstr>Предметом вивчення навчальної дисципліни «Домедична Допомога» є </vt:lpstr>
      <vt:lpstr>Основними завданнями вивчення дисципліни «Домедична допомога» є: </vt:lpstr>
      <vt:lpstr>Невідкладна медична допомога може бути різною; у залежності від того, хто її надає, розрізняють:</vt:lpstr>
      <vt:lpstr>Перша медична допомога (&lt;30 хв.):</vt:lpstr>
      <vt:lpstr>Існує дуже багато протипоказань до надання домеичної допомоги потерпілому, ось деякі з них:</vt:lpstr>
      <vt:lpstr>При наданні домедичної допомоги важливо захистити себе від інфекційних захворювань та інших небезпек. </vt:lpstr>
      <vt:lpstr>Основні групи заходів:</vt:lpstr>
      <vt:lpstr>При наданні домедичної допомоги слід дотримуватися наступних принципів:</vt:lpstr>
      <vt:lpstr>Виявлення ознак життя: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Предмет курсу «Домедична допомога» як навчальна дисципліна</dc:title>
  <dc:creator>Vlad</dc:creator>
  <cp:lastModifiedBy>Vlad</cp:lastModifiedBy>
  <cp:revision>15</cp:revision>
  <dcterms:created xsi:type="dcterms:W3CDTF">2023-02-09T16:16:40Z</dcterms:created>
  <dcterms:modified xsi:type="dcterms:W3CDTF">2023-02-09T22:10:37Z</dcterms:modified>
</cp:coreProperties>
</file>