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charset="0"/>
      <p:regular r:id="rId13"/>
      <p:bold r:id="rId14"/>
      <p:italic r:id="rId15"/>
      <p:boldItalic r:id="rId16"/>
    </p:embeddedFont>
    <p:embeddedFont>
      <p:font typeface="Times"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1526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7db7f2586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7db7f2586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7db7f2586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7db7f2586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7db7f2586_0_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7db7f2586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7db7f2586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7db7f2586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7db7f2586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7db7f2586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7db7f2586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7db7f2586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7db7f2586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7db7f2586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7db7f2586_0_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7db7f2586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db7f2586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db7f2586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hyperlink" Target="https://vk.com/doc151659316_233101460?hash=0a05fb321b03ca9727&amp;dl=b2b93e6e0f98c2cb31" TargetMode="External"/><Relationship Id="rId3" Type="http://schemas.openxmlformats.org/officeDocument/2006/relationships/image" Target="../media/image6.png"/><Relationship Id="rId7" Type="http://schemas.openxmlformats.org/officeDocument/2006/relationships/hyperlink" Target="https://xa.yimg.com/kq/groups/17021605/.../OA-1.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royallib.com/book/hyums_dgeyms/sekreti_velikih_oratorov_govori_kak_cherchill_dergis_kak_linkoln.html" TargetMode="External"/><Relationship Id="rId5" Type="http://schemas.openxmlformats.org/officeDocument/2006/relationships/hyperlink" Target="http://socioline.ru/book/karmin-gallo-iprezentatsiya-uroki-ubezhdeniya-ot-lidera-apple-stiva-dzhobsa" TargetMode="External"/><Relationship Id="rId4" Type="http://schemas.openxmlformats.org/officeDocument/2006/relationships/hyperlink" Target="http://www.ozon.ru/context/detail/id/1857081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rot="10800000" flipH="1">
            <a:off x="2530600" y="1995600"/>
            <a:ext cx="49479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 name="Google Shape;56;p13"/>
          <p:cNvSpPr txBox="1"/>
          <p:nvPr/>
        </p:nvSpPr>
        <p:spPr>
          <a:xfrm>
            <a:off x="452625" y="216025"/>
            <a:ext cx="8384100" cy="4400700"/>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uk" sz="4800" dirty="0">
                <a:solidFill>
                  <a:srgbClr val="111111"/>
                </a:solidFill>
                <a:highlight>
                  <a:srgbClr val="FFFFFF"/>
                </a:highlight>
                <a:latin typeface="Times"/>
                <a:ea typeface="Times"/>
                <a:cs typeface="Times"/>
                <a:sym typeface="Times"/>
              </a:rPr>
              <a:t>Публічний </a:t>
            </a:r>
            <a:r>
              <a:rPr lang="uk" sz="4800" dirty="0" smtClean="0">
                <a:solidFill>
                  <a:srgbClr val="111111"/>
                </a:solidFill>
                <a:highlight>
                  <a:srgbClr val="FFFFFF"/>
                </a:highlight>
                <a:latin typeface="Times"/>
                <a:ea typeface="Times"/>
                <a:cs typeface="Times"/>
                <a:sym typeface="Times"/>
              </a:rPr>
              <a:t>виступ</a:t>
            </a:r>
            <a:endParaRPr sz="3600" dirty="0">
              <a:solidFill>
                <a:srgbClr val="111111"/>
              </a:solidFill>
              <a:highlight>
                <a:srgbClr val="FFFFFF"/>
              </a:highlight>
              <a:latin typeface="Times"/>
              <a:ea typeface="Times"/>
              <a:cs typeface="Times"/>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0" y="13"/>
            <a:ext cx="9144001" cy="5156617"/>
          </a:xfrm>
          <a:prstGeom prst="rect">
            <a:avLst/>
          </a:prstGeom>
          <a:noFill/>
          <a:ln>
            <a:noFill/>
          </a:ln>
        </p:spPr>
      </p:pic>
      <p:sp>
        <p:nvSpPr>
          <p:cNvPr id="121" name="Google Shape;121;p22"/>
          <p:cNvSpPr txBox="1"/>
          <p:nvPr/>
        </p:nvSpPr>
        <p:spPr>
          <a:xfrm>
            <a:off x="514350" y="1078313"/>
            <a:ext cx="67791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950">
                <a:solidFill>
                  <a:srgbClr val="111111"/>
                </a:solidFill>
                <a:highlight>
                  <a:srgbClr val="FFFFFF"/>
                </a:highlight>
                <a:latin typeface="Times"/>
                <a:ea typeface="Times"/>
                <a:cs typeface="Times"/>
                <a:sym typeface="Times"/>
              </a:rPr>
              <a:t>Топ-5 книжок про ораторське мистецтво</a:t>
            </a:r>
            <a:endParaRPr sz="195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4"/>
              </a:rPr>
              <a:t>5. Олексій Каптєрєв «Майстерність презентації».</a:t>
            </a:r>
            <a:r>
              <a:rPr lang="uk" sz="1200">
                <a:solidFill>
                  <a:srgbClr val="444444"/>
                </a:solidFill>
                <a:highlight>
                  <a:srgbClr val="FFFFFF"/>
                </a:highlight>
                <a:latin typeface="Times"/>
                <a:ea typeface="Times"/>
                <a:cs typeface="Times"/>
                <a:sym typeface="Times"/>
              </a:rPr>
              <a:t> Не лише про класичне ораторство, але й про його сучасні елементи. Книжка дуже актуальна.</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5"/>
              </a:rPr>
              <a:t>4. Кармін Гало «іПрезентація».</a:t>
            </a:r>
            <a:r>
              <a:rPr lang="uk" sz="1200">
                <a:solidFill>
                  <a:srgbClr val="444444"/>
                </a:solidFill>
                <a:highlight>
                  <a:srgbClr val="FFFFFF"/>
                </a:highlight>
                <a:latin typeface="Times"/>
                <a:ea typeface="Times"/>
                <a:cs typeface="Times"/>
                <a:sym typeface="Times"/>
              </a:rPr>
              <a:t> Тут ораторське мистецтво розкладають на полички на прикладі презентацій Стіва Джобса.</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6"/>
              </a:rPr>
              <a:t>3. Джеймс Хьюмс «Таємниці великих ораторів».</a:t>
            </a:r>
            <a:r>
              <a:rPr lang="uk" sz="1200">
                <a:solidFill>
                  <a:srgbClr val="444444"/>
                </a:solidFill>
                <a:highlight>
                  <a:srgbClr val="FFFFFF"/>
                </a:highlight>
                <a:latin typeface="Times"/>
                <a:ea typeface="Times"/>
                <a:cs typeface="Times"/>
                <a:sym typeface="Times"/>
              </a:rPr>
              <a:t> Автор писав промови для п’яти американських президентів. Тому має чим поділитися.</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7"/>
              </a:rPr>
              <a:t>2. Роман Кушнір «Великий оратор, або як виступати так, щоб вам аплодували стоячи».</a:t>
            </a:r>
            <a:r>
              <a:rPr lang="uk" sz="1200">
                <a:solidFill>
                  <a:srgbClr val="444444"/>
                </a:solidFill>
                <a:highlight>
                  <a:srgbClr val="FFFFFF"/>
                </a:highlight>
                <a:latin typeface="Times"/>
                <a:ea typeface="Times"/>
                <a:cs typeface="Times"/>
                <a:sym typeface="Times"/>
              </a:rPr>
              <a:t> Українська книжка про ораторське мистецтво. Є багато покрокових інструкцій, усіляких притч і наочних прикладів.</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200" b="1" u="sng">
                <a:solidFill>
                  <a:srgbClr val="478FB3"/>
                </a:solidFill>
                <a:highlight>
                  <a:srgbClr val="FFFFFF"/>
                </a:highlight>
                <a:latin typeface="Times"/>
                <a:ea typeface="Times"/>
                <a:cs typeface="Times"/>
                <a:sym typeface="Times"/>
                <a:hlinkClick r:id="rId8"/>
              </a:rPr>
              <a:t>1. Сергій Шипунов «Харизматичний оратор».</a:t>
            </a:r>
            <a:r>
              <a:rPr lang="uk" sz="1200">
                <a:solidFill>
                  <a:srgbClr val="444444"/>
                </a:solidFill>
                <a:highlight>
                  <a:srgbClr val="FFFFFF"/>
                </a:highlight>
                <a:latin typeface="Times"/>
                <a:ea typeface="Times"/>
                <a:cs typeface="Times"/>
                <a:sym typeface="Times"/>
              </a:rPr>
              <a:t> Корисні поради, інтелект-карти у кінці розділів, кольорові ілюстрації.</a:t>
            </a:r>
            <a:endParaRPr sz="1200">
              <a:solidFill>
                <a:srgbClr val="444444"/>
              </a:solidFill>
              <a:highlight>
                <a:srgbClr val="FFFFFF"/>
              </a:highlight>
              <a:latin typeface="Times"/>
              <a:ea typeface="Times"/>
              <a:cs typeface="Times"/>
              <a:sym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rgbClr val="444444"/>
              </a:solidFill>
              <a:highlight>
                <a:srgbClr val="FFFFFF"/>
              </a:highlight>
              <a:latin typeface="Times"/>
              <a:ea typeface="Times"/>
              <a:cs typeface="Times"/>
              <a:sym typeface="Times"/>
            </a:endParaRPr>
          </a:p>
          <a:p>
            <a:pPr marL="0" lvl="0" indent="0" algn="ctr" rtl="0">
              <a:spcBef>
                <a:spcPts val="0"/>
              </a:spcBef>
              <a:spcAft>
                <a:spcPts val="0"/>
              </a:spcAft>
              <a:buNone/>
            </a:pPr>
            <a:endParaRPr sz="1800">
              <a:latin typeface="Times"/>
              <a:ea typeface="Times"/>
              <a:cs typeface="Times"/>
              <a:sym typeface="Times"/>
            </a:endParaRPr>
          </a:p>
        </p:txBody>
      </p:sp>
      <p:sp>
        <p:nvSpPr>
          <p:cNvPr id="62" name="Google Shape;62;p14"/>
          <p:cNvSpPr txBox="1"/>
          <p:nvPr/>
        </p:nvSpPr>
        <p:spPr>
          <a:xfrm>
            <a:off x="229400" y="3034675"/>
            <a:ext cx="9083400" cy="198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a:ea typeface="Times"/>
              <a:cs typeface="Times"/>
              <a:sym typeface="Times"/>
            </a:endParaRPr>
          </a:p>
        </p:txBody>
      </p:sp>
      <p:sp>
        <p:nvSpPr>
          <p:cNvPr id="63" name="Google Shape;63;p14"/>
          <p:cNvSpPr txBox="1"/>
          <p:nvPr/>
        </p:nvSpPr>
        <p:spPr>
          <a:xfrm>
            <a:off x="493200" y="208425"/>
            <a:ext cx="8157600" cy="3000000"/>
          </a:xfrm>
          <a:prstGeom prst="rect">
            <a:avLst/>
          </a:prstGeom>
          <a:noFill/>
          <a:ln>
            <a:noFill/>
          </a:ln>
        </p:spPr>
        <p:txBody>
          <a:bodyPr spcFirstLastPara="1" wrap="square" lIns="91425" tIns="91425" rIns="91425" bIns="91425" anchor="ctr" anchorCtr="0">
            <a:noAutofit/>
          </a:bodyPr>
          <a:lstStyle/>
          <a:p>
            <a:pPr marL="0" lvl="0" indent="457200" algn="ctr" rtl="0">
              <a:spcBef>
                <a:spcPts val="0"/>
              </a:spcBef>
              <a:spcAft>
                <a:spcPts val="0"/>
              </a:spcAft>
              <a:buNone/>
            </a:pPr>
            <a:endParaRPr sz="1800">
              <a:latin typeface="Times"/>
              <a:ea typeface="Times"/>
              <a:cs typeface="Times"/>
              <a:sym typeface="Times"/>
            </a:endParaRPr>
          </a:p>
        </p:txBody>
      </p:sp>
      <p:sp>
        <p:nvSpPr>
          <p:cNvPr id="65" name="Google Shape;65;p14"/>
          <p:cNvSpPr txBox="1"/>
          <p:nvPr/>
        </p:nvSpPr>
        <p:spPr>
          <a:xfrm>
            <a:off x="709126" y="662473"/>
            <a:ext cx="7641771" cy="3284376"/>
          </a:xfrm>
          <a:prstGeom prst="rect">
            <a:avLst/>
          </a:prstGeom>
          <a:noFill/>
          <a:ln>
            <a:noFill/>
          </a:ln>
        </p:spPr>
        <p:txBody>
          <a:bodyPr spcFirstLastPara="1" wrap="square" lIns="91425" tIns="91425" rIns="91425" bIns="91425" anchor="ctr" anchorCtr="0">
            <a:noAutofit/>
          </a:bodyPr>
          <a:lstStyle/>
          <a:p>
            <a:pPr marL="0" lvl="0" indent="457200" algn="just" rtl="0">
              <a:spcBef>
                <a:spcPts val="0"/>
              </a:spcBef>
              <a:spcAft>
                <a:spcPts val="0"/>
              </a:spcAft>
              <a:buNone/>
            </a:pPr>
            <a:r>
              <a:rPr lang="uk" sz="1800" dirty="0">
                <a:solidFill>
                  <a:srgbClr val="444444"/>
                </a:solidFill>
                <a:highlight>
                  <a:srgbClr val="FFFFFF"/>
                </a:highlight>
                <a:latin typeface="Times"/>
                <a:ea typeface="Times"/>
                <a:cs typeface="Times"/>
                <a:sym typeface="Times"/>
              </a:rPr>
              <a:t>Виступ перед публікою – справа нелегка, особливо якщо Ви боїтесь публіки. Однак цікаво представити себе й правильно подати інформацію під силу кожному. </a:t>
            </a:r>
            <a:endParaRPr sz="1800" dirty="0">
              <a:solidFill>
                <a:schemeClr val="dk1"/>
              </a:solidFill>
              <a:latin typeface="Times"/>
              <a:ea typeface="Times"/>
              <a:cs typeface="Times"/>
              <a:sym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1554302" y="214650"/>
            <a:ext cx="6035400" cy="7926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a:solidFill>
                <a:srgbClr val="444444"/>
              </a:solidFill>
              <a:latin typeface="Roboto"/>
              <a:ea typeface="Roboto"/>
              <a:cs typeface="Roboto"/>
              <a:sym typeface="Roboto"/>
            </a:endParaRPr>
          </a:p>
          <a:p>
            <a:pPr marL="0" lvl="0" indent="0" algn="l" rtl="0">
              <a:spcBef>
                <a:spcPts val="1500"/>
              </a:spcBef>
              <a:spcAft>
                <a:spcPts val="0"/>
              </a:spcAft>
              <a:buNone/>
            </a:pPr>
            <a:endParaRPr sz="3600">
              <a:latin typeface="Times"/>
              <a:ea typeface="Times"/>
              <a:cs typeface="Times"/>
              <a:sym typeface="Times"/>
            </a:endParaRPr>
          </a:p>
        </p:txBody>
      </p:sp>
      <p:sp>
        <p:nvSpPr>
          <p:cNvPr id="71" name="Google Shape;71;p15"/>
          <p:cNvSpPr txBox="1"/>
          <p:nvPr/>
        </p:nvSpPr>
        <p:spPr>
          <a:xfrm>
            <a:off x="266400" y="1131550"/>
            <a:ext cx="88776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uk" sz="1800">
                <a:solidFill>
                  <a:srgbClr val="444444"/>
                </a:solidFill>
                <a:latin typeface="Times"/>
                <a:ea typeface="Times"/>
                <a:cs typeface="Times"/>
                <a:sym typeface="Times"/>
              </a:rPr>
              <a:t>Публічне мовлення – це інструмент прямого впливу. Від того, наскільки успішно Ви його використовуєте, залежить ставлення публіки та її довіра. Під час публічного виступу лише Ви керуєте процесом, тому слід спостерігати за зміною настрою слухачів та бути готовим використовувати гачки, які привертають увагу аудиторії до промови. Ними можуть стати:</a:t>
            </a:r>
            <a:endParaRPr sz="1800">
              <a:solidFill>
                <a:srgbClr val="444444"/>
              </a:solidFill>
              <a:latin typeface="Times"/>
              <a:ea typeface="Times"/>
              <a:cs typeface="Times"/>
              <a:sym typeface="Times"/>
            </a:endParaRPr>
          </a:p>
          <a:p>
            <a:pPr marL="838200" lvl="0" indent="-342900" algn="l" rtl="0">
              <a:lnSpc>
                <a:spcPct val="115000"/>
              </a:lnSpc>
              <a:spcBef>
                <a:spcPts val="150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Загальні та риторичні запитання</a:t>
            </a:r>
            <a:r>
              <a:rPr lang="uk" sz="1800">
                <a:solidFill>
                  <a:srgbClr val="444444"/>
                </a:solidFill>
                <a:latin typeface="Times"/>
                <a:ea typeface="Times"/>
                <a:cs typeface="Times"/>
                <a:sym typeface="Times"/>
              </a:rPr>
              <a:t>, що сприяють активізації мозкової діяльності.</a:t>
            </a:r>
            <a:endParaRPr sz="1800">
              <a:solidFill>
                <a:srgbClr val="444444"/>
              </a:solidFill>
              <a:latin typeface="Times"/>
              <a:ea typeface="Times"/>
              <a:cs typeface="Times"/>
              <a:sym typeface="Times"/>
            </a:endParaRPr>
          </a:p>
          <a:p>
            <a:pPr marL="838200" lvl="0" indent="-342900" algn="l" rtl="0">
              <a:lnSpc>
                <a:spcPct val="115000"/>
              </a:lnSpc>
              <a:spcBef>
                <a:spcPts val="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Згадка проблемних питань</a:t>
            </a:r>
            <a:r>
              <a:rPr lang="uk" sz="1800">
                <a:solidFill>
                  <a:srgbClr val="444444"/>
                </a:solidFill>
                <a:latin typeface="Times"/>
                <a:ea typeface="Times"/>
                <a:cs typeface="Times"/>
                <a:sym typeface="Times"/>
              </a:rPr>
              <a:t>. Таким чином ми апелюємо до почуттів аудиторії, але слід попередньо вивчити публіку.</a:t>
            </a:r>
            <a:endParaRPr sz="1800">
              <a:solidFill>
                <a:srgbClr val="444444"/>
              </a:solidFill>
              <a:latin typeface="Times"/>
              <a:ea typeface="Times"/>
              <a:cs typeface="Times"/>
              <a:sym typeface="Times"/>
            </a:endParaRPr>
          </a:p>
          <a:p>
            <a:pPr marL="838200" lvl="0" indent="-342900" algn="l" rtl="0">
              <a:lnSpc>
                <a:spcPct val="115000"/>
              </a:lnSpc>
              <a:spcBef>
                <a:spcPts val="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Невеликий ліричний відступ</a:t>
            </a:r>
            <a:r>
              <a:rPr lang="uk" sz="1800">
                <a:solidFill>
                  <a:srgbClr val="444444"/>
                </a:solidFill>
                <a:latin typeface="Times"/>
                <a:ea typeface="Times"/>
                <a:cs typeface="Times"/>
                <a:sym typeface="Times"/>
              </a:rPr>
              <a:t>: згадайте подію з власного досвіду, яка пов’язана з темою виступу. Публіка хоче знати, що траплялося з доповідачем – розповідайте чесно та цікаво й увага буде прикута знову.</a:t>
            </a:r>
            <a:endParaRPr sz="1800">
              <a:solidFill>
                <a:srgbClr val="444444"/>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p:nvPr/>
        </p:nvSpPr>
        <p:spPr>
          <a:xfrm>
            <a:off x="5338950" y="236600"/>
            <a:ext cx="36417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77" name="Google Shape;77;p16"/>
          <p:cNvSpPr txBox="1"/>
          <p:nvPr/>
        </p:nvSpPr>
        <p:spPr>
          <a:xfrm>
            <a:off x="288125" y="144025"/>
            <a:ext cx="8064900" cy="2271300"/>
          </a:xfrm>
          <a:prstGeom prst="rect">
            <a:avLst/>
          </a:prstGeom>
          <a:noFill/>
          <a:ln>
            <a:noFill/>
          </a:ln>
        </p:spPr>
        <p:txBody>
          <a:bodyPr spcFirstLastPara="1" wrap="square" lIns="91425" tIns="91425" rIns="91425" bIns="91425" anchor="ctr" anchorCtr="0">
            <a:noAutofit/>
          </a:bodyPr>
          <a:lstStyle/>
          <a:p>
            <a:pPr marL="0" lvl="0" indent="457200" algn="just" rtl="0">
              <a:spcBef>
                <a:spcPts val="0"/>
              </a:spcBef>
              <a:spcAft>
                <a:spcPts val="0"/>
              </a:spcAft>
              <a:buNone/>
            </a:pPr>
            <a:r>
              <a:rPr lang="uk" sz="1800" dirty="0">
                <a:solidFill>
                  <a:srgbClr val="444444"/>
                </a:solidFill>
                <a:highlight>
                  <a:srgbClr val="FFFFFF"/>
                </a:highlight>
                <a:latin typeface="Times"/>
                <a:ea typeface="Times"/>
                <a:cs typeface="Times"/>
                <a:sym typeface="Times"/>
              </a:rPr>
              <a:t>Також заохочуйте публіку </a:t>
            </a:r>
            <a:r>
              <a:rPr lang="uk" sz="1800" b="1" dirty="0">
                <a:solidFill>
                  <a:srgbClr val="444444"/>
                </a:solidFill>
                <a:highlight>
                  <a:srgbClr val="FFFFFF"/>
                </a:highlight>
                <a:latin typeface="Times"/>
                <a:ea typeface="Times"/>
                <a:cs typeface="Times"/>
                <a:sym typeface="Times"/>
              </a:rPr>
              <a:t>ставити запитання</a:t>
            </a:r>
            <a:r>
              <a:rPr lang="uk" sz="1800" dirty="0">
                <a:solidFill>
                  <a:srgbClr val="444444"/>
                </a:solidFill>
                <a:highlight>
                  <a:srgbClr val="FFFFFF"/>
                </a:highlight>
                <a:latin typeface="Times"/>
                <a:ea typeface="Times"/>
                <a:cs typeface="Times"/>
                <a:sym typeface="Times"/>
              </a:rPr>
              <a:t>, адже з їх допомогою ви можете конкретизувати певну частину виступу. Використайте це як інструмент зацікавлення: у кожному запитанні є місце, де можна розкрити себе й привернути увагу до промови.</a:t>
            </a:r>
            <a:endParaRPr sz="1800" dirty="0">
              <a:latin typeface="Times"/>
              <a:ea typeface="Times"/>
              <a:cs typeface="Times"/>
              <a:sym typeface="Times"/>
            </a:endParaRPr>
          </a:p>
        </p:txBody>
      </p:sp>
      <p:sp>
        <p:nvSpPr>
          <p:cNvPr id="78" name="Google Shape;78;p16"/>
          <p:cNvSpPr txBox="1"/>
          <p:nvPr/>
        </p:nvSpPr>
        <p:spPr>
          <a:xfrm>
            <a:off x="288125" y="1501900"/>
            <a:ext cx="8332500" cy="3000000"/>
          </a:xfrm>
          <a:prstGeom prst="rect">
            <a:avLst/>
          </a:prstGeom>
          <a:noFill/>
          <a:ln>
            <a:noFill/>
          </a:ln>
        </p:spPr>
        <p:txBody>
          <a:bodyPr spcFirstLastPara="1" wrap="square" lIns="91425" tIns="91425" rIns="91425" bIns="91425" anchor="ctr" anchorCtr="0">
            <a:noAutofit/>
          </a:bodyPr>
          <a:lstStyle/>
          <a:p>
            <a:pPr marL="0" lvl="0" indent="457200" algn="just" rtl="0">
              <a:spcBef>
                <a:spcPts val="0"/>
              </a:spcBef>
              <a:spcAft>
                <a:spcPts val="0"/>
              </a:spcAft>
              <a:buNone/>
            </a:pPr>
            <a:r>
              <a:rPr lang="uk" sz="1800" dirty="0">
                <a:solidFill>
                  <a:srgbClr val="444444"/>
                </a:solidFill>
                <a:highlight>
                  <a:srgbClr val="FFFFFF"/>
                </a:highlight>
                <a:latin typeface="Times"/>
                <a:ea typeface="Times"/>
                <a:cs typeface="Times"/>
                <a:sym typeface="Times"/>
              </a:rPr>
              <a:t>Усі публічні виступи починаються з емоцій, вони перетворюють будь-яку промову на більш жваву та цікаву. Жах та ейфорія – це дві крайнощі емоційного стану публіки й для успішної комунікації необхідно викликати ейфорію. Пам’ятайте: </a:t>
            </a:r>
            <a:r>
              <a:rPr lang="uk" sz="1800" b="1" dirty="0">
                <a:solidFill>
                  <a:srgbClr val="444444"/>
                </a:solidFill>
                <a:highlight>
                  <a:srgbClr val="FFFFFF"/>
                </a:highlight>
                <a:latin typeface="Times"/>
                <a:ea typeface="Times"/>
                <a:cs typeface="Times"/>
                <a:sym typeface="Times"/>
              </a:rPr>
              <a:t>60 відсотків інформації сприймається через її подачу</a:t>
            </a:r>
            <a:r>
              <a:rPr lang="uk" sz="1800" dirty="0">
                <a:solidFill>
                  <a:srgbClr val="444444"/>
                </a:solidFill>
                <a:highlight>
                  <a:srgbClr val="FFFFFF"/>
                </a:highlight>
                <a:latin typeface="Times"/>
                <a:ea typeface="Times"/>
                <a:cs typeface="Times"/>
                <a:sym typeface="Times"/>
              </a:rPr>
              <a:t>. </a:t>
            </a:r>
            <a:endParaRPr sz="1800" dirty="0">
              <a:solidFill>
                <a:srgbClr val="444444"/>
              </a:solidFill>
              <a:highlight>
                <a:srgbClr val="FFFFFF"/>
              </a:highlight>
              <a:latin typeface="Times"/>
              <a:ea typeface="Times"/>
              <a:cs typeface="Times"/>
              <a:sym typeface="Times"/>
            </a:endParaRPr>
          </a:p>
          <a:p>
            <a:pPr marL="0" lvl="0" indent="457200" algn="just" rtl="0">
              <a:spcBef>
                <a:spcPts val="0"/>
              </a:spcBef>
              <a:spcAft>
                <a:spcPts val="0"/>
              </a:spcAft>
              <a:buNone/>
            </a:pPr>
            <a:r>
              <a:rPr lang="uk" sz="1800" dirty="0">
                <a:solidFill>
                  <a:srgbClr val="444444"/>
                </a:solidFill>
                <a:highlight>
                  <a:srgbClr val="FFFFFF"/>
                </a:highlight>
                <a:latin typeface="Times"/>
                <a:ea typeface="Times"/>
                <a:cs typeface="Times"/>
                <a:sym typeface="Times"/>
              </a:rPr>
              <a:t>Тональність голосу, міміка, жестикуляція зроблять виклад матеріалу цікавим та дійсно ефективним.</a:t>
            </a:r>
            <a:endParaRPr sz="1800" dirty="0">
              <a:latin typeface="Times"/>
              <a:ea typeface="Times"/>
              <a:cs typeface="Times"/>
              <a:sym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txBox="1"/>
          <p:nvPr/>
        </p:nvSpPr>
        <p:spPr>
          <a:xfrm>
            <a:off x="364650" y="370325"/>
            <a:ext cx="8414700" cy="13662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3600">
              <a:solidFill>
                <a:srgbClr val="111111"/>
              </a:solidFill>
              <a:latin typeface="Times"/>
              <a:ea typeface="Times"/>
              <a:cs typeface="Times"/>
              <a:sym typeface="Times"/>
            </a:endParaRPr>
          </a:p>
        </p:txBody>
      </p:sp>
      <p:pic>
        <p:nvPicPr>
          <p:cNvPr id="85" name="Google Shape;85;p17"/>
          <p:cNvPicPr preferRelativeResize="0"/>
          <p:nvPr/>
        </p:nvPicPr>
        <p:blipFill>
          <a:blip r:embed="rId3">
            <a:alphaModFix/>
          </a:blip>
          <a:stretch>
            <a:fillRect/>
          </a:stretch>
        </p:blipFill>
        <p:spPr>
          <a:xfrm>
            <a:off x="0" y="0"/>
            <a:ext cx="9144000" cy="5192875"/>
          </a:xfrm>
          <a:prstGeom prst="rect">
            <a:avLst/>
          </a:prstGeom>
          <a:noFill/>
          <a:ln>
            <a:noFill/>
          </a:ln>
        </p:spPr>
      </p:pic>
      <p:sp>
        <p:nvSpPr>
          <p:cNvPr id="86" name="Google Shape;86;p17"/>
          <p:cNvSpPr txBox="1"/>
          <p:nvPr/>
        </p:nvSpPr>
        <p:spPr>
          <a:xfrm>
            <a:off x="471950" y="92625"/>
            <a:ext cx="8569200" cy="21891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r>
              <a:rPr lang="uk" sz="3600">
                <a:solidFill>
                  <a:srgbClr val="111111"/>
                </a:solidFill>
                <a:highlight>
                  <a:srgbClr val="FFFFFF"/>
                </a:highlight>
                <a:latin typeface="Times"/>
                <a:ea typeface="Times"/>
                <a:cs typeface="Times"/>
                <a:sym typeface="Times"/>
              </a:rPr>
              <a:t>Як боротися зі страхом публічного виступу?</a:t>
            </a:r>
            <a:endParaRPr sz="3600">
              <a:solidFill>
                <a:srgbClr val="111111"/>
              </a:solidFill>
              <a:highlight>
                <a:srgbClr val="FFFFFF"/>
              </a:highlight>
              <a:latin typeface="Times"/>
              <a:ea typeface="Times"/>
              <a:cs typeface="Times"/>
              <a:sym typeface="Times"/>
            </a:endParaRPr>
          </a:p>
        </p:txBody>
      </p:sp>
      <p:sp>
        <p:nvSpPr>
          <p:cNvPr id="87" name="Google Shape;87;p17"/>
          <p:cNvSpPr txBox="1"/>
          <p:nvPr/>
        </p:nvSpPr>
        <p:spPr>
          <a:xfrm>
            <a:off x="185150" y="1931975"/>
            <a:ext cx="7447800" cy="3000000"/>
          </a:xfrm>
          <a:prstGeom prst="rect">
            <a:avLst/>
          </a:prstGeom>
          <a:noFill/>
          <a:ln>
            <a:noFill/>
          </a:ln>
        </p:spPr>
        <p:txBody>
          <a:bodyPr spcFirstLastPara="1" wrap="square" lIns="91425" tIns="91425" rIns="91425" bIns="91425" anchor="ctr" anchorCtr="0">
            <a:noAutofit/>
          </a:bodyPr>
          <a:lstStyle/>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Фізичні вправи</a:t>
            </a:r>
            <a:r>
              <a:rPr lang="uk">
                <a:solidFill>
                  <a:srgbClr val="444444"/>
                </a:solidFill>
                <a:highlight>
                  <a:srgbClr val="FFFFFF"/>
                </a:highlight>
                <a:latin typeface="Times"/>
                <a:ea typeface="Times"/>
                <a:cs typeface="Times"/>
                <a:sym typeface="Times"/>
              </a:rPr>
              <a:t>. Це дозволяє розігнати кров по організму й зменшує стрес.</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Гімнастика обличчя</a:t>
            </a:r>
            <a:r>
              <a:rPr lang="uk">
                <a:solidFill>
                  <a:srgbClr val="444444"/>
                </a:solidFill>
                <a:highlight>
                  <a:srgbClr val="FFFFFF"/>
                </a:highlight>
                <a:latin typeface="Times"/>
                <a:ea typeface="Times"/>
                <a:cs typeface="Times"/>
                <a:sym typeface="Times"/>
              </a:rPr>
              <a:t>. Публічний виступ – це фізичне навантаження для м’язів обличчя, еквівалентне заняттям у тренажерному залі. Перед спортивними вправами ми завжди розминаємося, то чому забуваємо про це перед виступом?</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Дихальна гімнастика</a:t>
            </a:r>
            <a:r>
              <a:rPr lang="uk">
                <a:solidFill>
                  <a:srgbClr val="444444"/>
                </a:solidFill>
                <a:highlight>
                  <a:srgbClr val="FFFFFF"/>
                </a:highlight>
                <a:latin typeface="Times"/>
                <a:ea typeface="Times"/>
                <a:cs typeface="Times"/>
                <a:sym typeface="Times"/>
              </a:rPr>
              <a:t>. Це допоможе врівноважити нервову систему та налаштуватися на доповідь.</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«Не бійтеся бути смішними!»</a:t>
            </a:r>
            <a:r>
              <a:rPr lang="uk">
                <a:solidFill>
                  <a:srgbClr val="444444"/>
                </a:solidFill>
                <a:highlight>
                  <a:srgbClr val="FFFFFF"/>
                </a:highlight>
                <a:latin typeface="Times"/>
                <a:ea typeface="Times"/>
                <a:cs typeface="Times"/>
                <a:sym typeface="Times"/>
              </a:rPr>
              <a:t> (Стів Балмер) Це золоте правило публічних виступів. Вмійте посміятися над власними помилками й недоліками – публіка оцінить.</a:t>
            </a:r>
            <a:endParaRPr>
              <a:solidFill>
                <a:srgbClr val="444444"/>
              </a:solidFill>
              <a:highlight>
                <a:srgbClr val="FFFFFF"/>
              </a:highlight>
              <a:latin typeface="Times"/>
              <a:ea typeface="Times"/>
              <a:cs typeface="Times"/>
              <a:sym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p:nvPr/>
        </p:nvSpPr>
        <p:spPr>
          <a:xfrm>
            <a:off x="2422050" y="216025"/>
            <a:ext cx="4690800" cy="9135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2400">
              <a:solidFill>
                <a:srgbClr val="111111"/>
              </a:solidFill>
              <a:latin typeface="Times"/>
              <a:ea typeface="Times"/>
              <a:cs typeface="Times"/>
              <a:sym typeface="Times"/>
            </a:endParaRPr>
          </a:p>
        </p:txBody>
      </p:sp>
      <p:sp>
        <p:nvSpPr>
          <p:cNvPr id="93" name="Google Shape;93;p18"/>
          <p:cNvSpPr txBox="1"/>
          <p:nvPr/>
        </p:nvSpPr>
        <p:spPr>
          <a:xfrm>
            <a:off x="997875" y="985500"/>
            <a:ext cx="2397000" cy="13458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1800">
              <a:solidFill>
                <a:srgbClr val="111111"/>
              </a:solidFill>
              <a:latin typeface="Times"/>
              <a:ea typeface="Times"/>
              <a:cs typeface="Times"/>
              <a:sym typeface="Times"/>
            </a:endParaRPr>
          </a:p>
        </p:txBody>
      </p:sp>
      <p:sp>
        <p:nvSpPr>
          <p:cNvPr id="94" name="Google Shape;94;p18"/>
          <p:cNvSpPr txBox="1"/>
          <p:nvPr/>
        </p:nvSpPr>
        <p:spPr>
          <a:xfrm>
            <a:off x="606975" y="1736425"/>
            <a:ext cx="7329000" cy="3000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1500"/>
              </a:spcAft>
              <a:buNone/>
            </a:pPr>
            <a:endParaRPr>
              <a:solidFill>
                <a:srgbClr val="444444"/>
              </a:solidFill>
              <a:latin typeface="Times"/>
              <a:ea typeface="Times"/>
              <a:cs typeface="Times"/>
              <a:sym typeface="Times"/>
            </a:endParaRPr>
          </a:p>
        </p:txBody>
      </p:sp>
      <p:pic>
        <p:nvPicPr>
          <p:cNvPr id="95" name="Google Shape;95;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Google Shape;96;p18"/>
          <p:cNvSpPr txBox="1"/>
          <p:nvPr/>
        </p:nvSpPr>
        <p:spPr>
          <a:xfrm>
            <a:off x="1913375" y="0"/>
            <a:ext cx="8641200" cy="14895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r>
              <a:rPr lang="uk" sz="3600">
                <a:solidFill>
                  <a:srgbClr val="111111"/>
                </a:solidFill>
                <a:highlight>
                  <a:srgbClr val="F3F3F3"/>
                </a:highlight>
                <a:latin typeface="Times"/>
                <a:ea typeface="Times"/>
                <a:cs typeface="Times"/>
                <a:sym typeface="Times"/>
              </a:rPr>
              <a:t>Структура успішного виступу</a:t>
            </a:r>
            <a:endParaRPr sz="3600">
              <a:solidFill>
                <a:srgbClr val="111111"/>
              </a:solidFill>
              <a:highlight>
                <a:srgbClr val="F3F3F3"/>
              </a:highlight>
              <a:latin typeface="Times"/>
              <a:ea typeface="Times"/>
              <a:cs typeface="Times"/>
              <a:sym typeface="Times"/>
            </a:endParaRPr>
          </a:p>
        </p:txBody>
      </p:sp>
      <p:sp>
        <p:nvSpPr>
          <p:cNvPr id="97" name="Google Shape;97;p18"/>
          <p:cNvSpPr txBox="1"/>
          <p:nvPr/>
        </p:nvSpPr>
        <p:spPr>
          <a:xfrm>
            <a:off x="475575" y="1561500"/>
            <a:ext cx="75918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a:solidFill>
                  <a:srgbClr val="111111"/>
                </a:solidFill>
                <a:highlight>
                  <a:srgbClr val="F3F3F3"/>
                </a:highlight>
                <a:latin typeface="Times"/>
                <a:ea typeface="Times"/>
                <a:cs typeface="Times"/>
                <a:sym typeface="Times"/>
              </a:rPr>
              <a:t>Вступна частина</a:t>
            </a:r>
            <a:endParaRPr>
              <a:solidFill>
                <a:srgbClr val="111111"/>
              </a:solidFill>
              <a:highlight>
                <a:srgbClr val="F3F3F3"/>
              </a:highlight>
              <a:latin typeface="Times"/>
              <a:ea typeface="Times"/>
              <a:cs typeface="Times"/>
              <a:sym typeface="Times"/>
            </a:endParaRPr>
          </a:p>
          <a:p>
            <a:pPr marL="0" lvl="0" indent="0" algn="l" rtl="0">
              <a:lnSpc>
                <a:spcPct val="115000"/>
              </a:lnSpc>
              <a:spcBef>
                <a:spcPts val="1500"/>
              </a:spcBef>
              <a:spcAft>
                <a:spcPts val="0"/>
              </a:spcAft>
              <a:buNone/>
            </a:pPr>
            <a:r>
              <a:rPr lang="uk">
                <a:solidFill>
                  <a:srgbClr val="444444"/>
                </a:solidFill>
                <a:highlight>
                  <a:srgbClr val="F3F3F3"/>
                </a:highlight>
                <a:latin typeface="Times"/>
                <a:ea typeface="Times"/>
                <a:cs typeface="Times"/>
                <a:sym typeface="Times"/>
              </a:rPr>
              <a:t>Щоб успішно розпочати промову, одразу виголосіть мету виступу. На цьому етапі необхідно завоювати довіру людей: це можна зробити за допомогою кількох прийомів.</a:t>
            </a:r>
            <a:endParaRPr>
              <a:solidFill>
                <a:srgbClr val="444444"/>
              </a:solidFill>
              <a:highlight>
                <a:srgbClr val="F3F3F3"/>
              </a:highlight>
              <a:latin typeface="Times"/>
              <a:ea typeface="Times"/>
              <a:cs typeface="Times"/>
              <a:sym typeface="Times"/>
            </a:endParaRPr>
          </a:p>
          <a:p>
            <a:pPr marL="838200" lvl="0" indent="-317500" algn="l" rtl="0">
              <a:lnSpc>
                <a:spcPct val="115000"/>
              </a:lnSpc>
              <a:spcBef>
                <a:spcPts val="1500"/>
              </a:spcBef>
              <a:spcAft>
                <a:spcPts val="0"/>
              </a:spcAft>
              <a:buClr>
                <a:srgbClr val="444444"/>
              </a:buClr>
              <a:buSzPts val="1400"/>
              <a:buFont typeface="Roboto"/>
              <a:buAutoNum type="arabicPeriod"/>
            </a:pPr>
            <a:r>
              <a:rPr lang="uk" b="1">
                <a:solidFill>
                  <a:srgbClr val="444444"/>
                </a:solidFill>
                <a:highlight>
                  <a:srgbClr val="F3F3F3"/>
                </a:highlight>
                <a:latin typeface="Times"/>
                <a:ea typeface="Times"/>
                <a:cs typeface="Times"/>
                <a:sym typeface="Times"/>
              </a:rPr>
              <a:t>«Свій-чужий»</a:t>
            </a:r>
            <a:r>
              <a:rPr lang="uk">
                <a:solidFill>
                  <a:srgbClr val="444444"/>
                </a:solidFill>
                <a:highlight>
                  <a:srgbClr val="F3F3F3"/>
                </a:highlight>
                <a:latin typeface="Times"/>
                <a:ea typeface="Times"/>
                <a:cs typeface="Times"/>
                <a:sym typeface="Times"/>
              </a:rPr>
              <a:t>. Дайте аудиторії зрозуміти, що доповідач пов’язаний із виступом: до прикладу, переживає проблему, яка корелює з тематикою промови.</a:t>
            </a:r>
            <a:endParaRPr>
              <a:solidFill>
                <a:srgbClr val="444444"/>
              </a:solidFill>
              <a:highlight>
                <a:srgbClr val="F3F3F3"/>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AutoNum type="arabicPeriod"/>
            </a:pPr>
            <a:r>
              <a:rPr lang="uk" b="1">
                <a:solidFill>
                  <a:srgbClr val="444444"/>
                </a:solidFill>
                <a:highlight>
                  <a:srgbClr val="F3F3F3"/>
                </a:highlight>
                <a:latin typeface="Times"/>
                <a:ea typeface="Times"/>
                <a:cs typeface="Times"/>
                <a:sym typeface="Times"/>
              </a:rPr>
              <a:t>«Живий діалог»</a:t>
            </a:r>
            <a:r>
              <a:rPr lang="uk">
                <a:solidFill>
                  <a:srgbClr val="444444"/>
                </a:solidFill>
                <a:highlight>
                  <a:srgbClr val="F3F3F3"/>
                </a:highlight>
                <a:latin typeface="Times"/>
                <a:ea typeface="Times"/>
                <a:cs typeface="Times"/>
                <a:sym typeface="Times"/>
              </a:rPr>
              <a:t>. Будьте відкритими до постійного діалогу з слухачами, залучайте їх до обговорення певних тез і ключових моментів. Так можна активізувати аудиторію й зацікавити її. Щоб завоювати довіру, поділіться з людьми особистою історію чи зробіть комплімент публіці – головне щоб він був щирим.</a:t>
            </a:r>
            <a:endParaRPr>
              <a:solidFill>
                <a:srgbClr val="444444"/>
              </a:solidFill>
              <a:highlight>
                <a:srgbClr val="F3F3F3"/>
              </a:highlight>
              <a:latin typeface="Times"/>
              <a:ea typeface="Times"/>
              <a:cs typeface="Times"/>
              <a:sym typeface="Time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500"/>
              </a:spcAft>
              <a:buNone/>
            </a:pPr>
            <a:endParaRPr sz="1200">
              <a:solidFill>
                <a:srgbClr val="444444"/>
              </a:solidFill>
              <a:latin typeface="Roboto"/>
              <a:ea typeface="Roboto"/>
              <a:cs typeface="Roboto"/>
              <a:sym typeface="Roboto"/>
            </a:endParaRPr>
          </a:p>
        </p:txBody>
      </p:sp>
      <p:pic>
        <p:nvPicPr>
          <p:cNvPr id="103" name="Google Shape;103;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4" name="Google Shape;104;p19"/>
          <p:cNvSpPr txBox="1"/>
          <p:nvPr/>
        </p:nvSpPr>
        <p:spPr>
          <a:xfrm>
            <a:off x="390900" y="401200"/>
            <a:ext cx="79725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dirty="0">
                <a:solidFill>
                  <a:srgbClr val="111111"/>
                </a:solidFill>
                <a:highlight>
                  <a:srgbClr val="FFFFFF"/>
                </a:highlight>
                <a:latin typeface="Times"/>
                <a:ea typeface="Times"/>
                <a:cs typeface="Times"/>
                <a:sym typeface="Times"/>
              </a:rPr>
              <a:t>Основна частина</a:t>
            </a:r>
            <a:endParaRPr sz="1800" dirty="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800" dirty="0">
                <a:solidFill>
                  <a:srgbClr val="444444"/>
                </a:solidFill>
                <a:highlight>
                  <a:srgbClr val="FFFFFF"/>
                </a:highlight>
                <a:latin typeface="Times"/>
                <a:ea typeface="Times"/>
                <a:cs typeface="Times"/>
                <a:sym typeface="Times"/>
              </a:rPr>
              <a:t>Успішна промова складається з реальних прикладів та фактів: неабияким доповненням стануть числа й статистика. Люди люблять конкретику, хочуть бачити реальні докази й </a:t>
            </a:r>
            <a:r>
              <a:rPr lang="uk" sz="1800" dirty="0" smtClean="0">
                <a:solidFill>
                  <a:srgbClr val="444444"/>
                </a:solidFill>
                <a:highlight>
                  <a:srgbClr val="FFFFFF"/>
                </a:highlight>
                <a:latin typeface="Times"/>
                <a:ea typeface="Times"/>
                <a:cs typeface="Times"/>
                <a:sym typeface="Times"/>
              </a:rPr>
              <a:t>посилання на </a:t>
            </a:r>
            <a:r>
              <a:rPr lang="uk" sz="1800" dirty="0">
                <a:solidFill>
                  <a:srgbClr val="444444"/>
                </a:solidFill>
                <a:highlight>
                  <a:srgbClr val="FFFFFF"/>
                </a:highlight>
                <a:latin typeface="Times"/>
                <a:ea typeface="Times"/>
                <a:cs typeface="Times"/>
                <a:sym typeface="Times"/>
              </a:rPr>
              <a:t>серйозні джерела. Не говоріть про те в чому не </a:t>
            </a:r>
            <a:r>
              <a:rPr lang="uk" sz="1800" dirty="0" smtClean="0">
                <a:solidFill>
                  <a:srgbClr val="444444"/>
                </a:solidFill>
                <a:highlight>
                  <a:srgbClr val="FFFFFF"/>
                </a:highlight>
                <a:latin typeface="Times"/>
                <a:ea typeface="Times"/>
                <a:cs typeface="Times"/>
                <a:sym typeface="Times"/>
              </a:rPr>
              <a:t>впевнені </a:t>
            </a:r>
            <a:r>
              <a:rPr lang="uk" sz="1800" dirty="0">
                <a:solidFill>
                  <a:srgbClr val="444444"/>
                </a:solidFill>
                <a:highlight>
                  <a:srgbClr val="FFFFFF"/>
                </a:highlight>
                <a:latin typeface="Times"/>
                <a:ea typeface="Times"/>
                <a:cs typeface="Times"/>
                <a:sym typeface="Times"/>
              </a:rPr>
              <a:t>до кінця – це одразу помітять.</a:t>
            </a:r>
            <a:endParaRPr sz="1800" dirty="0">
              <a:solidFill>
                <a:srgbClr val="444444"/>
              </a:solidFill>
              <a:highlight>
                <a:srgbClr val="FFFFFF"/>
              </a:highlight>
              <a:latin typeface="Times"/>
              <a:ea typeface="Times"/>
              <a:cs typeface="Times"/>
              <a:sym typeface="Time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0"/>
          <p:cNvSpPr txBox="1"/>
          <p:nvPr/>
        </p:nvSpPr>
        <p:spPr>
          <a:xfrm>
            <a:off x="720100" y="390925"/>
            <a:ext cx="69642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a:solidFill>
                  <a:srgbClr val="111111"/>
                </a:solidFill>
                <a:highlight>
                  <a:srgbClr val="FFFFFF"/>
                </a:highlight>
                <a:latin typeface="Times"/>
                <a:ea typeface="Times"/>
                <a:cs typeface="Times"/>
                <a:sym typeface="Times"/>
              </a:rPr>
              <a:t>Фінішна пряма</a:t>
            </a:r>
            <a:endParaRPr sz="180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800">
                <a:solidFill>
                  <a:srgbClr val="444444"/>
                </a:solidFill>
                <a:highlight>
                  <a:srgbClr val="FFFFFF"/>
                </a:highlight>
                <a:latin typeface="Times"/>
                <a:ea typeface="Times"/>
                <a:cs typeface="Times"/>
                <a:sym typeface="Times"/>
              </a:rPr>
              <a:t>Щоб правильно завершити виступ, лаконічно підсумуйте ключові тези й моменти. І не забувайте – усе починається з емоцій. Погляньте на публіку: які почуття панують у залі? Якщо ви бачите радість та ейфорію – комунікація здійснена успішно!</a:t>
            </a:r>
            <a:endParaRPr sz="1800">
              <a:solidFill>
                <a:srgbClr val="444444"/>
              </a:solidFill>
              <a:highlight>
                <a:srgbClr val="FFFFFF"/>
              </a:highlight>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p:nvPr/>
        </p:nvSpPr>
        <p:spPr>
          <a:xfrm>
            <a:off x="277750" y="1224150"/>
            <a:ext cx="84867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a:solidFill>
                  <a:srgbClr val="111111"/>
                </a:solidFill>
                <a:latin typeface="Times"/>
                <a:ea typeface="Times"/>
                <a:cs typeface="Times"/>
                <a:sym typeface="Times"/>
              </a:rPr>
              <a:t>Обов’язкові складові успішного виступу</a:t>
            </a:r>
            <a:endParaRPr sz="1800">
              <a:solidFill>
                <a:srgbClr val="111111"/>
              </a:solidFill>
              <a:latin typeface="Times"/>
              <a:ea typeface="Times"/>
              <a:cs typeface="Times"/>
              <a:sym typeface="Times"/>
            </a:endParaRPr>
          </a:p>
          <a:p>
            <a:pPr marL="838200" lvl="0" indent="-317500" algn="l" rtl="0">
              <a:lnSpc>
                <a:spcPct val="115000"/>
              </a:lnSpc>
              <a:spcBef>
                <a:spcPts val="1500"/>
              </a:spcBef>
              <a:spcAft>
                <a:spcPts val="0"/>
              </a:spcAft>
              <a:buClr>
                <a:srgbClr val="444444"/>
              </a:buClr>
              <a:buSzPts val="1400"/>
              <a:buFont typeface="Roboto"/>
              <a:buChar char="●"/>
            </a:pPr>
            <a:r>
              <a:rPr lang="uk" b="1">
                <a:solidFill>
                  <a:srgbClr val="444444"/>
                </a:solidFill>
                <a:latin typeface="Times"/>
                <a:ea typeface="Times"/>
                <a:cs typeface="Times"/>
                <a:sym typeface="Times"/>
              </a:rPr>
              <a:t>Грамотна мова.</a:t>
            </a:r>
            <a:r>
              <a:rPr lang="uk">
                <a:solidFill>
                  <a:srgbClr val="444444"/>
                </a:solidFill>
                <a:latin typeface="Times"/>
                <a:ea typeface="Times"/>
                <a:cs typeface="Times"/>
                <a:sym typeface="Times"/>
              </a:rPr>
              <a:t> Літературна й правильна мова приваблює аудиторію. Вчися розмовляти не лише під час публічних подій, але й у повсякденному житті: так у твоїй мові не залишиться місця для суржику й нелітературної лексики, а навички публічної комунікації зростатимуть. Стеж за цим!</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Кодові слова: «дякую», «друзі», «увага», «найголовніше».</a:t>
            </a:r>
            <a:r>
              <a:rPr lang="uk">
                <a:solidFill>
                  <a:srgbClr val="444444"/>
                </a:solidFill>
                <a:latin typeface="Times"/>
                <a:ea typeface="Times"/>
                <a:cs typeface="Times"/>
                <a:sym typeface="Times"/>
              </a:rPr>
              <a:t> Вони активізують публіку й привертають увагу до доповідача.</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Жестикуляція й рух.</a:t>
            </a:r>
            <a:r>
              <a:rPr lang="uk">
                <a:solidFill>
                  <a:srgbClr val="444444"/>
                </a:solidFill>
                <a:latin typeface="Times"/>
                <a:ea typeface="Times"/>
                <a:cs typeface="Times"/>
                <a:sym typeface="Times"/>
              </a:rPr>
              <a:t> Люди втомлюються дивитися лише на трибуну, особливо якщо промовець не відривається від нотаток. Монітор публіку: можливо, ти втратив зв’язок із людьми на останніх рядах, пройдися по аудиторії. Привертай увагу слухачів з допомогою вищезазначених порад: коротше кажучи, керуй процесом!</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Візуалізація інформації.</a:t>
            </a:r>
            <a:r>
              <a:rPr lang="uk">
                <a:solidFill>
                  <a:srgbClr val="444444"/>
                </a:solidFill>
                <a:latin typeface="Times"/>
                <a:ea typeface="Times"/>
                <a:cs typeface="Times"/>
                <a:sym typeface="Times"/>
              </a:rPr>
              <a:t> ХХІ століття – епоха візуалів. Люди хочуть бачити, про що ти говориш, а не лише слухати. Візуалізація допоможе й тобі: так ти легше запам’ятаєш промову та орієнтуватимешся в ключових моментах виступу. Будуй аналогії, використовуй знаки, а мозок самостійно підбере необхідні слова.</a:t>
            </a:r>
            <a:endParaRPr>
              <a:solidFill>
                <a:srgbClr val="444444"/>
              </a:solidFill>
              <a:latin typeface="Times"/>
              <a:ea typeface="Times"/>
              <a:cs typeface="Times"/>
              <a:sym typeface="Times"/>
            </a:endParaRPr>
          </a:p>
          <a:p>
            <a:pPr marL="0" lvl="0" indent="0" algn="l" rtl="0">
              <a:lnSpc>
                <a:spcPct val="115000"/>
              </a:lnSpc>
              <a:spcBef>
                <a:spcPts val="1500"/>
              </a:spcBef>
              <a:spcAft>
                <a:spcPts val="1500"/>
              </a:spcAft>
              <a:buNone/>
            </a:pPr>
            <a:r>
              <a:rPr lang="uk">
                <a:solidFill>
                  <a:srgbClr val="444444"/>
                </a:solidFill>
                <a:latin typeface="Times"/>
                <a:ea typeface="Times"/>
                <a:cs typeface="Times"/>
                <a:sym typeface="Times"/>
              </a:rPr>
              <a:t>Публічне мовлення сьогодні – це ефективний інструмент досягнення цілей, тому відточуйте мову, тренуйте голос та пам’ять, долайте страх. Гучні оплески та захват забезпечені.</a:t>
            </a:r>
            <a:endParaRPr>
              <a:solidFill>
                <a:srgbClr val="444444"/>
              </a:solidFill>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870</Words>
  <Application>Microsoft Office PowerPoint</Application>
  <PresentationFormat>Экран (16:9)</PresentationFormat>
  <Paragraphs>35</Paragraphs>
  <Slides>10</Slides>
  <Notes>10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Roboto</vt:lpstr>
      <vt:lpstr>Times</vt:lpstr>
      <vt:lpstr>Simple Light</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Administrator</dc:creator>
  <cp:lastModifiedBy>Administrator</cp:lastModifiedBy>
  <cp:revision>3</cp:revision>
  <dcterms:modified xsi:type="dcterms:W3CDTF">2023-11-27T01:01:20Z</dcterms:modified>
</cp:coreProperties>
</file>