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 autoAdjust="0"/>
    <p:restoredTop sz="94552" autoAdjust="0"/>
  </p:normalViewPr>
  <p:slideViewPr>
    <p:cSldViewPr>
      <p:cViewPr varScale="1">
        <p:scale>
          <a:sx n="109" d="100"/>
          <a:sy n="109" d="100"/>
        </p:scale>
        <p:origin x="172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7F84-F5CE-429F-87C0-292D809027C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84926-E34D-49F5-9E05-343E3D54D3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065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84926-E34D-49F5-9E05-343E3D54D38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910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2060848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uk-UA" sz="5400" dirty="0">
                <a:latin typeface="Monotype Corsiva" panose="03010101010201010101" pitchFamily="66" charset="0"/>
              </a:rPr>
              <a:t>Використання інтеграла для обчислення об’ємів</a:t>
            </a:r>
          </a:p>
        </p:txBody>
      </p:sp>
    </p:spTree>
    <p:extLst>
      <p:ext uri="{BB962C8B-B14F-4D97-AF65-F5344CB8AC3E}">
        <p14:creationId xmlns:p14="http://schemas.microsoft.com/office/powerpoint/2010/main" val="1255247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3106688" cy="857250"/>
          </a:xfrm>
        </p:spPr>
        <p:txBody>
          <a:bodyPr/>
          <a:lstStyle/>
          <a:p>
            <a:r>
              <a:rPr lang="uk-UA" dirty="0">
                <a:latin typeface="Monotype Corsiva" panose="03010101010201010101" pitchFamily="66" charset="0"/>
              </a:rPr>
              <a:t>Приклад 2</a:t>
            </a:r>
            <a:endParaRPr lang="ru-RU" dirty="0"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82808"/>
                <a:ext cx="8229600" cy="3562416"/>
              </a:xfrm>
            </p:spPr>
            <p:txBody>
              <a:bodyPr>
                <a:normAutofit fontScale="85000" lnSpcReduction="10000"/>
              </a:bodyPr>
              <a:lstStyle/>
              <a:p>
                <a:pPr marL="64008" indent="0" algn="just">
                  <a:buNone/>
                </a:pPr>
                <a:r>
                  <a:rPr lang="uk-UA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Розглянемо обчислення об'єму об'єм тіла, утвореного обертанням області між функціями </a:t>
                </a:r>
                <a14:m>
                  <m:oMath xmlns:m="http://schemas.openxmlformats.org/officeDocument/2006/math">
                    <m:r>
                      <a:rPr lang="en-US" sz="3300" b="0" i="1" smtClean="0">
                        <a:latin typeface="Cambria Math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300" b="0" i="1" smtClean="0">
                        <a:latin typeface="Cambria Math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33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3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3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300" b="0" i="1" smtClean="0">
                        <a:latin typeface="Cambria Math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3300" b="0" i="1" smtClean="0">
                        <a:latin typeface="Cambria Math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300" b="0" i="1" smtClean="0">
                        <a:latin typeface="Cambria Math"/>
                        <a:cs typeface="Times New Roman" panose="020206030504050203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33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навколо вісі х: </a:t>
                </a:r>
              </a:p>
              <a:p>
                <a:pPr marL="64008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4008" indent="0" algn="just">
                  <a:buNone/>
                </a:pP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4008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/>
                          <a:cs typeface="Times New Roman" panose="02020603050405020304" pitchFamily="18" charset="0"/>
                        </a:rPr>
                        <m:t>𝒗</m:t>
                      </m:r>
                      <m:r>
                        <a:rPr lang="en-US" sz="4800" b="1" i="1" smtClean="0">
                          <a:latin typeface="Cambria Math"/>
                          <a:cs typeface="Times New Roman" panose="02020603050405020304" pitchFamily="18" charset="0"/>
                        </a:rPr>
                        <m:t>= </m:t>
                      </m:r>
                      <m:r>
                        <a:rPr lang="en-US" sz="4800" b="1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𝝅</m:t>
                      </m:r>
                      <m:nary>
                        <m:nary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𝟏</m:t>
                          </m:r>
                        </m:sup>
                        <m:e>
                          <m:sSup>
                            <m:sSup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4800" b="1" i="1" smtClean="0"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) </m:t>
                          </m:r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800" b="1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 </m:t>
                      </m:r>
                      <m:r>
                        <a:rPr lang="en-US" sz="4800" b="1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𝝅</m:t>
                      </m:r>
                      <m:r>
                        <a:rPr lang="en-US" sz="4800" b="1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4800" b="1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800" b="1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uk-UA" sz="4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82808"/>
                <a:ext cx="8229600" cy="3562416"/>
              </a:xfrm>
              <a:blipFill rotWithShape="1">
                <a:blip r:embed="rId2"/>
                <a:stretch>
                  <a:fillRect l="-667" t="-2911" r="-1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450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544616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Об'єм тіла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утвореного обертанням навколо осі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неперервні невід'ємні функції, дорівнює визначеному інтервалу від різниці квадрату функцій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змінною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Об'єм тіла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утвореного обертанням навколо осі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y(x)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однозначна неперервна функція, дорівнює визначеному інтегралу, розрахованому за формулою</a:t>
            </a:r>
            <a:br>
              <a:rPr lang="ru-RU" dirty="0"/>
            </a:b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636912"/>
            <a:ext cx="3168352" cy="6789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 descr="https://yukhym.com/images/stories/Int/Pl8_6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373216"/>
            <a:ext cx="3169077" cy="8831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60698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Monotype Corsiva" panose="03010101010201010101" pitchFamily="66" charset="0"/>
              </a:rPr>
              <a:t>Об’єм тіла обертання знаходиться за однією з формул:</a:t>
            </a:r>
            <a:endParaRPr lang="ru-RU" dirty="0"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76872"/>
                <a:ext cx="8686800" cy="2770328"/>
              </a:xfrm>
            </p:spPr>
            <p:txBody>
              <a:bodyPr>
                <a:norm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 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nary>
                      <m:nary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dirty="0"/>
                  <a:t> </a:t>
                </a:r>
                <a:r>
                  <a:rPr lang="uk-UA" dirty="0"/>
                  <a:t>-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обертання криволінійної трапеції навколо осі ОХ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𝑣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𝜋</m:t>
                    </m:r>
                    <m:nary>
                      <m:nary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  <a:ea typeface="Cambria Math"/>
                          </a:rPr>
                          <m:t>𝑎</m:t>
                        </m:r>
                      </m:sub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𝑏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nary>
                  </m:oMath>
                </a14:m>
                <a:r>
                  <a:rPr lang="en-US" dirty="0"/>
                  <a:t> -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обертання криволінійної трапеції навколо осі ОУ</a:t>
                </a:r>
              </a:p>
              <a:p>
                <a:pPr marL="64008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76872"/>
                <a:ext cx="8686800" cy="2770328"/>
              </a:xfrm>
              <a:blipFill rotWithShape="1">
                <a:blip r:embed="rId2"/>
                <a:stretch>
                  <a:fillRect r="-16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73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32" y="0"/>
            <a:ext cx="3106688" cy="785242"/>
          </a:xfrm>
        </p:spPr>
        <p:txBody>
          <a:bodyPr/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548680"/>
                <a:ext cx="9144000" cy="2304256"/>
              </a:xfrm>
            </p:spPr>
            <p:txBody>
              <a:bodyPr/>
              <a:lstStyle/>
              <a:p>
                <a:pPr marL="64008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Переріз тіла площиною, яка перпендикулярна до осі ОХ, проходить через точку з абсцисою «х» є квадратом, сторона якого дорівнює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uk-UA" b="0" i="1" smtClean="0">
                            <a:latin typeface="Cambria Math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Знайти об’єм тіла.</a:t>
                </a:r>
              </a:p>
              <a:p>
                <a:pPr marL="64008" indent="0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548680"/>
                <a:ext cx="9144000" cy="2304256"/>
              </a:xfrm>
              <a:blipFill rotWithShape="1">
                <a:blip r:embed="rId3"/>
                <a:stretch>
                  <a:fillRect l="-800" t="-3439" r="-15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62429" y="2132856"/>
                <a:ext cx="4387227" cy="15006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Скористаємося формулою: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𝑣</m:t>
                      </m:r>
                      <m:r>
                        <a:rPr lang="en-US" sz="2800" b="0" i="1" smtClean="0">
                          <a:latin typeface="Cambria Math"/>
                        </a:rPr>
                        <m:t>= </m:t>
                      </m:r>
                      <m:nary>
                        <m:nary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429" y="2132856"/>
                <a:ext cx="4387227" cy="1500604"/>
              </a:xfrm>
              <a:prstGeom prst="rect">
                <a:avLst/>
              </a:prstGeom>
              <a:blipFill rotWithShape="1">
                <a:blip r:embed="rId4"/>
                <a:stretch>
                  <a:fillRect l="-2778" t="-4065" r="-1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762428" y="3633460"/>
            <a:ext cx="4375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малюнком бачимо, що границями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нтегрування будуть числа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1, b = 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2429" y="4813189"/>
            <a:ext cx="4375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як переріз площини – квадрат, тоді площа перерізу дорівнює: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" y="6013518"/>
                <a:ext cx="9138246" cy="779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/>
                  <a:t>V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= </m:t>
                    </m:r>
                    <m:nary>
                      <m:nary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sup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800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  <m:r>
                      <a:rPr lang="en-US" sz="2800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f>
                      <m:fPr>
                        <m:type m:val="noBar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800" b="1" dirty="0"/>
                  <a:t>= 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n-US" sz="2800" b="1" i="1" dirty="0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dirty="0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dirty="0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1" dirty="0" smtClean="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sz="2800" b="1" i="1" dirty="0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dirty="0" smtClean="0">
                        <a:latin typeface="Cambria Math"/>
                      </a:rPr>
                      <m:t>+</m:t>
                    </m:r>
                    <m:r>
                      <a:rPr lang="en-US" sz="2800" b="1" i="1" dirty="0" smtClean="0">
                        <a:latin typeface="Cambria Math"/>
                      </a:rPr>
                      <m:t>𝟏</m:t>
                    </m:r>
                    <m:r>
                      <a:rPr lang="en-US" sz="2800" b="1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6013518"/>
                <a:ext cx="9138246" cy="779124"/>
              </a:xfrm>
              <a:prstGeom prst="rect">
                <a:avLst/>
              </a:prstGeom>
              <a:blipFill rotWithShape="1">
                <a:blip r:embed="rId5"/>
                <a:stretch>
                  <a:fillRect l="-1334" b="-7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3275856" y="6079242"/>
            <a:ext cx="0" cy="7134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69" y="2790393"/>
            <a:ext cx="4533659" cy="28864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0221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Дякую за увагу Картинки і слова від Побажайк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109309"/>
            <a:ext cx="8663834" cy="48517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718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73830"/>
          </a:xfrm>
        </p:spPr>
        <p:txBody>
          <a:bodyPr/>
          <a:lstStyle/>
          <a:p>
            <a:pPr algn="ctr"/>
            <a:r>
              <a:rPr lang="uk-UA" dirty="0">
                <a:latin typeface="Monotype Corsiva" panose="03010101010201010101" pitchFamily="66" charset="0"/>
              </a:rPr>
              <a:t>Інтегральне числення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2376264"/>
          </a:xfrm>
        </p:spPr>
        <p:txBody>
          <a:bodyPr>
            <a:noAutofit/>
          </a:bodyPr>
          <a:lstStyle/>
          <a:p>
            <a:pPr marL="64008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Інтегральне числення - це потужний математичний інструмент, який використовується для вирішення широкого кола задач, включаючи обчислення об'ємів. </a:t>
            </a:r>
          </a:p>
          <a:p>
            <a:pPr marL="64008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дає змогу знаходити об'єми складних фігур, з якими неможливо впоратися за допомогою елементарних геометричних формул.</a:t>
            </a:r>
          </a:p>
        </p:txBody>
      </p:sp>
      <p:sp>
        <p:nvSpPr>
          <p:cNvPr id="4" name="AutoShape 2" descr="Інтегральне числення — Вікіпед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55043"/>
            <a:ext cx="3744416" cy="34872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839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Monotype Corsiva" panose="03010101010201010101" pitchFamily="66" charset="0"/>
              </a:rPr>
              <a:t>Формула Ньютона - Лейбніца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1618200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 ніж перейти до вивчення теми: «Використання інтеграла для обчислення об’ємів», слід згадати формулу Ньютона – Лейбніца, яка допомагає обчислювати визначений інтеграл.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08920"/>
            <a:ext cx="5309895" cy="1368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4523621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функція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f (x)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неперервна на проміжку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[a; b]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справедлива є дана формула.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3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Monotype Corsiva" panose="03010101010201010101" pitchFamily="66" charset="0"/>
              </a:rPr>
              <a:t>Загальні основні властивості інтеграла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випадку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приймемо за означенням, що </a:t>
            </a:r>
          </a:p>
          <a:p>
            <a:pPr marL="6400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a=b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за означенням,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00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функція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неперервна на [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a;b]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∈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[a;b],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728190"/>
            <a:ext cx="1872208" cy="738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8" y="2276872"/>
            <a:ext cx="963613" cy="5572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99" y="3163105"/>
            <a:ext cx="2243137" cy="600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891" y="3933056"/>
            <a:ext cx="5646214" cy="26128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3384798"/>
            <a:ext cx="2742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властивості:</a:t>
            </a:r>
            <a:endParaRPr lang="ru-RU" sz="2400" b="1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0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1690208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Вивчаючи попередні теми, ми стверджували, що за допомогою визначеного інтеграла для знаходження площі плоских фігур. Сьогодні ми з’ясуємо, яким чином ми можемо застосувати визначений інтеграл для знаходження об’ємів тіл.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4" y="2181222"/>
            <a:ext cx="4443942" cy="25050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181222"/>
            <a:ext cx="4022576" cy="2550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59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74848" y="620688"/>
                <a:ext cx="8229600" cy="1114144"/>
              </a:xfrm>
            </p:spPr>
            <p:txBody>
              <a:bodyPr/>
              <a:lstStyle/>
              <a:p>
                <a:pPr marL="64008" indent="0" algn="just">
                  <a:buNone/>
                </a:pP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Введемо тіло Т, об’єм якого необхідно знайти між двома паралельними площинами </a:t>
                </a:r>
                <a14:m>
                  <m:oMath xmlns:m="http://schemas.openxmlformats.org/officeDocument/2006/math">
                    <m:r>
                      <a:rPr lang="uk-UA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848" y="620688"/>
                <a:ext cx="8229600" cy="1114144"/>
              </a:xfrm>
              <a:blipFill rotWithShape="1">
                <a:blip r:embed="rId2"/>
                <a:stretch>
                  <a:fillRect l="-889" t="-7104" r="-1778" b="-71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4355976" y="1772816"/>
                <a:ext cx="4788024" cy="4680520"/>
              </a:xfrm>
              <a:prstGeom prst="rect">
                <a:avLst/>
              </a:prstGeom>
            </p:spPr>
            <p:txBody>
              <a:bodyPr vert="horz" anchor="t">
                <a:normAutofit/>
              </a:bodyPr>
              <a:lstStyle>
                <a:lvl1pPr marL="448056" indent="-384048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"/>
                  <a:defRPr kumimoji="0" sz="3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22960" indent="-28575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5000"/>
                  <a:buFont typeface="Verdana"/>
                  <a:buChar char="›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06424" indent="-22860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-210312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0200" indent="-210312" algn="l" rtl="0" eaLnBrk="1" latinLnBrk="0" hangingPunct="1">
                  <a:spcBef>
                    <a:spcPct val="20000"/>
                  </a:spcBef>
                  <a:buClr>
                    <a:schemeClr val="accent1">
                      <a:tint val="75000"/>
                    </a:schemeClr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28800" indent="-210312" algn="l" rtl="0" eaLnBrk="1" latinLnBrk="0" hangingPunct="1">
                  <a:spcBef>
                    <a:spcPct val="20000"/>
                  </a:spcBef>
                  <a:buClr>
                    <a:schemeClr val="accent1">
                      <a:tint val="75000"/>
                    </a:schemeClr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84832" indent="-210312" algn="l" rtl="0" eaLnBrk="1" latinLnBrk="0" hangingPunct="1">
                  <a:spcBef>
                    <a:spcPct val="20000"/>
                  </a:spcBef>
                  <a:buClr>
                    <a:schemeClr val="accent1">
                      <a:tint val="75000"/>
                    </a:schemeClr>
                  </a:buClr>
                  <a:buFont typeface="Wingdings 2"/>
                  <a:buChar char="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75000"/>
                    </a:schemeClr>
                  </a:buClr>
                  <a:buFont typeface="Wingdings 2"/>
                  <a:buChar char="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146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75000"/>
                    </a:schemeClr>
                  </a:buClr>
                  <a:buFont typeface="Wingdings 2"/>
                  <a:buChar char="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4008" lvl="0" indent="0" algn="just">
                  <a:spcBef>
                    <a:spcPts val="0"/>
                  </a:spcBef>
                  <a:buClrTx/>
                  <a:buSzTx/>
                  <a:buNone/>
                </a:pP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Введемо систему координат, так щоб вісь ОХ    </a:t>
                </a:r>
                <a14:m>
                  <m:oMath xmlns:m="http://schemas.openxmlformats.org/officeDocument/2006/math">
                    <m:r>
                      <a:rPr lang="uk-UA" sz="28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ОХ  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ea typeface="Cambria Math"/>
                      </a:rPr>
                      <m:t>𝛽</m:t>
                    </m:r>
                    <m:r>
                      <a:rPr lang="uk-UA" sz="2800" b="0" i="0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ru-RU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абсциси точок перетину всі ОХ з площинами </a:t>
                </a:r>
                <a14:m>
                  <m:oMath xmlns:m="http://schemas.openxmlformats.org/officeDocument/2006/math">
                    <m:r>
                      <a:rPr lang="uk-UA" sz="28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uk-UA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позначимо </a:t>
                </a:r>
                <a:r>
                  <a:rPr lang="en-US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uk-UA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 </a:t>
                </a:r>
                <a:r>
                  <a:rPr lang="en-US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uk-UA" sz="28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1772816"/>
                <a:ext cx="4788024" cy="4680520"/>
              </a:xfrm>
              <a:prstGeom prst="rect">
                <a:avLst/>
              </a:prstGeom>
              <a:blipFill rotWithShape="1">
                <a:blip r:embed="rId3"/>
                <a:stretch>
                  <a:fillRect l="-1274" t="-1302" r="-25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6948264" y="2329716"/>
            <a:ext cx="504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just"/>
            <a:r>
              <a:rPr lang="uk-UA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┴  </a:t>
            </a:r>
            <a:endParaRPr lang="ru-RU" sz="2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16416" y="2276872"/>
            <a:ext cx="504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just"/>
            <a:r>
              <a:rPr lang="uk-UA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┴</a:t>
            </a:r>
            <a:endParaRPr lang="ru-RU" sz="2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6" y="1855971"/>
            <a:ext cx="4267200" cy="2228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82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Monotype Corsiva" panose="03010101010201010101" pitchFamily="66" charset="0"/>
              </a:rPr>
              <a:t>Обчислення об'єму обертових тіл: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3456384"/>
          </a:xfrm>
        </p:spPr>
        <p:txBody>
          <a:bodyPr>
            <a:normAutofit lnSpcReduction="10000"/>
          </a:bodyPr>
          <a:lstStyle/>
          <a:p>
            <a:pPr marL="64008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приклад, що варто розглянути, - це обчислення об'єму обертових тіл. Нехай маємо функцію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визначена на відрізку [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не менше нуля на цьому інтервалі. Якщо цю функцію обернути навколо вісі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отримаємо об'єм тіла. Цей об'єм можна обчислити за допомогою наступного інтегралу: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lum bright="-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2" t="25880" r="9022" b="14420"/>
          <a:stretch/>
        </p:blipFill>
        <p:spPr bwMode="auto">
          <a:xfrm>
            <a:off x="2915816" y="4509120"/>
            <a:ext cx="3721769" cy="8662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3899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3034680" cy="1073274"/>
          </a:xfrm>
        </p:spPr>
        <p:txBody>
          <a:bodyPr/>
          <a:lstStyle/>
          <a:p>
            <a:r>
              <a:rPr lang="uk-UA" dirty="0">
                <a:latin typeface="Monotype Corsiva" panose="03010101010201010101" pitchFamily="66" charset="0"/>
              </a:rPr>
              <a:t>Приклад 1:</a:t>
            </a:r>
            <a:endParaRPr lang="ru-RU" dirty="0"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93204" y="1340768"/>
                <a:ext cx="8229600" cy="1690208"/>
              </a:xfrm>
            </p:spPr>
            <p:txBody>
              <a:bodyPr/>
              <a:lstStyle/>
              <a:p>
                <a:pPr marL="64008" indent="0" algn="just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Нехай маємо функцію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b="0" i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інтервалі [0,1] Обчислимо об'єм тіла, яке утворюється обертанням цієї функції навколо вісі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x: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3204" y="1340768"/>
                <a:ext cx="8229600" cy="1690208"/>
              </a:xfrm>
              <a:blipFill rotWithShape="1">
                <a:blip r:embed="rId2"/>
                <a:stretch>
                  <a:fillRect l="-963" t="-4693" r="-1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87624" y="3356992"/>
                <a:ext cx="6840760" cy="10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=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𝝅</m:t>
                    </m:r>
                    <m:nary>
                      <m:naryPr>
                        <m:ctrlP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sup>
                      <m:e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accent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accent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accent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e>
                    </m:nary>
                    <m:r>
                      <a:rPr lang="en-US" sz="44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𝒅𝒙</m:t>
                    </m:r>
                    <m:r>
                      <a:rPr lang="en-US" sz="44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44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𝝅</m:t>
                    </m:r>
                    <m:r>
                      <a:rPr lang="en-US" sz="44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356992"/>
                <a:ext cx="6840760" cy="1079591"/>
              </a:xfrm>
              <a:prstGeom prst="rect">
                <a:avLst/>
              </a:prstGeom>
              <a:blipFill rotWithShape="1">
                <a:blip r:embed="rId3"/>
                <a:stretch>
                  <a:fillRect l="-3654" b="-12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622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0D0D0D"/>
                </a:solidFill>
                <a:effectLst/>
                <a:latin typeface="Monotype Corsiva" panose="03010101010201010101" pitchFamily="66" charset="0"/>
              </a:rPr>
              <a:t>Обчислення об'ємів методом пластин:</a:t>
            </a:r>
            <a:endParaRPr lang="uk-UA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 одним методом використання інтегралів для обчислення об'ємів є метод пластин. Зазвичай використовується у випадку, коли об'єм потрібно знайти обертаючи область між двома функціями навколо вісі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цього обчислюється площа пластин, паралельних осі обертання, і потім ці пластини інтегруються вздовж відповідного інтервалу.</a:t>
            </a:r>
          </a:p>
        </p:txBody>
      </p:sp>
    </p:spTree>
    <p:extLst>
      <p:ext uri="{BB962C8B-B14F-4D97-AF65-F5344CB8AC3E}">
        <p14:creationId xmlns:p14="http://schemas.microsoft.com/office/powerpoint/2010/main" val="4112567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133</TotalTime>
  <Words>620</Words>
  <Application>Microsoft Macintosh PowerPoint</Application>
  <PresentationFormat>On-screen Show (4:3)</PresentationFormat>
  <Paragraphs>41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Calibri</vt:lpstr>
      <vt:lpstr>Cambria Math</vt:lpstr>
      <vt:lpstr>Century Gothic</vt:lpstr>
      <vt:lpstr>Monotype Corsiva</vt:lpstr>
      <vt:lpstr>Times New Roman</vt:lpstr>
      <vt:lpstr>Verdana</vt:lpstr>
      <vt:lpstr>Wingdings 2</vt:lpstr>
      <vt:lpstr>Яркая</vt:lpstr>
      <vt:lpstr>Використання інтеграла для обчислення об’ємів</vt:lpstr>
      <vt:lpstr>Інтегральне числення</vt:lpstr>
      <vt:lpstr>Формула Ньютона - Лейбніца</vt:lpstr>
      <vt:lpstr>Загальні основні властивості інтеграла</vt:lpstr>
      <vt:lpstr>PowerPoint Presentation</vt:lpstr>
      <vt:lpstr>PowerPoint Presentation</vt:lpstr>
      <vt:lpstr>Обчислення об'єму обертових тіл:</vt:lpstr>
      <vt:lpstr>Приклад 1:</vt:lpstr>
      <vt:lpstr>Обчислення об'ємів методом пластин:</vt:lpstr>
      <vt:lpstr>Приклад 2</vt:lpstr>
      <vt:lpstr>PowerPoint Presentation</vt:lpstr>
      <vt:lpstr>Об’єм тіла обертання знаходиться за однією з формул:</vt:lpstr>
      <vt:lpstr>Приклад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інтеграла для обчислення об’ємів</dc:title>
  <dc:creator>user</dc:creator>
  <cp:lastModifiedBy>Microsoft Office User</cp:lastModifiedBy>
  <cp:revision>15</cp:revision>
  <dcterms:created xsi:type="dcterms:W3CDTF">2024-05-03T21:02:45Z</dcterms:created>
  <dcterms:modified xsi:type="dcterms:W3CDTF">2024-10-18T07:33:46Z</dcterms:modified>
</cp:coreProperties>
</file>