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56" r:id="rId4"/>
    <p:sldId id="283" r:id="rId5"/>
    <p:sldId id="258" r:id="rId6"/>
    <p:sldId id="259" r:id="rId7"/>
    <p:sldId id="260" r:id="rId8"/>
    <p:sldId id="284" r:id="rId9"/>
    <p:sldId id="261" r:id="rId10"/>
    <p:sldId id="286" r:id="rId11"/>
    <p:sldId id="267" r:id="rId12"/>
    <p:sldId id="263" r:id="rId13"/>
    <p:sldId id="287" r:id="rId14"/>
    <p:sldId id="269" r:id="rId15"/>
    <p:sldId id="265" r:id="rId16"/>
    <p:sldId id="285" r:id="rId17"/>
    <p:sldId id="270" r:id="rId18"/>
    <p:sldId id="268" r:id="rId19"/>
    <p:sldId id="288" r:id="rId20"/>
    <p:sldId id="271" r:id="rId21"/>
    <p:sldId id="289" r:id="rId22"/>
    <p:sldId id="291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>
        <p:scale>
          <a:sx n="76" d="100"/>
          <a:sy n="76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CA366-D9CA-4DD5-8984-1CBF99D6E19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2C48-DBCF-4A85-BFAE-F0E03D5A6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7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Холерик – імпульсивний,</a:t>
            </a:r>
            <a:r>
              <a:rPr lang="uk-UA" baseline="0" dirty="0" smtClean="0"/>
              <a:t> гарячий. Флегматик – спокійний, повільний. Сангвінік – рухливий, веселий. Меланхолік – сумний, боязкий.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72C48-DBCF-4A85-BFAE-F0E03D5A6C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4E3B2-719D-48AA-B98A-83A74E41220C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pic>
          <p:nvPicPr>
            <p:cNvPr id="7" name="Picture 1115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96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Образец заголовка</a:t>
            </a:r>
          </a:p>
        </p:txBody>
      </p:sp>
      <p:sp>
        <p:nvSpPr>
          <p:cNvPr id="98397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Образец подзаголовка</a:t>
            </a:r>
          </a:p>
        </p:txBody>
      </p:sp>
      <p:sp>
        <p:nvSpPr>
          <p:cNvPr id="94" name="Rectangle 111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5" name="Rectangle 11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6" name="Rectangle 11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A62A-4567-468B-8E79-C79129ACBD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190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8825-8892-4473-BF76-9682A0140D5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926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37E-DC74-42BE-856E-ACF8BD5F8EA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005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4341-949D-4136-BF50-2455B60B9D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277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87DB-DD61-4719-8789-6240109B77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537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8B9-DB5E-41AA-8676-9C40FDC5DC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9209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3620-12B0-420C-BD82-BB79AFC7D9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848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BBE3-0826-481E-825E-D13D04485F4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03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3BBB-5C41-4E20-9BCE-B9EBA05CFA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528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2EB0-58CE-4A7A-A5EF-56C5095D1F8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897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B811-7B7A-4686-BDFC-700F3FA056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08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3382-E3F0-46C6-B6CB-AA17E4A9C1A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22EAE-F82E-4793-96B5-C26662B1710D}" type="slidenum">
              <a:rPr lang="de-DE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972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083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972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133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973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084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973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085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974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pic>
          <p:nvPicPr>
            <p:cNvPr id="3081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49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E%D0%B2" TargetMode="External"/><Relationship Id="rId3" Type="http://schemas.openxmlformats.org/officeDocument/2006/relationships/hyperlink" Target="http://uk.wikipedia.org/wiki/%D0%96%D0%BE%D0%B2%D1%87" TargetMode="External"/><Relationship Id="rId7" Type="http://schemas.openxmlformats.org/officeDocument/2006/relationships/hyperlink" Target="http://uk.wikipedia.org/wiki/%D0%A4%D0%BB%D0%B5%D0%B3%D0%BC%D0%B0%D1%82%D0%B8%D0%BA" TargetMode="External"/><Relationship Id="rId12" Type="http://schemas.openxmlformats.org/officeDocument/2006/relationships/hyperlink" Target="http://uk.wikipedia.org/wiki/%D0%9C%D0%B5%D0%BB%D0%B0%D0%BD%D1%85%D0%BE%D0%BB%D1%96%D0%BA" TargetMode="External"/><Relationship Id="rId2" Type="http://schemas.openxmlformats.org/officeDocument/2006/relationships/hyperlink" Target="http://uk.wikipedia.org/wiki/%D0%93%D1%96%D0%BF%D0%BE%D0%BA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0%BC%D1%84%D0%B0" TargetMode="External"/><Relationship Id="rId11" Type="http://schemas.openxmlformats.org/officeDocument/2006/relationships/hyperlink" Target="http://uk.wikipedia.org/w/index.php?title=%D0%A7%D0%BE%D1%80%D0%BD%D0%B0_%D0%B6%D0%BE%D0%B2%D1%87&amp;action=edit&amp;redlink=1" TargetMode="External"/><Relationship Id="rId5" Type="http://schemas.openxmlformats.org/officeDocument/2006/relationships/hyperlink" Target="http://uk.wikipedia.org/wiki/%D0%A5%D0%BE%D0%BB%D0%B5%D1%80%D0%B8%D0%BA" TargetMode="External"/><Relationship Id="rId10" Type="http://schemas.openxmlformats.org/officeDocument/2006/relationships/hyperlink" Target="http://uk.wikipedia.org/wiki/%D0%A1%D0%B0%D0%BD%D0%B3%D0%B2%D1%96%D0%BD%D1%96%D0%BA" TargetMode="External"/><Relationship Id="rId4" Type="http://schemas.openxmlformats.org/officeDocument/2006/relationships/hyperlink" Target="http://uk.wikipedia.org/wiki/%D0%93%D1%80%D0%B5%D1%86%D1%8C%D0%BA%D0%B0_%D0%BC%D0%BE%D0%B2%D0%B0" TargetMode="External"/><Relationship Id="rId9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Презентація на тему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“Типи темпераменту людини”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Рисунок 3" descr="temper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3218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4000528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rgbClr val="FFFF00"/>
                </a:solidFill>
              </a:rPr>
              <a:t>Холеричний</a:t>
            </a:r>
            <a:r>
              <a:rPr lang="ru-RU" sz="1600" b="1" dirty="0">
                <a:solidFill>
                  <a:srgbClr val="FFFF00"/>
                </a:solidFill>
              </a:rPr>
              <a:t> темперамент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/>
              <a:t>Люди </a:t>
            </a:r>
            <a:r>
              <a:rPr lang="ru-RU" sz="1600" dirty="0" err="1"/>
              <a:t>цього</a:t>
            </a:r>
            <a:r>
              <a:rPr lang="ru-RU" sz="1600" dirty="0"/>
              <a:t> темпераменту </a:t>
            </a:r>
            <a:r>
              <a:rPr lang="ru-RU" sz="1600" dirty="0" err="1"/>
              <a:t>швидкі</a:t>
            </a:r>
            <a:r>
              <a:rPr lang="ru-RU" sz="1600" dirty="0"/>
              <a:t>, </a:t>
            </a:r>
            <a:r>
              <a:rPr lang="ru-RU" sz="1600" dirty="0" err="1"/>
              <a:t>надмірно</a:t>
            </a:r>
            <a:r>
              <a:rPr lang="ru-RU" sz="1600" dirty="0"/>
              <a:t> </a:t>
            </a:r>
            <a:r>
              <a:rPr lang="ru-RU" sz="1600" dirty="0" err="1"/>
              <a:t>рухомі</a:t>
            </a:r>
            <a:r>
              <a:rPr lang="ru-RU" sz="1600" dirty="0"/>
              <a:t>, </a:t>
            </a:r>
            <a:r>
              <a:rPr lang="ru-RU" sz="1600" dirty="0" err="1"/>
              <a:t>неврівноважені</a:t>
            </a:r>
            <a:r>
              <a:rPr lang="ru-RU" sz="1600" dirty="0"/>
              <a:t>, </a:t>
            </a:r>
            <a:r>
              <a:rPr lang="ru-RU" sz="1600" dirty="0" err="1"/>
              <a:t>збудливі</a:t>
            </a:r>
            <a:r>
              <a:rPr lang="ru-RU" sz="1600" dirty="0"/>
              <a:t>,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психічні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протікають</a:t>
            </a:r>
            <a:r>
              <a:rPr lang="ru-RU" sz="1600" dirty="0"/>
              <a:t> у них </a:t>
            </a:r>
            <a:r>
              <a:rPr lang="ru-RU" sz="1600" dirty="0" err="1"/>
              <a:t>швидко</a:t>
            </a:r>
            <a:r>
              <a:rPr lang="ru-RU" sz="1600" dirty="0"/>
              <a:t>, </a:t>
            </a:r>
            <a:r>
              <a:rPr lang="ru-RU" sz="1600" dirty="0" err="1"/>
              <a:t>інтенсивно</a:t>
            </a:r>
            <a:r>
              <a:rPr lang="ru-RU" sz="1600" dirty="0"/>
              <a:t>. </a:t>
            </a:r>
            <a:r>
              <a:rPr lang="ru-RU" sz="1600" dirty="0" err="1"/>
              <a:t>Переважання</a:t>
            </a:r>
            <a:r>
              <a:rPr lang="ru-RU" sz="1600" dirty="0"/>
              <a:t> </a:t>
            </a:r>
            <a:r>
              <a:rPr lang="ru-RU" sz="1600" dirty="0" err="1"/>
              <a:t>збудження</a:t>
            </a:r>
            <a:r>
              <a:rPr lang="ru-RU" sz="1600" dirty="0"/>
              <a:t> над </a:t>
            </a:r>
            <a:r>
              <a:rPr lang="ru-RU" sz="1600" dirty="0" err="1"/>
              <a:t>гальмуванням</a:t>
            </a:r>
            <a:r>
              <a:rPr lang="ru-RU" sz="1600" dirty="0"/>
              <a:t>, </a:t>
            </a:r>
            <a:r>
              <a:rPr lang="ru-RU" sz="1600" dirty="0" err="1"/>
              <a:t>властиве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типу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,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виявляється</a:t>
            </a:r>
            <a:r>
              <a:rPr lang="ru-RU" sz="1600" dirty="0"/>
              <a:t> в </a:t>
            </a:r>
            <a:r>
              <a:rPr lang="ru-RU" sz="1600" dirty="0" err="1"/>
              <a:t>нестриманості</a:t>
            </a:r>
            <a:r>
              <a:rPr lang="ru-RU" sz="1600" dirty="0"/>
              <a:t>, </a:t>
            </a:r>
            <a:r>
              <a:rPr lang="ru-RU" sz="1600" dirty="0" err="1"/>
              <a:t>поривчастої</a:t>
            </a:r>
            <a:r>
              <a:rPr lang="ru-RU" sz="1600" dirty="0"/>
              <a:t>, </a:t>
            </a:r>
            <a:r>
              <a:rPr lang="ru-RU" sz="1600" dirty="0" err="1"/>
              <a:t>запальності</a:t>
            </a:r>
            <a:r>
              <a:rPr lang="ru-RU" sz="1600" dirty="0"/>
              <a:t>, </a:t>
            </a:r>
            <a:r>
              <a:rPr lang="ru-RU" sz="1600" dirty="0" err="1"/>
              <a:t>дратівливості</a:t>
            </a:r>
            <a:r>
              <a:rPr lang="ru-RU" sz="1600" dirty="0"/>
              <a:t> холерика. </a:t>
            </a:r>
            <a:r>
              <a:rPr lang="ru-RU" sz="1600" dirty="0" err="1"/>
              <a:t>Звідси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виразна</a:t>
            </a:r>
            <a:r>
              <a:rPr lang="ru-RU" sz="1600" dirty="0"/>
              <a:t> </a:t>
            </a:r>
            <a:r>
              <a:rPr lang="ru-RU" sz="1600" dirty="0" err="1"/>
              <a:t>міміка</a:t>
            </a:r>
            <a:r>
              <a:rPr lang="ru-RU" sz="1600" dirty="0"/>
              <a:t>, </a:t>
            </a:r>
            <a:r>
              <a:rPr lang="ru-RU" sz="1600" dirty="0" err="1"/>
              <a:t>кваплива</a:t>
            </a:r>
            <a:r>
              <a:rPr lang="ru-RU" sz="1600" dirty="0"/>
              <a:t> </a:t>
            </a:r>
            <a:r>
              <a:rPr lang="ru-RU" sz="1600" dirty="0" err="1"/>
              <a:t>мова</a:t>
            </a:r>
            <a:r>
              <a:rPr lang="ru-RU" sz="1600" dirty="0"/>
              <a:t>, </a:t>
            </a:r>
            <a:r>
              <a:rPr lang="ru-RU" sz="1600" dirty="0" err="1"/>
              <a:t>різкі</a:t>
            </a:r>
            <a:r>
              <a:rPr lang="ru-RU" sz="1600" dirty="0"/>
              <a:t> </a:t>
            </a:r>
            <a:r>
              <a:rPr lang="ru-RU" sz="1600" dirty="0" err="1"/>
              <a:t>жести,нестримані</a:t>
            </a:r>
            <a:r>
              <a:rPr lang="ru-RU" sz="1600" dirty="0"/>
              <a:t> </a:t>
            </a:r>
            <a:r>
              <a:rPr lang="ru-RU" sz="1600" dirty="0" err="1"/>
              <a:t>рухи</a:t>
            </a:r>
            <a:r>
              <a:rPr lang="ru-RU" sz="1600" dirty="0"/>
              <a:t>. </a:t>
            </a:r>
            <a:r>
              <a:rPr lang="ru-RU" sz="1600" dirty="0" err="1"/>
              <a:t>Відчуття</a:t>
            </a:r>
            <a:r>
              <a:rPr lang="ru-RU" sz="1600" dirty="0"/>
              <a:t> 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холеричного</a:t>
            </a:r>
            <a:r>
              <a:rPr lang="ru-RU" sz="1600" dirty="0"/>
              <a:t> темпераменту </a:t>
            </a:r>
            <a:r>
              <a:rPr lang="ru-RU" sz="1600" dirty="0" err="1"/>
              <a:t>сильні</a:t>
            </a:r>
            <a:r>
              <a:rPr lang="ru-RU" sz="1600" dirty="0"/>
              <a:t>, </a:t>
            </a:r>
            <a:r>
              <a:rPr lang="ru-RU" sz="1600" dirty="0" err="1"/>
              <a:t>звичайно</a:t>
            </a:r>
            <a:r>
              <a:rPr lang="ru-RU" sz="1600" dirty="0"/>
              <a:t>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виявляються</a:t>
            </a:r>
            <a:r>
              <a:rPr lang="ru-RU" sz="1600" dirty="0"/>
              <a:t>,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; </a:t>
            </a:r>
            <a:r>
              <a:rPr lang="ru-RU" sz="1600" dirty="0" err="1"/>
              <a:t>настрій</a:t>
            </a:r>
            <a:r>
              <a:rPr lang="ru-RU" sz="1600" dirty="0"/>
              <a:t> </a:t>
            </a:r>
            <a:r>
              <a:rPr lang="ru-RU" sz="1600" dirty="0" err="1"/>
              <a:t>іноді</a:t>
            </a:r>
            <a:r>
              <a:rPr lang="ru-RU" sz="1600" dirty="0"/>
              <a:t> </a:t>
            </a:r>
            <a:r>
              <a:rPr lang="ru-RU" sz="1600" dirty="0" err="1"/>
              <a:t>різко</a:t>
            </a:r>
            <a:r>
              <a:rPr lang="ru-RU" sz="1600" dirty="0"/>
              <a:t> </a:t>
            </a:r>
            <a:r>
              <a:rPr lang="ru-RU" sz="1600" dirty="0" err="1"/>
              <a:t>міняється</a:t>
            </a:r>
            <a:r>
              <a:rPr lang="ru-RU" sz="1600" dirty="0"/>
              <a:t>. </a:t>
            </a:r>
            <a:r>
              <a:rPr lang="ru-RU" sz="1600" dirty="0" err="1"/>
              <a:t>неврівноваженість</a:t>
            </a:r>
            <a:r>
              <a:rPr lang="ru-RU" sz="1600" dirty="0"/>
              <a:t>, </a:t>
            </a:r>
            <a:r>
              <a:rPr lang="ru-RU" sz="1600" dirty="0" err="1"/>
              <a:t>властива</a:t>
            </a:r>
            <a:r>
              <a:rPr lang="ru-RU" sz="1600" dirty="0"/>
              <a:t> холерику,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зв'язується</a:t>
            </a:r>
            <a:r>
              <a:rPr lang="ru-RU" sz="1600" dirty="0"/>
              <a:t> і в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: </a:t>
            </a:r>
            <a:r>
              <a:rPr lang="ru-RU" sz="1600" dirty="0" err="1"/>
              <a:t>він</a:t>
            </a:r>
            <a:r>
              <a:rPr lang="ru-RU" sz="1600" dirty="0"/>
              <a:t> 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збільшенням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пристрастю</a:t>
            </a:r>
            <a:r>
              <a:rPr lang="ru-RU" sz="1600" dirty="0"/>
              <a:t> </a:t>
            </a:r>
            <a:r>
              <a:rPr lang="ru-RU" sz="1600" dirty="0" err="1"/>
              <a:t>береться</a:t>
            </a:r>
            <a:r>
              <a:rPr lang="ru-RU" sz="1600" dirty="0"/>
              <a:t> за справу, </a:t>
            </a:r>
            <a:r>
              <a:rPr lang="ru-RU" sz="1600" dirty="0" err="1"/>
              <a:t>показуючи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поривчасту</a:t>
            </a:r>
            <a:r>
              <a:rPr lang="ru-RU" sz="1600" dirty="0"/>
              <a:t> і </a:t>
            </a:r>
            <a:r>
              <a:rPr lang="ru-RU" sz="1600" dirty="0" err="1"/>
              <a:t>швидкість</a:t>
            </a:r>
            <a:r>
              <a:rPr lang="ru-RU" sz="1600" dirty="0"/>
              <a:t> </a:t>
            </a:r>
            <a:r>
              <a:rPr lang="ru-RU" sz="1600" dirty="0" err="1"/>
              <a:t>рухів</a:t>
            </a:r>
            <a:r>
              <a:rPr lang="ru-RU" sz="1600" dirty="0"/>
              <a:t>, </a:t>
            </a:r>
            <a:r>
              <a:rPr lang="ru-RU" sz="1600" dirty="0" err="1"/>
              <a:t>працює</a:t>
            </a:r>
            <a:r>
              <a:rPr lang="ru-RU" sz="1600" dirty="0"/>
              <a:t> з </a:t>
            </a:r>
            <a:r>
              <a:rPr lang="ru-RU" sz="1600" dirty="0" err="1"/>
              <a:t>підйомом</a:t>
            </a:r>
            <a:r>
              <a:rPr lang="ru-RU" sz="1600" dirty="0"/>
              <a:t>, </a:t>
            </a:r>
            <a:r>
              <a:rPr lang="ru-RU" sz="1600" dirty="0" err="1"/>
              <a:t>долаючи</a:t>
            </a:r>
            <a:r>
              <a:rPr lang="ru-RU" sz="1600" dirty="0"/>
              <a:t> </a:t>
            </a:r>
            <a:r>
              <a:rPr lang="ru-RU" sz="1600" dirty="0" err="1"/>
              <a:t>труднощі</a:t>
            </a:r>
            <a:r>
              <a:rPr lang="ru-RU" sz="1600" dirty="0"/>
              <a:t>. Але у </a:t>
            </a:r>
            <a:r>
              <a:rPr lang="ru-RU" sz="1600" dirty="0" err="1"/>
              <a:t>людини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 </a:t>
            </a:r>
            <a:r>
              <a:rPr lang="ru-RU" sz="1600" dirty="0" err="1"/>
              <a:t>холеричним</a:t>
            </a:r>
            <a:r>
              <a:rPr lang="ru-RU" sz="1600" dirty="0"/>
              <a:t> темпераментом запас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виснажитися</a:t>
            </a:r>
            <a:r>
              <a:rPr lang="ru-RU" sz="1600" dirty="0"/>
              <a:t>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 </a:t>
            </a:r>
            <a:r>
              <a:rPr lang="ru-RU" sz="1600" dirty="0" err="1"/>
              <a:t>наступити</a:t>
            </a:r>
            <a:r>
              <a:rPr lang="ru-RU" sz="1600" dirty="0"/>
              <a:t> </a:t>
            </a:r>
            <a:r>
              <a:rPr lang="ru-RU" sz="1600" dirty="0" err="1"/>
              <a:t>різкий</a:t>
            </a:r>
            <a:r>
              <a:rPr lang="ru-RU" sz="1600" dirty="0"/>
              <a:t> спад </a:t>
            </a:r>
            <a:r>
              <a:rPr lang="ru-RU" sz="1600" dirty="0" err="1"/>
              <a:t>діяльності</a:t>
            </a:r>
            <a:r>
              <a:rPr lang="ru-RU" sz="1600" dirty="0"/>
              <a:t>: </a:t>
            </a:r>
            <a:r>
              <a:rPr lang="ru-RU" sz="1600" dirty="0" err="1"/>
              <a:t>під'їм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натхнення</a:t>
            </a:r>
            <a:r>
              <a:rPr lang="ru-RU" sz="1600" dirty="0"/>
              <a:t> </a:t>
            </a:r>
            <a:r>
              <a:rPr lang="ru-RU" sz="1600" dirty="0" err="1"/>
              <a:t>зникають</a:t>
            </a:r>
            <a:r>
              <a:rPr lang="ru-RU" sz="1600" dirty="0"/>
              <a:t>, </a:t>
            </a:r>
            <a:r>
              <a:rPr lang="ru-RU" sz="1600" dirty="0" err="1"/>
              <a:t>настрій</a:t>
            </a:r>
            <a:r>
              <a:rPr lang="ru-RU" sz="1600" dirty="0"/>
              <a:t> </a:t>
            </a:r>
            <a:r>
              <a:rPr lang="ru-RU" sz="1600" dirty="0" err="1"/>
              <a:t>різко</a:t>
            </a:r>
            <a:r>
              <a:rPr lang="ru-RU" sz="1600" dirty="0"/>
              <a:t> </a:t>
            </a:r>
            <a:r>
              <a:rPr lang="ru-RU" sz="1600" dirty="0" err="1"/>
              <a:t>падає</a:t>
            </a:r>
            <a:r>
              <a:rPr lang="ru-RU" sz="1600" dirty="0"/>
              <a:t>. В </a:t>
            </a:r>
            <a:r>
              <a:rPr lang="ru-RU" sz="1600" dirty="0" err="1"/>
              <a:t>спілкуванні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 людьми холерик </a:t>
            </a:r>
            <a:r>
              <a:rPr lang="ru-RU" sz="1600" dirty="0" err="1"/>
              <a:t>допускає</a:t>
            </a:r>
            <a:r>
              <a:rPr lang="ru-RU" sz="1600" dirty="0"/>
              <a:t> </a:t>
            </a:r>
            <a:r>
              <a:rPr lang="ru-RU" sz="1600" dirty="0" err="1"/>
              <a:t>різкість</a:t>
            </a:r>
            <a:r>
              <a:rPr lang="ru-RU" sz="1600" dirty="0"/>
              <a:t>, </a:t>
            </a:r>
            <a:r>
              <a:rPr lang="ru-RU" sz="1600" dirty="0" err="1"/>
              <a:t>дратівливість</a:t>
            </a:r>
            <a:r>
              <a:rPr lang="ru-RU" sz="1600" dirty="0"/>
              <a:t>, </a:t>
            </a:r>
            <a:r>
              <a:rPr lang="ru-RU" sz="1600" dirty="0" err="1"/>
              <a:t>емоційну</a:t>
            </a:r>
            <a:r>
              <a:rPr lang="ru-RU" sz="1600" dirty="0"/>
              <a:t> </a:t>
            </a:r>
            <a:r>
              <a:rPr lang="ru-RU" sz="1600" dirty="0" err="1"/>
              <a:t>нестриманість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часто не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 </a:t>
            </a:r>
            <a:r>
              <a:rPr lang="ru-RU" sz="1600" dirty="0" err="1"/>
              <a:t>можливості</a:t>
            </a:r>
            <a:r>
              <a:rPr lang="ru-RU" sz="1600" dirty="0"/>
              <a:t> </a:t>
            </a:r>
            <a:r>
              <a:rPr lang="ru-RU" sz="1600" dirty="0" err="1"/>
              <a:t>об'єктивно</a:t>
            </a:r>
            <a:r>
              <a:rPr lang="ru-RU" sz="1600" dirty="0"/>
              <a:t> </a:t>
            </a:r>
            <a:r>
              <a:rPr lang="ru-RU" sz="1600" dirty="0" err="1"/>
              <a:t>оцінювати</a:t>
            </a:r>
            <a:r>
              <a:rPr lang="ru-RU" sz="1600" dirty="0"/>
              <a:t> </a:t>
            </a:r>
            <a:r>
              <a:rPr lang="ru-RU" sz="1600" dirty="0" err="1"/>
              <a:t>вчинки</a:t>
            </a:r>
            <a:r>
              <a:rPr lang="ru-RU" sz="1600" dirty="0"/>
              <a:t> людей, </a:t>
            </a:r>
            <a:r>
              <a:rPr lang="ru-RU" sz="1600" dirty="0" err="1"/>
              <a:t>і</a:t>
            </a:r>
            <a:r>
              <a:rPr lang="ru-RU" sz="1600" dirty="0"/>
              <a:t> на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грунті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конфліктні</a:t>
            </a:r>
            <a:r>
              <a:rPr lang="ru-RU" sz="1600" dirty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 в </a:t>
            </a:r>
            <a:r>
              <a:rPr lang="ru-RU" sz="1600" dirty="0" err="1"/>
              <a:t>колективі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5" name="Рисунок 4" descr="410709_c153f5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357694"/>
            <a:ext cx="370522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976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353361"/>
            <a:ext cx="2516380" cy="250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Флегматик</a:t>
            </a:r>
            <a:endParaRPr lang="ru-RU" dirty="0"/>
          </a:p>
        </p:txBody>
      </p:sp>
      <p:pic>
        <p:nvPicPr>
          <p:cNvPr id="4" name="Содержимое 3" descr="3590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6947438" cy="52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IS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13100"/>
            <a:ext cx="1081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1979613" y="188913"/>
            <a:ext cx="2663825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ФЛЕГМАТИК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450837" y="693737"/>
            <a:ext cx="4319587" cy="2519363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Повільний, неворушливий,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врівноважений, спокійний,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настрій рівний, працездатний,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зовнішні прояви їх переживань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невиразні. Негативна риса –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дуже млявий. Позитивна риса –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завжди є сили </a:t>
            </a:r>
          </a:p>
          <a:p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467544" y="3213100"/>
            <a:ext cx="4643438" cy="30972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</a:t>
            </a:r>
          </a:p>
          <a:p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Малоемоційний</a:t>
            </a:r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. В будь-яких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ситуаціях залишається спокійним.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Важко переключається на іншу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роботу. Важко сходиться з людьми,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незатишно почуває себе в новій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обстановці. Відрізняється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терплячістю, витримкою,</a:t>
            </a:r>
          </a:p>
          <a:p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самообладанням</a:t>
            </a:r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392909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err="1">
                <a:solidFill>
                  <a:srgbClr val="FFFF00"/>
                </a:solidFill>
              </a:rPr>
              <a:t>Флегматичний</a:t>
            </a:r>
            <a:r>
              <a:rPr lang="ru-RU" sz="3300" b="1" dirty="0">
                <a:solidFill>
                  <a:srgbClr val="FFFF00"/>
                </a:solidFill>
              </a:rPr>
              <a:t> темперамент</a:t>
            </a:r>
            <a:endParaRPr lang="ru-RU" sz="3300" dirty="0">
              <a:solidFill>
                <a:srgbClr val="FFFF00"/>
              </a:solidFill>
            </a:endParaRPr>
          </a:p>
          <a:p>
            <a:r>
              <a:rPr lang="ru-RU" sz="3300" dirty="0"/>
              <a:t>Людина </a:t>
            </a:r>
            <a:r>
              <a:rPr lang="ru-RU" sz="3300" dirty="0" err="1"/>
              <a:t>цього</a:t>
            </a:r>
            <a:r>
              <a:rPr lang="ru-RU" sz="3300" dirty="0"/>
              <a:t> темпераменту </a:t>
            </a:r>
            <a:r>
              <a:rPr lang="ru-RU" sz="3300" dirty="0" err="1"/>
              <a:t>повільна</a:t>
            </a:r>
            <a:r>
              <a:rPr lang="ru-RU" sz="3300" dirty="0"/>
              <a:t>, </a:t>
            </a:r>
            <a:r>
              <a:rPr lang="ru-RU" sz="3300" dirty="0" err="1"/>
              <a:t>спокійна</a:t>
            </a:r>
            <a:r>
              <a:rPr lang="ru-RU" sz="3300" dirty="0"/>
              <a:t>, </a:t>
            </a:r>
            <a:r>
              <a:rPr lang="ru-RU" sz="3300" dirty="0" err="1"/>
              <a:t>некваплива</a:t>
            </a:r>
            <a:r>
              <a:rPr lang="ru-RU" sz="3300" dirty="0"/>
              <a:t>, </a:t>
            </a:r>
            <a:r>
              <a:rPr lang="ru-RU" sz="3300" dirty="0" err="1"/>
              <a:t>урівноважена</a:t>
            </a:r>
            <a:r>
              <a:rPr lang="ru-RU" sz="3300" dirty="0"/>
              <a:t>. В </a:t>
            </a:r>
            <a:r>
              <a:rPr lang="ru-RU" sz="3300" dirty="0" err="1"/>
              <a:t>діяльності</a:t>
            </a:r>
            <a:r>
              <a:rPr lang="ru-RU" sz="3300" dirty="0"/>
              <a:t> </a:t>
            </a:r>
            <a:r>
              <a:rPr lang="ru-RU" sz="3300" dirty="0" err="1"/>
              <a:t>проявляє</a:t>
            </a:r>
            <a:r>
              <a:rPr lang="ru-RU" sz="3300" dirty="0"/>
              <a:t> </a:t>
            </a:r>
            <a:r>
              <a:rPr lang="ru-RU" sz="3300" dirty="0" err="1"/>
              <a:t>грунтовність</a:t>
            </a:r>
            <a:r>
              <a:rPr lang="ru-RU" sz="3300" dirty="0"/>
              <a:t>, </a:t>
            </a:r>
            <a:r>
              <a:rPr lang="ru-RU" sz="3300" dirty="0" err="1"/>
              <a:t>продуманість</a:t>
            </a:r>
            <a:r>
              <a:rPr lang="ru-RU" sz="3300" dirty="0"/>
              <a:t>, </a:t>
            </a:r>
            <a:r>
              <a:rPr lang="ru-RU" sz="3300" dirty="0" err="1"/>
              <a:t>завзятість</a:t>
            </a:r>
            <a:r>
              <a:rPr lang="ru-RU" sz="3300" dirty="0"/>
              <a:t>. </a:t>
            </a:r>
            <a:r>
              <a:rPr lang="ru-RU" sz="3300" dirty="0" err="1"/>
              <a:t>Він</a:t>
            </a:r>
            <a:r>
              <a:rPr lang="ru-RU" sz="3300" dirty="0"/>
              <a:t>, як правило, доводить </a:t>
            </a:r>
            <a:r>
              <a:rPr lang="ru-RU" sz="3300" dirty="0" err="1"/>
              <a:t>почате</a:t>
            </a:r>
            <a:r>
              <a:rPr lang="ru-RU" sz="3300" dirty="0"/>
              <a:t> до </a:t>
            </a:r>
            <a:r>
              <a:rPr lang="ru-RU" sz="3300" dirty="0" err="1"/>
              <a:t>кінця</a:t>
            </a:r>
            <a:r>
              <a:rPr lang="ru-RU" sz="3300" dirty="0"/>
              <a:t>. </a:t>
            </a:r>
            <a:r>
              <a:rPr lang="ru-RU" sz="3300" dirty="0" err="1"/>
              <a:t>Всі</a:t>
            </a:r>
            <a:r>
              <a:rPr lang="ru-RU" sz="3300" dirty="0"/>
              <a:t> </a:t>
            </a:r>
            <a:r>
              <a:rPr lang="ru-RU" sz="3300" dirty="0" err="1"/>
              <a:t>психічні</a:t>
            </a:r>
            <a:r>
              <a:rPr lang="ru-RU" sz="3300" dirty="0"/>
              <a:t> </a:t>
            </a:r>
            <a:r>
              <a:rPr lang="ru-RU" sz="3300" dirty="0" err="1"/>
              <a:t>процеси</a:t>
            </a:r>
            <a:r>
              <a:rPr lang="ru-RU" sz="3300" dirty="0"/>
              <a:t> у флегматика </a:t>
            </a:r>
            <a:r>
              <a:rPr lang="ru-RU" sz="3300" dirty="0" err="1"/>
              <a:t>протікають</a:t>
            </a:r>
            <a:r>
              <a:rPr lang="ru-RU" sz="3300" dirty="0"/>
              <a:t> як </a:t>
            </a:r>
            <a:r>
              <a:rPr lang="ru-RU" sz="3300" dirty="0" err="1" smtClean="0"/>
              <a:t>би</a:t>
            </a:r>
            <a:r>
              <a:rPr lang="ru-RU" sz="3300" dirty="0" smtClean="0"/>
              <a:t> </a:t>
            </a:r>
            <a:r>
              <a:rPr lang="ru-RU" sz="3300" dirty="0" err="1" smtClean="0"/>
              <a:t>сповільнено</a:t>
            </a:r>
            <a:r>
              <a:rPr lang="ru-RU" sz="3300" dirty="0"/>
              <a:t>. </a:t>
            </a:r>
            <a:r>
              <a:rPr lang="ru-RU" sz="3300" dirty="0" err="1"/>
              <a:t>Відчуття</a:t>
            </a:r>
            <a:r>
              <a:rPr lang="ru-RU" sz="3300" dirty="0"/>
              <a:t> флегматика </a:t>
            </a:r>
            <a:r>
              <a:rPr lang="ru-RU" sz="3300" dirty="0" err="1"/>
              <a:t>зовні</a:t>
            </a:r>
            <a:r>
              <a:rPr lang="ru-RU" sz="3300" dirty="0"/>
              <a:t> </a:t>
            </a:r>
            <a:r>
              <a:rPr lang="ru-RU" sz="3300" dirty="0" err="1"/>
              <a:t>виражаються</a:t>
            </a:r>
            <a:r>
              <a:rPr lang="ru-RU" sz="3300" dirty="0"/>
              <a:t> слабо, вони </a:t>
            </a:r>
            <a:r>
              <a:rPr lang="ru-RU" sz="3300" dirty="0" err="1"/>
              <a:t>звичайно</a:t>
            </a:r>
            <a:r>
              <a:rPr lang="ru-RU" sz="3300" dirty="0"/>
              <a:t> </a:t>
            </a:r>
            <a:r>
              <a:rPr lang="ru-RU" sz="3300" dirty="0" err="1"/>
              <a:t>невиразні</a:t>
            </a:r>
            <a:r>
              <a:rPr lang="ru-RU" sz="3300" dirty="0"/>
              <a:t>. Причина </a:t>
            </a:r>
            <a:r>
              <a:rPr lang="ru-RU" sz="3300" dirty="0" err="1"/>
              <a:t>цього</a:t>
            </a:r>
            <a:r>
              <a:rPr lang="ru-RU" sz="3300" dirty="0"/>
              <a:t> - </a:t>
            </a:r>
            <a:r>
              <a:rPr lang="ru-RU" sz="3300" dirty="0" err="1"/>
              <a:t>врівноваженість</a:t>
            </a:r>
            <a:r>
              <a:rPr lang="ru-RU" sz="3300" dirty="0"/>
              <a:t> </a:t>
            </a:r>
            <a:r>
              <a:rPr lang="ru-RU" sz="3300" dirty="0" smtClean="0"/>
              <a:t>і </a:t>
            </a:r>
            <a:r>
              <a:rPr lang="ru-RU" sz="3300" dirty="0" err="1" smtClean="0"/>
              <a:t>слабка</a:t>
            </a:r>
            <a:r>
              <a:rPr lang="ru-RU" sz="3300" dirty="0"/>
              <a:t> </a:t>
            </a:r>
            <a:r>
              <a:rPr lang="ru-RU" sz="3300" dirty="0" err="1"/>
              <a:t>рухливість</a:t>
            </a:r>
            <a:r>
              <a:rPr lang="ru-RU" sz="3300" dirty="0"/>
              <a:t> </a:t>
            </a:r>
            <a:r>
              <a:rPr lang="ru-RU" sz="3300" dirty="0" err="1"/>
              <a:t>нервових</a:t>
            </a:r>
            <a:r>
              <a:rPr lang="ru-RU" sz="3300" dirty="0"/>
              <a:t> </a:t>
            </a:r>
            <a:r>
              <a:rPr lang="ru-RU" sz="3300" dirty="0" err="1"/>
              <a:t>процесів</a:t>
            </a:r>
            <a:r>
              <a:rPr lang="ru-RU" sz="3300" dirty="0"/>
              <a:t>. У </a:t>
            </a:r>
            <a:r>
              <a:rPr lang="ru-RU" sz="3300" dirty="0" err="1"/>
              <a:t>відносинах</a:t>
            </a:r>
            <a:r>
              <a:rPr lang="ru-RU" sz="3300" dirty="0"/>
              <a:t> </a:t>
            </a:r>
            <a:r>
              <a:rPr lang="ru-RU" sz="3300" dirty="0" err="1"/>
              <a:t>з</a:t>
            </a:r>
            <a:r>
              <a:rPr lang="ru-RU" sz="3300" dirty="0"/>
              <a:t> людьми флегматик </a:t>
            </a:r>
            <a:r>
              <a:rPr lang="ru-RU" sz="3300" dirty="0" err="1"/>
              <a:t>завжди</a:t>
            </a:r>
            <a:r>
              <a:rPr lang="ru-RU" sz="3300" dirty="0"/>
              <a:t> </a:t>
            </a:r>
            <a:r>
              <a:rPr lang="ru-RU" sz="3300" dirty="0" err="1"/>
              <a:t>рівний</a:t>
            </a:r>
            <a:r>
              <a:rPr lang="ru-RU" sz="3300" dirty="0"/>
              <a:t>, </a:t>
            </a:r>
            <a:r>
              <a:rPr lang="ru-RU" sz="3300" dirty="0" err="1"/>
              <a:t>спокійний</a:t>
            </a:r>
            <a:r>
              <a:rPr lang="ru-RU" sz="3300" dirty="0"/>
              <a:t>, в </a:t>
            </a:r>
            <a:r>
              <a:rPr lang="ru-RU" sz="3300" dirty="0" err="1"/>
              <a:t>міру</a:t>
            </a:r>
            <a:r>
              <a:rPr lang="ru-RU" sz="3300" dirty="0"/>
              <a:t> </a:t>
            </a:r>
            <a:r>
              <a:rPr lang="ru-RU" sz="3300" dirty="0" err="1"/>
              <a:t>товариський</a:t>
            </a:r>
            <a:r>
              <a:rPr lang="ru-RU" sz="3300" dirty="0"/>
              <a:t>, </a:t>
            </a:r>
            <a:r>
              <a:rPr lang="ru-RU" sz="3300" dirty="0" err="1"/>
              <a:t>настрій</a:t>
            </a:r>
            <a:r>
              <a:rPr lang="ru-RU" sz="3300" dirty="0"/>
              <a:t> у </a:t>
            </a:r>
            <a:r>
              <a:rPr lang="ru-RU" sz="3300" dirty="0" err="1"/>
              <a:t>нього</a:t>
            </a:r>
            <a:r>
              <a:rPr lang="ru-RU" sz="3300" dirty="0"/>
              <a:t> </a:t>
            </a:r>
            <a:r>
              <a:rPr lang="ru-RU" sz="3300" dirty="0" err="1"/>
              <a:t>стійкий</a:t>
            </a:r>
            <a:r>
              <a:rPr lang="ru-RU" sz="3300" dirty="0"/>
              <a:t>. </a:t>
            </a:r>
            <a:r>
              <a:rPr lang="ru-RU" sz="3300" dirty="0" err="1"/>
              <a:t>Спокій</a:t>
            </a:r>
            <a:r>
              <a:rPr lang="ru-RU" sz="3300" dirty="0"/>
              <a:t> </a:t>
            </a:r>
            <a:r>
              <a:rPr lang="ru-RU" sz="3300" dirty="0" err="1"/>
              <a:t>людини</a:t>
            </a:r>
            <a:r>
              <a:rPr lang="ru-RU" sz="3300" dirty="0"/>
              <a:t> флегматичного темпераменту </a:t>
            </a:r>
            <a:r>
              <a:rPr lang="ru-RU" sz="3300" dirty="0" err="1"/>
              <a:t>виявляється</a:t>
            </a:r>
            <a:r>
              <a:rPr lang="ru-RU" sz="3300" dirty="0"/>
              <a:t>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відносно</a:t>
            </a:r>
            <a:r>
              <a:rPr lang="ru-RU" sz="3300" dirty="0"/>
              <a:t> </a:t>
            </a:r>
            <a:r>
              <a:rPr lang="ru-RU" sz="3300" dirty="0" err="1"/>
              <a:t>нього</a:t>
            </a:r>
            <a:r>
              <a:rPr lang="ru-RU" sz="3300" dirty="0"/>
              <a:t> до </a:t>
            </a:r>
            <a:r>
              <a:rPr lang="ru-RU" sz="3300" dirty="0" err="1"/>
              <a:t>подій</a:t>
            </a:r>
            <a:r>
              <a:rPr lang="ru-RU" sz="3300" dirty="0"/>
              <a:t>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явищ</a:t>
            </a:r>
            <a:r>
              <a:rPr lang="ru-RU" sz="3300" dirty="0"/>
              <a:t> </a:t>
            </a:r>
            <a:r>
              <a:rPr lang="ru-RU" sz="3300" dirty="0" err="1"/>
              <a:t>життя</a:t>
            </a:r>
            <a:r>
              <a:rPr lang="ru-RU" sz="3300" dirty="0"/>
              <a:t> флегматика нелегко </a:t>
            </a:r>
            <a:r>
              <a:rPr lang="ru-RU" sz="3300" dirty="0" err="1"/>
              <a:t>вивести</a:t>
            </a:r>
            <a:r>
              <a:rPr lang="ru-RU" sz="3300" dirty="0"/>
              <a:t> </a:t>
            </a:r>
            <a:r>
              <a:rPr lang="ru-RU" sz="3300" dirty="0" err="1"/>
              <a:t>з</a:t>
            </a:r>
            <a:r>
              <a:rPr lang="ru-RU" sz="3300" dirty="0"/>
              <a:t> себе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зачепити</a:t>
            </a:r>
            <a:r>
              <a:rPr lang="ru-RU" sz="3300" dirty="0"/>
              <a:t> </a:t>
            </a:r>
            <a:r>
              <a:rPr lang="ru-RU" sz="3300" dirty="0" err="1"/>
              <a:t>емоційно</a:t>
            </a:r>
            <a:r>
              <a:rPr lang="ru-RU" sz="3300" dirty="0"/>
              <a:t>. У </a:t>
            </a:r>
            <a:r>
              <a:rPr lang="ru-RU" sz="3300" dirty="0" err="1"/>
              <a:t>людини</a:t>
            </a:r>
            <a:r>
              <a:rPr lang="ru-RU" sz="3300" dirty="0"/>
              <a:t> флегматичного темпераменту легко </a:t>
            </a:r>
            <a:r>
              <a:rPr lang="ru-RU" sz="3300" dirty="0" err="1"/>
              <a:t>виробити</a:t>
            </a:r>
            <a:r>
              <a:rPr lang="ru-RU" sz="3300" dirty="0"/>
              <a:t> </a:t>
            </a:r>
            <a:r>
              <a:rPr lang="ru-RU" sz="3300" dirty="0" err="1"/>
              <a:t>витримку</a:t>
            </a:r>
            <a:r>
              <a:rPr lang="ru-RU" sz="3300" dirty="0"/>
              <a:t>, </a:t>
            </a:r>
            <a:r>
              <a:rPr lang="ru-RU" sz="3300" dirty="0" err="1"/>
              <a:t>холоднокровність</a:t>
            </a:r>
            <a:r>
              <a:rPr lang="ru-RU" sz="3300" dirty="0"/>
              <a:t>, </a:t>
            </a:r>
            <a:r>
              <a:rPr lang="ru-RU" sz="3300" dirty="0" err="1"/>
              <a:t>спокій</a:t>
            </a:r>
            <a:r>
              <a:rPr lang="ru-RU" sz="3300" dirty="0"/>
              <a:t>. Але у флегматика </a:t>
            </a:r>
            <a:r>
              <a:rPr lang="ru-RU" sz="3300" dirty="0" err="1"/>
              <a:t>слід</a:t>
            </a:r>
            <a:r>
              <a:rPr lang="ru-RU" sz="3300" dirty="0"/>
              <a:t> </a:t>
            </a:r>
            <a:r>
              <a:rPr lang="ru-RU" sz="3300" dirty="0" err="1"/>
              <a:t>розвивати</a:t>
            </a:r>
            <a:r>
              <a:rPr lang="ru-RU" sz="3300" dirty="0"/>
              <a:t> </a:t>
            </a:r>
            <a:r>
              <a:rPr lang="ru-RU" sz="3300" dirty="0" err="1"/>
              <a:t>бракуючі</a:t>
            </a:r>
            <a:r>
              <a:rPr lang="ru-RU" sz="3300" dirty="0"/>
              <a:t> </a:t>
            </a:r>
            <a:r>
              <a:rPr lang="ru-RU" sz="3300" dirty="0" err="1"/>
              <a:t>йому</a:t>
            </a:r>
            <a:r>
              <a:rPr lang="ru-RU" sz="3300" dirty="0"/>
              <a:t> </a:t>
            </a:r>
            <a:r>
              <a:rPr lang="ru-RU" sz="3300" dirty="0" err="1"/>
              <a:t>якості</a:t>
            </a:r>
            <a:r>
              <a:rPr lang="ru-RU" sz="3300" dirty="0"/>
              <a:t> - </a:t>
            </a:r>
            <a:r>
              <a:rPr lang="ru-RU" sz="3300" dirty="0" err="1"/>
              <a:t>велику</a:t>
            </a:r>
            <a:r>
              <a:rPr lang="ru-RU" sz="3300" dirty="0"/>
              <a:t> </a:t>
            </a:r>
            <a:r>
              <a:rPr lang="ru-RU" sz="3300" dirty="0" err="1"/>
              <a:t>рухливість</a:t>
            </a:r>
            <a:r>
              <a:rPr lang="ru-RU" sz="3300" dirty="0"/>
              <a:t>, </a:t>
            </a:r>
            <a:r>
              <a:rPr lang="ru-RU" sz="3300" dirty="0" err="1"/>
              <a:t>активність</a:t>
            </a:r>
            <a:r>
              <a:rPr lang="ru-RU" sz="3300" dirty="0"/>
              <a:t>, не </a:t>
            </a:r>
            <a:r>
              <a:rPr lang="ru-RU" sz="3300" dirty="0" err="1"/>
              <a:t>допускати</a:t>
            </a:r>
            <a:r>
              <a:rPr lang="ru-RU" sz="3300" dirty="0"/>
              <a:t>, </a:t>
            </a:r>
            <a:r>
              <a:rPr lang="ru-RU" sz="3300" dirty="0" err="1"/>
              <a:t>щоб</a:t>
            </a:r>
            <a:r>
              <a:rPr lang="ru-RU" sz="3300" dirty="0"/>
              <a:t> </a:t>
            </a:r>
            <a:r>
              <a:rPr lang="ru-RU" sz="3300" dirty="0" err="1"/>
              <a:t>він</a:t>
            </a:r>
            <a:r>
              <a:rPr lang="ru-RU" sz="3300" dirty="0"/>
              <a:t> проявляв </a:t>
            </a:r>
            <a:r>
              <a:rPr lang="ru-RU" sz="3300" dirty="0" err="1"/>
              <a:t>байдужість</a:t>
            </a:r>
            <a:r>
              <a:rPr lang="ru-RU" sz="3300" dirty="0"/>
              <a:t> до </a:t>
            </a:r>
            <a:r>
              <a:rPr lang="ru-RU" sz="3300" dirty="0" err="1"/>
              <a:t>діяльності</a:t>
            </a:r>
            <a:r>
              <a:rPr lang="ru-RU" sz="3300" dirty="0"/>
              <a:t>, </a:t>
            </a:r>
            <a:r>
              <a:rPr lang="ru-RU" sz="3300" dirty="0" err="1"/>
              <a:t>млявість</a:t>
            </a:r>
            <a:r>
              <a:rPr lang="ru-RU" sz="3300" dirty="0"/>
              <a:t>, </a:t>
            </a:r>
            <a:r>
              <a:rPr lang="ru-RU" sz="3300" dirty="0" err="1"/>
              <a:t>інертність</a:t>
            </a:r>
            <a:r>
              <a:rPr lang="ru-RU" sz="3300" dirty="0"/>
              <a:t>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дуже</a:t>
            </a:r>
            <a:r>
              <a:rPr lang="ru-RU" sz="3300" dirty="0"/>
              <a:t> легко </a:t>
            </a:r>
            <a:r>
              <a:rPr lang="ru-RU" sz="3300" dirty="0" err="1"/>
              <a:t>можуть</a:t>
            </a:r>
            <a:r>
              <a:rPr lang="ru-RU" sz="3300" dirty="0"/>
              <a:t> </a:t>
            </a:r>
            <a:r>
              <a:rPr lang="ru-RU" sz="3300" dirty="0" err="1"/>
              <a:t>сформуватися</a:t>
            </a:r>
            <a:r>
              <a:rPr lang="ru-RU" sz="3300" dirty="0"/>
              <a:t> в </a:t>
            </a:r>
            <a:r>
              <a:rPr lang="ru-RU" sz="3300" dirty="0" err="1"/>
              <a:t>певних</a:t>
            </a:r>
            <a:r>
              <a:rPr lang="ru-RU" sz="3300" dirty="0"/>
              <a:t> </a:t>
            </a:r>
            <a:r>
              <a:rPr lang="ru-RU" sz="3300" dirty="0" err="1"/>
              <a:t>умовах</a:t>
            </a:r>
            <a:r>
              <a:rPr lang="ru-RU" sz="33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10708_46f53e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86190"/>
            <a:ext cx="200448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4_clip_image008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740578"/>
            <a:ext cx="2286016" cy="301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Сангвінік</a:t>
            </a:r>
            <a:endParaRPr lang="ru-RU" sz="7200" dirty="0"/>
          </a:p>
        </p:txBody>
      </p:sp>
      <p:pic>
        <p:nvPicPr>
          <p:cNvPr id="6" name="Содержимое 5" descr="19148456286234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91" y="1285860"/>
            <a:ext cx="6463407" cy="523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1907704" y="1503109"/>
            <a:ext cx="2663825" cy="7664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FFFF"/>
                </a:solidFill>
                <a:latin typeface="Bookman Old Style" pitchFamily="18" charset="0"/>
                <a:cs typeface="Arial" charset="0"/>
              </a:rPr>
              <a:t>САНГВІНІК</a:t>
            </a:r>
            <a:endParaRPr lang="ru-RU" sz="2800" b="1" dirty="0" smtClean="0">
              <a:solidFill>
                <a:srgbClr val="FFFFFF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037138" y="1571625"/>
            <a:ext cx="3963987" cy="2860675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Рухливий, прагне до частої  зміни вражень, швидко  відгукується на різні події, легко переживає неприємності та невдачі, товариський. Негативна риса – легковажність,  позитивна риса – життєрадісний,  активно сприймає світ </a:t>
            </a:r>
            <a:endParaRPr lang="ru-RU" b="1" smtClean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251520" y="3337029"/>
            <a:ext cx="4604519" cy="286035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Особливості темпераменту</a:t>
            </a:r>
            <a:endParaRPr lang="ru-RU" b="1" dirty="0" smtClean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По його обличчю легко вгадати, який в нього настрій. Може  швидко сконцентруватися,   енергійний та працездатний. Довго  не втомлюється. Підкоряється  дисципліні. Прагне до спілкування, швидко встановлює контакт з  людьми </a:t>
            </a: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5476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MIS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1858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2400" cy="7191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2800" b="1" i="0" dirty="0" smtClean="0">
                <a:solidFill>
                  <a:srgbClr val="FF0000"/>
                </a:solidFill>
                <a:latin typeface="Bookman Old Style" pitchFamily="18" charset="0"/>
              </a:rPr>
              <a:t>Психологічна характеристика типів темпераментів</a:t>
            </a:r>
            <a:endParaRPr lang="ru-RU" sz="2800" b="1" i="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6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35758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Сангвіністичний</a:t>
            </a:r>
            <a:r>
              <a:rPr lang="ru-RU" b="1" dirty="0">
                <a:solidFill>
                  <a:srgbClr val="FFFF00"/>
                </a:solidFill>
              </a:rPr>
              <a:t> темперамент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/>
              <a:t>Сангвінік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сходиться </a:t>
            </a:r>
            <a:r>
              <a:rPr lang="ru-RU" dirty="0" err="1"/>
              <a:t>з</a:t>
            </a:r>
            <a:r>
              <a:rPr lang="ru-RU" dirty="0"/>
              <a:t> людьми, </a:t>
            </a:r>
            <a:r>
              <a:rPr lang="ru-RU" dirty="0" err="1"/>
              <a:t>життєрадісний</a:t>
            </a:r>
            <a:r>
              <a:rPr lang="ru-RU" dirty="0"/>
              <a:t>, легко </a:t>
            </a:r>
            <a:r>
              <a:rPr lang="ru-RU" dirty="0" err="1"/>
              <a:t>переключатися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одного виду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іншій</a:t>
            </a:r>
            <a:r>
              <a:rPr lang="ru-RU" dirty="0"/>
              <a:t>, </a:t>
            </a:r>
            <a:r>
              <a:rPr lang="ru-RU" dirty="0" err="1"/>
              <a:t>але</a:t>
            </a:r>
            <a:r>
              <a:rPr lang="ru-RU" dirty="0"/>
              <a:t> не </a:t>
            </a:r>
            <a:r>
              <a:rPr lang="ru-RU" dirty="0" err="1"/>
              <a:t>любитьодноманітної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легко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освоюється</a:t>
            </a:r>
            <a:r>
              <a:rPr lang="ru-RU" dirty="0"/>
              <a:t> в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активно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контакти</a:t>
            </a:r>
            <a:r>
              <a:rPr lang="ru-RU" dirty="0"/>
              <a:t> </a:t>
            </a:r>
            <a:r>
              <a:rPr lang="ru-RU" dirty="0" err="1"/>
              <a:t>злюдьми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мова</a:t>
            </a:r>
            <a:r>
              <a:rPr lang="ru-RU" dirty="0"/>
              <a:t> </a:t>
            </a:r>
            <a:r>
              <a:rPr lang="ru-RU" dirty="0" err="1"/>
              <a:t>гучна</a:t>
            </a:r>
            <a:r>
              <a:rPr lang="ru-RU" dirty="0"/>
              <a:t>, </a:t>
            </a:r>
            <a:r>
              <a:rPr lang="ru-RU" dirty="0" err="1"/>
              <a:t>швидка</a:t>
            </a:r>
            <a:r>
              <a:rPr lang="ru-RU" dirty="0"/>
              <a:t>, </a:t>
            </a:r>
            <a:r>
              <a:rPr lang="ru-RU" dirty="0" err="1"/>
              <a:t>виразна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супроводжується</a:t>
            </a:r>
            <a:r>
              <a:rPr lang="ru-RU" dirty="0"/>
              <a:t> </a:t>
            </a:r>
            <a:r>
              <a:rPr lang="ru-RU" dirty="0" err="1"/>
              <a:t>виразними</a:t>
            </a:r>
            <a:r>
              <a:rPr lang="ru-RU" dirty="0"/>
              <a:t> </a:t>
            </a:r>
            <a:r>
              <a:rPr lang="ru-RU" dirty="0" err="1"/>
              <a:t>мімікою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жестами. Але </a:t>
            </a:r>
            <a:r>
              <a:rPr lang="ru-RU" dirty="0" err="1"/>
              <a:t>цей</a:t>
            </a:r>
            <a:r>
              <a:rPr lang="ru-RU" dirty="0"/>
              <a:t> темперамент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деякою</a:t>
            </a:r>
            <a:r>
              <a:rPr lang="ru-RU" dirty="0"/>
              <a:t> </a:t>
            </a:r>
            <a:r>
              <a:rPr lang="ru-RU" dirty="0" err="1"/>
              <a:t>подвійністю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міняються</a:t>
            </a:r>
            <a:r>
              <a:rPr lang="ru-RU" dirty="0"/>
              <a:t>, весь час </a:t>
            </a:r>
            <a:r>
              <a:rPr lang="ru-RU" dirty="0" err="1"/>
              <a:t>підтримується</a:t>
            </a:r>
            <a:r>
              <a:rPr lang="ru-RU" dirty="0"/>
              <a:t> новизна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 у </a:t>
            </a:r>
            <a:r>
              <a:rPr lang="ru-RU" dirty="0" err="1"/>
              <a:t>сангвініка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 стан активного </a:t>
            </a:r>
            <a:r>
              <a:rPr lang="ru-RU" dirty="0" err="1"/>
              <a:t>збудження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 </a:t>
            </a:r>
            <a:r>
              <a:rPr lang="ru-RU" dirty="0" err="1"/>
              <a:t>проявляє</a:t>
            </a:r>
            <a:r>
              <a:rPr lang="ru-RU" dirty="0"/>
              <a:t> себе як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діяльна</a:t>
            </a:r>
            <a:r>
              <a:rPr lang="ru-RU" dirty="0"/>
              <a:t>, активна, </a:t>
            </a:r>
            <a:r>
              <a:rPr lang="ru-RU" dirty="0" err="1"/>
              <a:t>енергійна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одноманітні</a:t>
            </a:r>
            <a:r>
              <a:rPr lang="ru-RU" dirty="0"/>
              <a:t>, то вони не </a:t>
            </a:r>
            <a:r>
              <a:rPr lang="ru-RU" dirty="0" err="1"/>
              <a:t>підтримують</a:t>
            </a:r>
            <a:r>
              <a:rPr lang="ru-RU" dirty="0"/>
              <a:t> стану 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сангвініка</a:t>
            </a:r>
            <a:r>
              <a:rPr lang="ru-RU" dirty="0"/>
              <a:t> </a:t>
            </a:r>
            <a:r>
              <a:rPr lang="ru-RU" dirty="0" err="1"/>
              <a:t>втрачає</a:t>
            </a:r>
            <a:r>
              <a:rPr lang="ru-RU" dirty="0"/>
              <a:t> </a:t>
            </a:r>
            <a:r>
              <a:rPr lang="ru-RU" dirty="0" err="1"/>
              <a:t>інтерес</a:t>
            </a:r>
            <a:r>
              <a:rPr lang="ru-RU" dirty="0"/>
              <a:t> до </a:t>
            </a:r>
            <a:r>
              <a:rPr lang="ru-RU" dirty="0" err="1"/>
              <a:t>справи</a:t>
            </a:r>
            <a:r>
              <a:rPr lang="ru-RU" dirty="0"/>
              <a:t>, </a:t>
            </a:r>
            <a:r>
              <a:rPr lang="ru-RU" dirty="0" err="1"/>
              <a:t>унього</a:t>
            </a:r>
            <a:r>
              <a:rPr lang="ru-RU" dirty="0"/>
              <a:t> </a:t>
            </a:r>
            <a:r>
              <a:rPr lang="ru-RU" dirty="0" err="1"/>
              <a:t>з'являється</a:t>
            </a:r>
            <a:r>
              <a:rPr lang="ru-RU" dirty="0"/>
              <a:t> </a:t>
            </a:r>
            <a:r>
              <a:rPr lang="ru-RU" dirty="0" err="1"/>
              <a:t>байдужість</a:t>
            </a:r>
            <a:r>
              <a:rPr lang="ru-RU" dirty="0"/>
              <a:t>, </a:t>
            </a:r>
            <a:r>
              <a:rPr lang="ru-RU" dirty="0" err="1"/>
              <a:t>нудьга</a:t>
            </a:r>
            <a:r>
              <a:rPr lang="ru-RU" dirty="0"/>
              <a:t>, </a:t>
            </a:r>
            <a:r>
              <a:rPr lang="ru-RU" dirty="0" err="1"/>
              <a:t>млявість</a:t>
            </a:r>
            <a:r>
              <a:rPr lang="ru-RU" dirty="0"/>
              <a:t>.</a:t>
            </a:r>
          </a:p>
        </p:txBody>
      </p:sp>
      <p:pic>
        <p:nvPicPr>
          <p:cNvPr id="4" name="Рисунок 3" descr="410710_4fb7c75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616598" cy="272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4_clip_image005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3669572"/>
            <a:ext cx="3307983" cy="290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Меланхолік</a:t>
            </a:r>
            <a:endParaRPr lang="ru-RU" sz="7200" dirty="0"/>
          </a:p>
        </p:txBody>
      </p:sp>
      <p:pic>
        <p:nvPicPr>
          <p:cNvPr id="4" name="Содержимое 3" descr="Меланхол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73892"/>
            <a:ext cx="4575589" cy="568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95536" y="4287837"/>
            <a:ext cx="4643437" cy="20161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Чуйний, активність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знижена, але спокійний, лагідний,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 високою відповідальністю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 та високим рівнем </a:t>
            </a:r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емпатії</a:t>
            </a:r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5867400" y="188913"/>
            <a:ext cx="2881313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МЕЛАНХОЛІК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706812" y="1047546"/>
            <a:ext cx="4321175" cy="252095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Несміливий, тихий, глибоко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переживає незначні події,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замкнутий, вразливий, зовні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слабо реагує на навколишній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світ.  Негативна риса – надто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Нерішучий. Позитивна риса –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напрочуд чуйний.</a:t>
            </a:r>
          </a:p>
          <a:p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BABY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225" y="3733800"/>
            <a:ext cx="2771775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35758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Меланхолійний</a:t>
            </a:r>
            <a:r>
              <a:rPr lang="ru-RU" b="1" dirty="0"/>
              <a:t> темперамент</a:t>
            </a:r>
            <a:endParaRPr lang="ru-RU" dirty="0"/>
          </a:p>
          <a:p>
            <a:r>
              <a:rPr lang="ru-RU" dirty="0"/>
              <a:t>У </a:t>
            </a:r>
            <a:r>
              <a:rPr lang="ru-RU" dirty="0" err="1"/>
              <a:t>меланхоліків</a:t>
            </a:r>
            <a:r>
              <a:rPr lang="ru-RU" dirty="0"/>
              <a:t> </a:t>
            </a:r>
            <a:r>
              <a:rPr lang="ru-RU" dirty="0" err="1"/>
              <a:t>поволі</a:t>
            </a:r>
            <a:r>
              <a:rPr lang="ru-RU" dirty="0"/>
              <a:t> </a:t>
            </a:r>
            <a:r>
              <a:rPr lang="ru-RU" dirty="0" err="1"/>
              <a:t>протікають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вони насилу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; </a:t>
            </a:r>
            <a:r>
              <a:rPr lang="ru-RU" dirty="0" err="1"/>
              <a:t>тривала</a:t>
            </a:r>
            <a:r>
              <a:rPr lang="ru-RU" dirty="0"/>
              <a:t> і сильна </a:t>
            </a:r>
            <a:r>
              <a:rPr lang="ru-RU" dirty="0" err="1" smtClean="0"/>
              <a:t>напруга</a:t>
            </a:r>
            <a:r>
              <a:rPr lang="en-US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/>
              <a:t> у людей </a:t>
            </a:r>
            <a:r>
              <a:rPr lang="ru-RU" dirty="0" err="1"/>
              <a:t>цього</a:t>
            </a:r>
            <a:r>
              <a:rPr lang="ru-RU" dirty="0"/>
              <a:t> темпераменту </a:t>
            </a:r>
            <a:r>
              <a:rPr lang="ru-RU" dirty="0" err="1"/>
              <a:t>сповільнену</a:t>
            </a:r>
            <a:r>
              <a:rPr lang="ru-RU" dirty="0"/>
              <a:t> </a:t>
            </a:r>
            <a:r>
              <a:rPr lang="ru-RU" dirty="0" err="1"/>
              <a:t>діяльність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меланхоліки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, часто мало </a:t>
            </a:r>
            <a:r>
              <a:rPr lang="ru-RU" dirty="0" err="1"/>
              <a:t>зацікавлені</a:t>
            </a:r>
            <a:r>
              <a:rPr lang="ru-RU" dirty="0"/>
              <a:t>. </a:t>
            </a:r>
            <a:r>
              <a:rPr lang="ru-RU" dirty="0" err="1"/>
              <a:t>Відчуття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емоційні</a:t>
            </a:r>
            <a:r>
              <a:rPr lang="ru-RU" dirty="0"/>
              <a:t> </a:t>
            </a:r>
            <a:r>
              <a:rPr lang="ru-RU" dirty="0" err="1"/>
              <a:t>стани</a:t>
            </a:r>
            <a:r>
              <a:rPr lang="ru-RU" dirty="0"/>
              <a:t> у людей </a:t>
            </a:r>
            <a:r>
              <a:rPr lang="ru-RU" dirty="0" err="1"/>
              <a:t>меланхолійного</a:t>
            </a:r>
            <a:r>
              <a:rPr lang="ru-RU" dirty="0"/>
              <a:t> темпераменту </a:t>
            </a:r>
            <a:r>
              <a:rPr lang="ru-RU" dirty="0" err="1"/>
              <a:t>виникають</a:t>
            </a:r>
            <a:r>
              <a:rPr lang="ru-RU" dirty="0"/>
              <a:t> </a:t>
            </a:r>
            <a:r>
              <a:rPr lang="ru-RU" dirty="0" err="1"/>
              <a:t>поволі</a:t>
            </a:r>
            <a:r>
              <a:rPr lang="ru-RU" dirty="0"/>
              <a:t>, </a:t>
            </a:r>
            <a:r>
              <a:rPr lang="ru-RU" dirty="0" err="1"/>
              <a:t>але</a:t>
            </a:r>
            <a:r>
              <a:rPr lang="ru-RU" dirty="0"/>
              <a:t> 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, великою силою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; </a:t>
            </a:r>
            <a:r>
              <a:rPr lang="ru-RU" dirty="0" err="1"/>
              <a:t>меланхоліки</a:t>
            </a:r>
            <a:r>
              <a:rPr lang="ru-RU" dirty="0"/>
              <a:t> легко </a:t>
            </a:r>
            <a:r>
              <a:rPr lang="ru-RU" dirty="0" err="1"/>
              <a:t>уразливі</a:t>
            </a:r>
            <a:r>
              <a:rPr lang="ru-RU" dirty="0"/>
              <a:t>, </a:t>
            </a:r>
            <a:r>
              <a:rPr lang="ru-RU" dirty="0" err="1"/>
              <a:t>важко</a:t>
            </a:r>
            <a:r>
              <a:rPr lang="ru-RU" dirty="0"/>
              <a:t> 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засмучення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 </a:t>
            </a:r>
            <a:r>
              <a:rPr lang="ru-RU" dirty="0" err="1"/>
              <a:t>зовні</a:t>
            </a:r>
            <a:r>
              <a:rPr lang="ru-RU" dirty="0"/>
              <a:t> 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ціпереживання</a:t>
            </a:r>
            <a:r>
              <a:rPr lang="ru-RU" dirty="0"/>
              <a:t> у них </a:t>
            </a:r>
            <a:r>
              <a:rPr lang="ru-RU" dirty="0" err="1"/>
              <a:t>виражаються</a:t>
            </a:r>
            <a:r>
              <a:rPr lang="ru-RU" dirty="0"/>
              <a:t> слабо. Все </a:t>
            </a:r>
            <a:r>
              <a:rPr lang="ru-RU" dirty="0" err="1"/>
              <a:t>нове</a:t>
            </a:r>
            <a:r>
              <a:rPr lang="ru-RU" dirty="0"/>
              <a:t>, </a:t>
            </a:r>
            <a:r>
              <a:rPr lang="ru-RU" dirty="0" err="1"/>
              <a:t>незвичайне</a:t>
            </a:r>
            <a:r>
              <a:rPr lang="ru-RU" dirty="0"/>
              <a:t> </a:t>
            </a:r>
            <a:r>
              <a:rPr lang="ru-RU" dirty="0" err="1"/>
              <a:t>викликає</a:t>
            </a:r>
            <a:r>
              <a:rPr lang="ru-RU" dirty="0"/>
              <a:t> у </a:t>
            </a:r>
            <a:r>
              <a:rPr lang="ru-RU" dirty="0" err="1"/>
              <a:t>меланхоліків</a:t>
            </a:r>
            <a:r>
              <a:rPr lang="ru-RU" dirty="0"/>
              <a:t> </a:t>
            </a:r>
            <a:r>
              <a:rPr lang="ru-RU" dirty="0" err="1"/>
              <a:t>гальмівний</a:t>
            </a:r>
            <a:r>
              <a:rPr lang="ru-RU" dirty="0"/>
              <a:t> стан. Але в </a:t>
            </a:r>
            <a:r>
              <a:rPr lang="ru-RU" dirty="0" err="1"/>
              <a:t>звичній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спокійній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 люди </a:t>
            </a:r>
            <a:r>
              <a:rPr lang="ru-RU" dirty="0" err="1"/>
              <a:t>з</a:t>
            </a:r>
            <a:r>
              <a:rPr lang="ru-RU" dirty="0"/>
              <a:t> таким темпераментом </a:t>
            </a:r>
            <a:r>
              <a:rPr lang="ru-RU" dirty="0" err="1"/>
              <a:t>відчувають</a:t>
            </a:r>
            <a:r>
              <a:rPr lang="ru-RU" dirty="0"/>
              <a:t> себе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продуктивно. У </a:t>
            </a:r>
            <a:r>
              <a:rPr lang="ru-RU" dirty="0" err="1"/>
              <a:t>меланхоліків</a:t>
            </a:r>
            <a:r>
              <a:rPr lang="ru-RU" dirty="0"/>
              <a:t> легко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удосконалювати</a:t>
            </a:r>
            <a:r>
              <a:rPr lang="ru-RU" dirty="0"/>
              <a:t> </a:t>
            </a:r>
            <a:r>
              <a:rPr lang="ru-RU" dirty="0" err="1"/>
              <a:t>властиву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 </a:t>
            </a:r>
            <a:r>
              <a:rPr lang="ru-RU" dirty="0" err="1"/>
              <a:t>відчуттів</a:t>
            </a:r>
            <a:r>
              <a:rPr lang="ru-RU" dirty="0"/>
              <a:t>,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до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10711_c8110c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57628"/>
            <a:ext cx="324802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629575_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786190"/>
            <a:ext cx="282320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432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err="1" smtClean="0"/>
              <a:t>Темпера́мент</a:t>
            </a:r>
            <a:r>
              <a:rPr lang="ru-RU" dirty="0"/>
              <a:t> — </a:t>
            </a:r>
            <a:r>
              <a:rPr lang="ru-RU" dirty="0" err="1"/>
              <a:t>вроджена</a:t>
            </a:r>
            <a:r>
              <a:rPr lang="ru-RU" dirty="0"/>
              <a:t> (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незмінна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людей та на </a:t>
            </a:r>
            <a:r>
              <a:rPr lang="ru-RU" dirty="0" err="1"/>
              <a:t>обставини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142875" y="214313"/>
            <a:ext cx="5214938" cy="2071687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+mn-cs"/>
              </a:rPr>
              <a:t>Рішення: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спонтанний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рішучий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буде довго думати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завжди все планує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6250" y="2286000"/>
            <a:ext cx="4678363" cy="1935163"/>
          </a:xfrm>
          <a:prstGeom prst="roundRect">
            <a:avLst/>
          </a:prstGeom>
          <a:solidFill>
            <a:srgbClr val="007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r" eaLnBrk="0" hangingPunct="0"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+mn-cs"/>
              </a:rPr>
              <a:t>Хочуть бути:</a:t>
            </a: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центром захоплень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відповідальним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визнаним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+mn-cs"/>
            </a:endParaRP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коханим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42875" y="4149725"/>
            <a:ext cx="4429125" cy="2159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Пошук у житті: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популярності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продуктивності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точності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миру</a:t>
            </a:r>
          </a:p>
        </p:txBody>
      </p:sp>
      <p:pic>
        <p:nvPicPr>
          <p:cNvPr id="10" name="Picture 4" descr="C:\Awork1\Clipart\Clipart1\Actions\g060351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06875"/>
            <a:ext cx="24780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951228"/>
            <a:ext cx="7632848" cy="559175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9100" y="188640"/>
            <a:ext cx="8229600" cy="7778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типів вищої нервової діяльності</a:t>
            </a:r>
            <a:endParaRPr lang="ru-RU" altLang="uk-UA" sz="3200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333375"/>
            <a:ext cx="8540750" cy="5616575"/>
          </a:xfr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звичайних подіях щастя та турбот життя потрібно бути </a:t>
            </a:r>
            <a:r>
              <a:rPr lang="uk-UA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САНГВІНІКОМ,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важливих  подіях життя  -</a:t>
            </a:r>
            <a:r>
              <a:rPr lang="uk-UA" b="1" dirty="0" smtClean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МЕЛАНХОЛІКОМ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стосовно захоплень, які глибоко зачіпають наші інтереси –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ХОЛЕРИКОМ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виконанні рішень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ФЛЕГМАТИКОМ</a:t>
            </a:r>
          </a:p>
          <a:p>
            <a:pPr algn="ctr">
              <a:buFont typeface="Wingdings" pitchFamily="2" charset="2"/>
              <a:buNone/>
              <a:defRPr/>
            </a:pPr>
            <a:endParaRPr lang="uk-UA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ТЕМПЕРАМЕНТ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це </a:t>
            </a:r>
            <a:r>
              <a:rPr lang="uk-UA" b="1" dirty="0">
                <a:latin typeface="Bookman Old Style" pitchFamily="18" charset="0"/>
              </a:rPr>
              <a:t>сукупність індивідуально-психологічних якостей, яка характеризує динамічний та емоційний аспекти поведінки людини і виявляється в її діяльності і спілкуванні, її збудливості, емоційній вразливості, врівноваженості та швидкості перебігу психічної діяльності</a:t>
            </a:r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5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латини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».</a:t>
            </a:r>
          </a:p>
        </p:txBody>
      </p:sp>
      <p:pic>
        <p:nvPicPr>
          <p:cNvPr id="6" name="Содержимое 5" descr="Shpola_tupulude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643725" cy="51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Вв</a:t>
            </a:r>
            <a:r>
              <a:rPr lang="uk-UA" dirty="0" err="1" smtClean="0"/>
              <a:t>ів</a:t>
            </a:r>
            <a:r>
              <a:rPr lang="uk-UA" dirty="0" smtClean="0"/>
              <a:t> термін давньогрецький лікар Гіппократ</a:t>
            </a:r>
            <a:endParaRPr lang="ru-RU" dirty="0"/>
          </a:p>
        </p:txBody>
      </p:sp>
      <p:pic>
        <p:nvPicPr>
          <p:cNvPr id="4" name="Содержимое 3" descr="gipokr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40159"/>
            <a:ext cx="3714776" cy="512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01080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FFFF00"/>
                </a:solidFill>
                <a:hlinkClick r:id="rId2" tooltip="Гіпократ"/>
              </a:rPr>
              <a:t>Гіпократ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пояснював</a:t>
            </a:r>
            <a:r>
              <a:rPr lang="ru-RU" dirty="0">
                <a:solidFill>
                  <a:srgbClr val="FFFF00"/>
                </a:solidFill>
              </a:rPr>
              <a:t> темперамент як </a:t>
            </a:r>
            <a:r>
              <a:rPr lang="ru-RU" dirty="0" err="1">
                <a:solidFill>
                  <a:srgbClr val="FFFF00"/>
                </a:solidFill>
              </a:rPr>
              <a:t>особливості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поведінки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переважанням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організмі</a:t>
            </a:r>
            <a:r>
              <a:rPr lang="ru-RU" dirty="0">
                <a:solidFill>
                  <a:srgbClr val="FFFF00"/>
                </a:solidFill>
              </a:rPr>
              <a:t> одного </a:t>
            </a:r>
            <a:r>
              <a:rPr lang="ru-RU" dirty="0" err="1">
                <a:solidFill>
                  <a:srgbClr val="FFFF00"/>
                </a:solidFill>
              </a:rPr>
              <a:t>з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життєвих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соків</a:t>
            </a:r>
            <a:r>
              <a:rPr lang="ru-RU" dirty="0">
                <a:solidFill>
                  <a:srgbClr val="FFFF00"/>
                </a:solidFill>
              </a:rPr>
              <a:t>» (</a:t>
            </a:r>
            <a:r>
              <a:rPr lang="ru-RU" dirty="0" err="1">
                <a:solidFill>
                  <a:srgbClr val="FFFF00"/>
                </a:solidFill>
              </a:rPr>
              <a:t>чотирьох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):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3" tooltip="Жовч"/>
              </a:rPr>
              <a:t>жовчі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χολή</a:t>
            </a:r>
            <a:r>
              <a:rPr lang="el-GR" dirty="0"/>
              <a:t>, </a:t>
            </a:r>
            <a:r>
              <a:rPr lang="ru-RU" i="1" dirty="0"/>
              <a:t>холе</a:t>
            </a:r>
            <a:r>
              <a:rPr lang="ru-RU" dirty="0"/>
              <a:t>, «</a:t>
            </a:r>
            <a:r>
              <a:rPr lang="ru-RU" dirty="0" err="1"/>
              <a:t>жовч</a:t>
            </a:r>
            <a:r>
              <a:rPr lang="ru-RU" dirty="0"/>
              <a:t>, </a:t>
            </a:r>
            <a:r>
              <a:rPr lang="ru-RU" dirty="0" err="1"/>
              <a:t>отрута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імпульсивною</a:t>
            </a:r>
            <a:r>
              <a:rPr lang="ru-RU" dirty="0"/>
              <a:t>, «</a:t>
            </a:r>
            <a:r>
              <a:rPr lang="ru-RU" dirty="0" err="1"/>
              <a:t>гарячою</a:t>
            </a:r>
            <a:r>
              <a:rPr lang="ru-RU" dirty="0"/>
              <a:t>» — </a:t>
            </a:r>
            <a:r>
              <a:rPr lang="ru-RU" b="1" dirty="0">
                <a:hlinkClick r:id="rId5" tooltip="Холерик"/>
              </a:rPr>
              <a:t>холериком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6" tooltip="Лімфа"/>
              </a:rPr>
              <a:t>лімфи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φλέγμα</a:t>
            </a:r>
            <a:r>
              <a:rPr lang="el-GR" dirty="0"/>
              <a:t>, </a:t>
            </a:r>
            <a:r>
              <a:rPr lang="ru-RU" i="1" dirty="0"/>
              <a:t>флегма</a:t>
            </a:r>
            <a:r>
              <a:rPr lang="ru-RU" dirty="0"/>
              <a:t>, «</a:t>
            </a:r>
            <a:r>
              <a:rPr lang="ru-RU" dirty="0" err="1"/>
              <a:t>мокротиння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спокійною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повільною</a:t>
            </a:r>
            <a:r>
              <a:rPr lang="ru-RU" dirty="0"/>
              <a:t> — </a:t>
            </a:r>
            <a:r>
              <a:rPr lang="ru-RU" b="1" dirty="0">
                <a:hlinkClick r:id="rId7" tooltip="Флегматик"/>
              </a:rPr>
              <a:t>флегматиком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8" tooltip="Кров"/>
              </a:rPr>
              <a:t>крові</a:t>
            </a:r>
            <a:r>
              <a:rPr lang="ru-RU" dirty="0"/>
              <a:t> (</a:t>
            </a:r>
            <a:r>
              <a:rPr lang="ru-RU" dirty="0">
                <a:hlinkClick r:id="rId9" tooltip="Латинська мова"/>
              </a:rPr>
              <a:t>лат.</a:t>
            </a:r>
            <a:r>
              <a:rPr lang="ru-RU" dirty="0"/>
              <a:t> </a:t>
            </a:r>
            <a:r>
              <a:rPr lang="en-US" i="1" dirty="0" err="1"/>
              <a:t>sanguis</a:t>
            </a:r>
            <a:r>
              <a:rPr lang="en-US" dirty="0"/>
              <a:t> , </a:t>
            </a:r>
            <a:r>
              <a:rPr lang="ru-RU" i="1" dirty="0" err="1"/>
              <a:t>сангвіс</a:t>
            </a:r>
            <a:r>
              <a:rPr lang="ru-RU" dirty="0"/>
              <a:t>, «кров»)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рухливою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веселою — </a:t>
            </a:r>
            <a:r>
              <a:rPr lang="ru-RU" b="1" dirty="0" err="1">
                <a:hlinkClick r:id="rId10" tooltip="Сангвінік"/>
              </a:rPr>
              <a:t>сангвініком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11" tooltip="Чорна жовч (ще не написана)"/>
              </a:rPr>
              <a:t>чорної</a:t>
            </a:r>
            <a:r>
              <a:rPr lang="ru-RU" dirty="0">
                <a:solidFill>
                  <a:srgbClr val="FFFF00"/>
                </a:solidFill>
                <a:hlinkClick r:id="rId11" tooltip="Чорна жовч (ще не написана)"/>
              </a:rPr>
              <a:t> </a:t>
            </a:r>
            <a:r>
              <a:rPr lang="ru-RU" dirty="0" err="1">
                <a:solidFill>
                  <a:srgbClr val="FFFF00"/>
                </a:solidFill>
                <a:hlinkClick r:id="rId11" tooltip="Чорна жовч (ще не написана)"/>
              </a:rPr>
              <a:t>жовчі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μέλαινα χολή</a:t>
            </a:r>
            <a:r>
              <a:rPr lang="el-GR" dirty="0"/>
              <a:t>, </a:t>
            </a:r>
            <a:r>
              <a:rPr lang="ru-RU" i="1" dirty="0"/>
              <a:t>мелена холе</a:t>
            </a:r>
            <a:r>
              <a:rPr lang="ru-RU" dirty="0"/>
              <a:t>, «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жовч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сумною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боязкою</a:t>
            </a:r>
            <a:r>
              <a:rPr lang="ru-RU" dirty="0"/>
              <a:t> — </a:t>
            </a:r>
            <a:r>
              <a:rPr lang="ru-RU" b="1" dirty="0" err="1">
                <a:hlinkClick r:id="rId12" tooltip="Меланхолік"/>
              </a:rPr>
              <a:t>меланхоліком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ТЕМПЕРАМЕНТУ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54000" y="1341438"/>
            <a:ext cx="3606800" cy="2519362"/>
            <a:chOff x="254000" y="1340768"/>
            <a:chExt cx="3606800" cy="25200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54000" y="1340768"/>
              <a:ext cx="3606800" cy="2520032"/>
            </a:xfrm>
            <a:prstGeom prst="star16">
              <a:avLst>
                <a:gd name="adj" fmla="val 37500"/>
              </a:avLst>
            </a:prstGeom>
            <a:solidFill>
              <a:srgbClr val="DEFFBD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solidFill>
                  <a:srgbClr val="0099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55650" y="1701226"/>
              <a:ext cx="2673350" cy="144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rgbClr val="000000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uk-UA" sz="3200" b="1" dirty="0">
                  <a:solidFill>
                    <a:srgbClr val="006000"/>
                  </a:solidFill>
                  <a:cs typeface="+mn-cs"/>
                </a:rPr>
                <a:t>Сангвінік</a:t>
              </a:r>
              <a:endParaRPr lang="uk-UA" b="1" dirty="0">
                <a:solidFill>
                  <a:srgbClr val="006000"/>
                </a:solidFill>
                <a:cs typeface="+mn-cs"/>
              </a:endParaRPr>
            </a:p>
            <a:p>
              <a:pPr algn="ctr" eaLnBrk="0" hangingPunct="0">
                <a:defRPr/>
              </a:pPr>
              <a:r>
                <a:rPr lang="uk-UA" sz="2800" b="1" i="1" dirty="0">
                  <a:solidFill>
                    <a:srgbClr val="006000"/>
                  </a:solidFill>
                  <a:cs typeface="+mn-cs"/>
                </a:rPr>
                <a:t>Переважає кров в організмі</a:t>
              </a:r>
              <a:endParaRPr lang="uk-UA" sz="2800" b="1" dirty="0">
                <a:solidFill>
                  <a:srgbClr val="006000"/>
                </a:solidFill>
                <a:cs typeface="+mn-cs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4932363" y="1412875"/>
            <a:ext cx="3987800" cy="2540000"/>
            <a:chOff x="4932040" y="1412776"/>
            <a:chExt cx="3987800" cy="254000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932040" y="1412776"/>
              <a:ext cx="3987800" cy="2540000"/>
            </a:xfrm>
            <a:prstGeom prst="star16">
              <a:avLst>
                <a:gd name="adj" fmla="val 37500"/>
              </a:avLst>
            </a:prstGeom>
            <a:solidFill>
              <a:schemeClr val="bg1">
                <a:lumMod val="85000"/>
              </a:schemeClr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148064" y="1844824"/>
              <a:ext cx="3505200" cy="150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ru-RU" sz="3600" b="1" dirty="0"/>
                <a:t>Флегматик</a:t>
              </a:r>
              <a:endParaRPr lang="en-US" sz="3200" b="1" i="1" dirty="0"/>
            </a:p>
            <a:p>
              <a:pPr algn="ctr" eaLnBrk="0" hangingPunct="0"/>
              <a:r>
                <a:rPr lang="uk-UA" sz="2800" b="1" i="1" dirty="0"/>
                <a:t>Переважає в організмі слиз</a:t>
              </a:r>
              <a:endParaRPr lang="en-US" sz="2800" b="1" dirty="0"/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141288" y="3883025"/>
            <a:ext cx="3683000" cy="2781300"/>
            <a:chOff x="142015" y="3882607"/>
            <a:chExt cx="3683000" cy="2780928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rot="-379612">
              <a:off x="142015" y="3882607"/>
              <a:ext cx="3683000" cy="2780928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28596" y="4553576"/>
              <a:ext cx="3071834" cy="144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ru-RU" sz="3200" b="1" dirty="0"/>
                <a:t>Холерик</a:t>
              </a:r>
              <a:endParaRPr lang="en-US" sz="3200" b="1" dirty="0"/>
            </a:p>
            <a:p>
              <a:pPr algn="ctr" eaLnBrk="0" hangingPunct="0"/>
              <a:r>
                <a:rPr lang="uk-UA" sz="2800" b="1" i="1" dirty="0"/>
                <a:t>Переважає жовч в організмі</a:t>
              </a:r>
              <a:r>
                <a:rPr lang="en-US" sz="2800" b="1" i="1" dirty="0"/>
                <a:t>	</a:t>
              </a:r>
            </a:p>
          </p:txBody>
        </p:sp>
      </p:grpSp>
      <p:grpSp>
        <p:nvGrpSpPr>
          <p:cNvPr id="13" name="Группа 13"/>
          <p:cNvGrpSpPr>
            <a:grpSpLocks/>
          </p:cNvGrpSpPr>
          <p:nvPr/>
        </p:nvGrpSpPr>
        <p:grpSpPr bwMode="auto">
          <a:xfrm>
            <a:off x="4953000" y="3852863"/>
            <a:ext cx="4121150" cy="2970212"/>
            <a:chOff x="4952995" y="3852932"/>
            <a:chExt cx="4121185" cy="2970773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 rot="632516">
              <a:off x="4952995" y="3852932"/>
              <a:ext cx="4121185" cy="2970773"/>
            </a:xfrm>
            <a:prstGeom prst="star16">
              <a:avLst>
                <a:gd name="adj" fmla="val 37500"/>
              </a:avLst>
            </a:prstGeom>
            <a:solidFill>
              <a:schemeClr val="folHlink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508104" y="4365104"/>
              <a:ext cx="2971800" cy="193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uk-UA" sz="3600" b="1"/>
                <a:t>Меланхолік</a:t>
              </a:r>
              <a:endParaRPr lang="uk-UA" sz="3200" b="1" i="1"/>
            </a:p>
            <a:p>
              <a:pPr algn="ctr" eaLnBrk="0" hangingPunct="0"/>
              <a:r>
                <a:rPr lang="uk-UA" sz="2800" b="1" i="1"/>
                <a:t>Переважає в організмі чорна жовч</a:t>
              </a:r>
              <a:endParaRPr lang="uk-UA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3463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Холерик</a:t>
            </a:r>
            <a:endParaRPr lang="ru-RU" dirty="0"/>
          </a:p>
        </p:txBody>
      </p:sp>
      <p:pic>
        <p:nvPicPr>
          <p:cNvPr id="4" name="Содержимое 3" descr="82574200_hole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929486" cy="54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516688" y="188913"/>
            <a:ext cx="2232025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ХОЛЕРИК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051720" y="860239"/>
            <a:ext cx="4805362" cy="2144712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Поривчастий, енергійний,   дратівливий, запальний, швидко змінює настрій.  Негативна риса –  </a:t>
            </a:r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найнестриманіший</a:t>
            </a:r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,   позитивна</a:t>
            </a: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риса – дуже активний,   безстрашний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6" descr="MIS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936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187450" y="3787009"/>
            <a:ext cx="4672012" cy="24860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темпераменту:</a:t>
            </a: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Висока активність,  наполегливість,  можуть бути неформальними лідерами, творчі, прагнуть до високої самореалізації, вперті,  Щодо встановлення мети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9863" y="15222"/>
            <a:ext cx="17780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5795963" y="2133600"/>
          <a:ext cx="3189287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icrosoft ClipArt Gallery" r:id="rId6" imgW="4038480" imgH="3340080" progId="">
                  <p:embed/>
                </p:oleObj>
              </mc:Choice>
              <mc:Fallback>
                <p:oleObj name="Microsoft ClipArt Gallery" r:id="rId6" imgW="4038480" imgH="3340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133600"/>
                        <a:ext cx="3189287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470</Words>
  <Application>Microsoft Office PowerPoint</Application>
  <PresentationFormat>Экран (4:3)</PresentationFormat>
  <Paragraphs>99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Международный</vt:lpstr>
      <vt:lpstr>Microsoft ClipArt Gallery</vt:lpstr>
      <vt:lpstr>Презентація на тему  “Типи темпераменту людини”</vt:lpstr>
      <vt:lpstr>    Темпера́мент — вроджена (біологічно зумовлена) і незмінна властивість людської психіки, що визначає реакції людини на інших людей та на обставини.  </vt:lpstr>
      <vt:lpstr>ТЕМПЕРАМЕНТ</vt:lpstr>
      <vt:lpstr>У перекладі з латини означає «належне співвідношення частин».</vt:lpstr>
      <vt:lpstr>Ввів термін давньогрецький лікар Гіппократ</vt:lpstr>
      <vt:lpstr>Презентация PowerPoint</vt:lpstr>
      <vt:lpstr>ТИПИ ТЕМПЕРАМЕНТУ</vt:lpstr>
      <vt:lpstr>Холерик</vt:lpstr>
      <vt:lpstr>Презентация PowerPoint</vt:lpstr>
      <vt:lpstr>Презентация PowerPoint</vt:lpstr>
      <vt:lpstr>Флегматик</vt:lpstr>
      <vt:lpstr>Презентация PowerPoint</vt:lpstr>
      <vt:lpstr>Презентация PowerPoint</vt:lpstr>
      <vt:lpstr>Сангвінік</vt:lpstr>
      <vt:lpstr>Психологічна характеристика типів темпераментів</vt:lpstr>
      <vt:lpstr>Презентация PowerPoint</vt:lpstr>
      <vt:lpstr>Меланхолік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Темпера́мент — вроджена (біологічно зумовлена) і незмінна властивість людської психіки, що визначає реакції людини на інших людей та на обставини.</dc:title>
  <dc:creator>dom</dc:creator>
  <cp:lastModifiedBy>Administrator</cp:lastModifiedBy>
  <cp:revision>27</cp:revision>
  <dcterms:created xsi:type="dcterms:W3CDTF">2012-05-09T18:33:40Z</dcterms:created>
  <dcterms:modified xsi:type="dcterms:W3CDTF">2023-11-27T00:58:08Z</dcterms:modified>
</cp:coreProperties>
</file>