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2" r:id="rId5"/>
    <p:sldId id="277" r:id="rId6"/>
    <p:sldId id="278" r:id="rId7"/>
    <p:sldId id="264" r:id="rId8"/>
    <p:sldId id="256" r:id="rId9"/>
    <p:sldId id="257" r:id="rId10"/>
    <p:sldId id="258" r:id="rId11"/>
    <p:sldId id="259" r:id="rId12"/>
    <p:sldId id="260" r:id="rId13"/>
    <p:sldId id="261" r:id="rId14"/>
    <p:sldId id="271" r:id="rId15"/>
    <p:sldId id="269" r:id="rId16"/>
    <p:sldId id="270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>
        <p:scale>
          <a:sx n="51" d="100"/>
          <a:sy n="51" d="100"/>
        </p:scale>
        <p:origin x="-1950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2000">
              <a:schemeClr val="accent6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1CA7-9FA0-4B2A-8529-6ECD642562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0" y="2403159"/>
            <a:ext cx="9144000" cy="1607126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</a:t>
            </a:r>
            <a:r>
              <a:rPr lang="uk-UA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конфлікту і причини його виникнення</a:t>
            </a:r>
            <a:endParaRPr lang="uk-UA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://cabinet.minecraft.dp.ua/donat/images/0_6f438_62e1010c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8313">
            <a:off x="5730098" y="776868"/>
            <a:ext cx="3202620" cy="24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38" y="3445565"/>
            <a:ext cx="1048990" cy="24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4" y="4651513"/>
            <a:ext cx="1472392" cy="19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1842958"/>
            <a:ext cx="865909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Внутрішньоособистісний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незадоволеність людини якими-небудь обставинами свого життя, пов’язане з наявністю інтересів, прагнень і потреб, що суперечать одне одному;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66016"/>
            <a:ext cx="1590675" cy="11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6209145" y="3254375"/>
            <a:ext cx="2768600" cy="1879600"/>
          </a:xfrm>
          <a:prstGeom prst="cloudCallout">
            <a:avLst>
              <a:gd name="adj1" fmla="val -62367"/>
              <a:gd name="adj2" fmla="val 8099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479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"/>
            <a:ext cx="2477381" cy="18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2767672"/>
            <a:ext cx="865909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Міжособистісний 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невміння ладнати один з одним через відмінності у характерах, поглядах, манері поведінки;</a:t>
            </a:r>
            <a:endParaRPr lang="ru-RU" sz="28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658812"/>
            <a:ext cx="2041973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29" y="4917138"/>
            <a:ext cx="1993508" cy="15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2459462"/>
            <a:ext cx="84651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між індивідом і групою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відступ від прийнятих у групі норм поведінки у спілкуванні (наприклад, конфлікт між групою і керівником);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443145"/>
            <a:ext cx="2676525" cy="2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52" y="4649788"/>
            <a:ext cx="2030412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4765675"/>
            <a:ext cx="2387570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09" y="3009900"/>
            <a:ext cx="858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err="1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Міжгруповий</a:t>
            </a: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конфлікт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організація складається з безлічі формальних і неформальних груп, між якими можуть виникати конфлікти.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45" y="5350684"/>
            <a:ext cx="1762125" cy="13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4261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408114"/>
            <a:ext cx="1333501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old Man(Золотые человечки, фигурки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8" y="470698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1" y="180108"/>
            <a:ext cx="6664036" cy="7204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3591" y="278716"/>
            <a:ext cx="615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Наслідки конфлікту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932" y="1738281"/>
            <a:ext cx="3463637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mtClean="0"/>
              <a:t>Позитивні</a:t>
            </a:r>
            <a:r>
              <a:rPr lang="en-US" sz="2800" b="1" i="1" smtClean="0"/>
              <a:t> </a:t>
            </a:r>
            <a:endParaRPr lang="ru-RU" sz="2800"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0761" y="1738281"/>
            <a:ext cx="3463637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/>
              <a:t>Негативні</a:t>
            </a:r>
            <a:endParaRPr lang="ru-RU" sz="2800">
              <a:effectLst/>
            </a:endParaRPr>
          </a:p>
        </p:txBody>
      </p:sp>
      <p:grpSp>
        <p:nvGrpSpPr>
          <p:cNvPr id="7" name="Diagram group"/>
          <p:cNvGrpSpPr/>
          <p:nvPr/>
        </p:nvGrpSpPr>
        <p:grpSpPr>
          <a:xfrm>
            <a:off x="4717471" y="2878050"/>
            <a:ext cx="4232566" cy="3799842"/>
            <a:chOff x="709377" y="1173381"/>
            <a:chExt cx="3259052" cy="5258267"/>
          </a:xfrm>
          <a:solidFill>
            <a:srgbClr val="92D050"/>
          </a:solidFill>
          <a:scene3d>
            <a:camera prst="orthographicFront" zoom="91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8" name="Группа 7"/>
            <p:cNvGrpSpPr/>
            <p:nvPr/>
          </p:nvGrpSpPr>
          <p:grpSpPr>
            <a:xfrm>
              <a:off x="709377" y="1173381"/>
              <a:ext cx="3259052" cy="5258267"/>
              <a:chOff x="709377" y="1173381"/>
              <a:chExt cx="3259052" cy="5258267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709377" y="1173381"/>
                <a:ext cx="3259052" cy="525826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0" name="Прямоугольник 9"/>
              <p:cNvSpPr/>
              <p:nvPr/>
            </p:nvSpPr>
            <p:spPr>
              <a:xfrm>
                <a:off x="927606" y="1246735"/>
                <a:ext cx="2794996" cy="4453038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0688" tIns="577046" rIns="170688" bIns="170688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Обмеження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спілкування;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Соціальна пасивність;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Зниження якості діяльності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Депресія, загроза </a:t>
                </a:r>
                <a:r>
                  <a:rPr lang="ru-RU" sz="2000" b="1" i="1" dirty="0" smtClean="0">
                    <a:solidFill>
                      <a:srgbClr val="002060"/>
                    </a:solidFill>
                  </a:rPr>
                  <a:t>для зд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оров</a:t>
                </a:r>
                <a:r>
                  <a:rPr lang="en-US" sz="2000" b="1" i="1" kern="1200" dirty="0" smtClean="0">
                    <a:solidFill>
                      <a:srgbClr val="002060"/>
                    </a:solidFill>
                  </a:rPr>
                  <a:t>’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я;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Відчуття насилля, тиску;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Зниження самооцінки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.</a:t>
                </a:r>
                <a:r>
                  <a:rPr lang="en-US" sz="2000" b="1" i="1" kern="1200" dirty="0" smtClean="0">
                    <a:solidFill>
                      <a:srgbClr val="002060"/>
                    </a:solidFill>
                  </a:rPr>
                  <a:t> </a:t>
                </a:r>
                <a:endParaRPr lang="ru-RU" sz="2000" b="1" i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138544" y="2846645"/>
            <a:ext cx="4246415" cy="3748119"/>
            <a:chOff x="570694" y="1129922"/>
            <a:chExt cx="3269716" cy="5186692"/>
          </a:xfrm>
          <a:solidFill>
            <a:srgbClr val="92D050"/>
          </a:solidFill>
          <a:scene3d>
            <a:camera prst="orthographicFront" zoom="91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570694" y="1129922"/>
              <a:ext cx="3269716" cy="5186692"/>
              <a:chOff x="570694" y="1129922"/>
              <a:chExt cx="3269716" cy="5186692"/>
            </a:xfrm>
            <a:grpFill/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70694" y="1129922"/>
                <a:ext cx="3269716" cy="518669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917402" y="1173381"/>
                <a:ext cx="2794996" cy="4453038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0688" tIns="577046" rIns="170688" bIns="170688" numCol="1" spcCol="1270" anchor="t" anchorCtr="0">
                <a:noAutofit/>
              </a:bodyPr>
              <a:lstStyle/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Пізнання один одного;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Соціальна активність;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Підвищення якості діяльності;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Розвиток особистості;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Ослаблення психічної напруги;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Підвищення авторитету, самооцінки.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000" b="1" i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0" name="Выгнутая вправо стрелка 19"/>
          <p:cNvSpPr/>
          <p:nvPr/>
        </p:nvSpPr>
        <p:spPr>
          <a:xfrm>
            <a:off x="7898411" y="571103"/>
            <a:ext cx="731520" cy="109145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495997" y="571103"/>
            <a:ext cx="736998" cy="1091458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777118" y="2423601"/>
            <a:ext cx="484632" cy="5264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60263" y="2423601"/>
            <a:ext cx="484632" cy="5264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530" y="1506821"/>
            <a:ext cx="861391" cy="20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5042" y="1859654"/>
            <a:ext cx="1046920" cy="16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08364" y="180109"/>
            <a:ext cx="7509163" cy="6511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Алгоритм </a:t>
            </a:r>
            <a:r>
              <a:rPr lang="ru-RU" sz="2800" b="1" i="1" dirty="0" err="1">
                <a:solidFill>
                  <a:srgbClr val="C00000"/>
                </a:solidFill>
              </a:rPr>
              <a:t>дії</a:t>
            </a:r>
            <a:r>
              <a:rPr lang="ru-RU" sz="2800" b="1" i="1" dirty="0">
                <a:solidFill>
                  <a:srgbClr val="C00000"/>
                </a:solidFill>
              </a:rPr>
              <a:t> в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конфліктній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ситуації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0835" y="976746"/>
            <a:ext cx="4752110" cy="1170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uk-UA" altLang="ru-RU" sz="2400" b="1" i="1" dirty="0" smtClean="0">
                <a:solidFill>
                  <a:srgbClr val="C00000"/>
                </a:solidFill>
              </a:rPr>
              <a:t>Виділіть суть проблеми </a:t>
            </a:r>
          </a:p>
          <a:p>
            <a:pPr algn="ctr"/>
            <a:r>
              <a:rPr lang="uk-UA" altLang="ru-RU" i="1" dirty="0" smtClean="0">
                <a:solidFill>
                  <a:srgbClr val="002060"/>
                </a:solidFill>
              </a:rPr>
              <a:t>(в чому проблема?)</a:t>
            </a:r>
            <a:endParaRPr lang="uk-UA" altLang="ru-RU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0144" y="2299857"/>
            <a:ext cx="4849092" cy="1281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</a:rPr>
              <a:t>2. </a:t>
            </a:r>
            <a:r>
              <a:rPr lang="uk-UA" altLang="ru-RU" sz="2400" b="1" i="1" dirty="0" smtClean="0">
                <a:solidFill>
                  <a:srgbClr val="C00000"/>
                </a:solidFill>
              </a:rPr>
              <a:t>Поставте себе на місце іншого учасника конфлікту </a:t>
            </a:r>
          </a:p>
          <a:p>
            <a:pPr algn="ctr"/>
            <a:r>
              <a:rPr lang="uk-UA" altLang="ru-RU" sz="2400" i="1" dirty="0" smtClean="0">
                <a:solidFill>
                  <a:srgbClr val="002060"/>
                </a:solidFill>
              </a:rPr>
              <a:t>(</a:t>
            </a:r>
            <a:r>
              <a:rPr lang="uk-UA" altLang="ru-RU" i="1" dirty="0" smtClean="0">
                <a:solidFill>
                  <a:srgbClr val="002060"/>
                </a:solidFill>
              </a:rPr>
              <a:t>що б ти зробив в даній ситуації?)</a:t>
            </a:r>
            <a:endParaRPr lang="uk-UA" altLang="ru-RU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13363" y="3719952"/>
            <a:ext cx="4752110" cy="13161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</a:rPr>
              <a:t>3. </a:t>
            </a:r>
            <a:r>
              <a:rPr lang="ru-RU" altLang="ru-RU" sz="2400" b="1" i="1" dirty="0" err="1" smtClean="0">
                <a:solidFill>
                  <a:srgbClr val="C00000"/>
                </a:solidFill>
              </a:rPr>
              <a:t>Подивіться</a:t>
            </a:r>
            <a:r>
              <a:rPr lang="ru-RU" alt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</a:rPr>
              <a:t>на </a:t>
            </a:r>
            <a:r>
              <a:rPr lang="ru-RU" altLang="ru-RU" sz="2400" b="1" i="1" dirty="0" err="1">
                <a:solidFill>
                  <a:srgbClr val="C00000"/>
                </a:solidFill>
              </a:rPr>
              <a:t>неї</a:t>
            </a:r>
            <a:r>
              <a:rPr lang="ru-RU" altLang="ru-RU" sz="2400" b="1" i="1" dirty="0">
                <a:solidFill>
                  <a:srgbClr val="C00000"/>
                </a:solidFill>
              </a:rPr>
              <a:t> з боку</a:t>
            </a:r>
            <a:r>
              <a:rPr lang="uk-UA" altLang="ru-RU" sz="2400" b="1" i="1" dirty="0">
                <a:solidFill>
                  <a:srgbClr val="C00000"/>
                </a:solidFill>
              </a:rPr>
              <a:t>.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4691" y="5174685"/>
            <a:ext cx="4918363" cy="11429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2400" b="1" i="1" dirty="0" smtClean="0">
                <a:solidFill>
                  <a:srgbClr val="C00000"/>
                </a:solidFill>
              </a:rPr>
              <a:t>4. Знайдіть конструктивне рішення проблеми </a:t>
            </a:r>
          </a:p>
          <a:p>
            <a:pPr algn="ctr"/>
            <a:r>
              <a:rPr lang="ru-RU" altLang="ru-RU" sz="1600" i="1" dirty="0" smtClean="0">
                <a:solidFill>
                  <a:srgbClr val="002060"/>
                </a:solidFill>
              </a:rPr>
              <a:t>(</a:t>
            </a:r>
            <a:r>
              <a:rPr lang="ru-RU" altLang="ru-RU" sz="1600" i="1" dirty="0" err="1">
                <a:solidFill>
                  <a:srgbClr val="002060"/>
                </a:solidFill>
              </a:rPr>
              <a:t>що</a:t>
            </a:r>
            <a:r>
              <a:rPr lang="ru-RU" altLang="ru-RU" sz="1600" i="1" dirty="0">
                <a:solidFill>
                  <a:srgbClr val="002060"/>
                </a:solidFill>
              </a:rPr>
              <a:t> буде </a:t>
            </a:r>
            <a:r>
              <a:rPr lang="ru-RU" altLang="ru-RU" sz="1600" i="1" dirty="0" err="1">
                <a:solidFill>
                  <a:srgbClr val="002060"/>
                </a:solidFill>
              </a:rPr>
              <a:t>оптимальним</a:t>
            </a:r>
            <a:r>
              <a:rPr lang="ru-RU" altLang="ru-RU" sz="1600" i="1" dirty="0">
                <a:solidFill>
                  <a:srgbClr val="002060"/>
                </a:solidFill>
              </a:rPr>
              <a:t> для тебе й для </a:t>
            </a:r>
            <a:r>
              <a:rPr lang="ru-RU" altLang="ru-RU" sz="1600" i="1" dirty="0" err="1">
                <a:solidFill>
                  <a:srgbClr val="002060"/>
                </a:solidFill>
              </a:rPr>
              <a:t>іншого</a:t>
            </a:r>
            <a:r>
              <a:rPr lang="ru-RU" altLang="ru-RU" sz="1600" i="1" dirty="0">
                <a:solidFill>
                  <a:srgbClr val="002060"/>
                </a:solidFill>
              </a:rPr>
              <a:t>?)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1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4585421"/>
            <a:ext cx="244657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6110/36014149.b3/0_6f468_50cdfd0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07" y="1258957"/>
            <a:ext cx="1853645" cy="18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group"/>
          <p:cNvGrpSpPr/>
          <p:nvPr/>
        </p:nvGrpSpPr>
        <p:grpSpPr>
          <a:xfrm>
            <a:off x="199376" y="3297380"/>
            <a:ext cx="4234080" cy="3283527"/>
            <a:chOff x="702921" y="1137999"/>
            <a:chExt cx="3231139" cy="5033602"/>
          </a:xfrm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4" name="Группа 3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Загрози,насильство; </a:t>
                </a:r>
                <a:endParaRPr lang="uk-UA" sz="2400" b="1" i="1" kern="1200" dirty="0" smtClean="0">
                  <a:solidFill>
                    <a:srgbClr val="002060"/>
                  </a:solidFill>
                </a:endParaRP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Грубість,приниження; 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Образа;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Відхід від вирішення проблеми; 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Розрив відносин</a:t>
                </a:r>
                <a:r>
                  <a:rPr lang="ru-RU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.</a:t>
                </a:r>
              </a:p>
            </p:txBody>
          </p:sp>
        </p:grpSp>
      </p:grpSp>
      <p:sp>
        <p:nvSpPr>
          <p:cNvPr id="7" name="Скругленный прямоугольник 6"/>
          <p:cNvSpPr/>
          <p:nvPr/>
        </p:nvSpPr>
        <p:spPr>
          <a:xfrm>
            <a:off x="581892" y="1856510"/>
            <a:ext cx="3699164" cy="88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Деструктивні</a:t>
            </a:r>
            <a:endParaRPr lang="uk-UA" sz="3200" dirty="0"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8380" y="235528"/>
            <a:ext cx="6054436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>
                <a:solidFill>
                  <a:srgbClr val="002060"/>
                </a:solidFill>
              </a:rPr>
              <a:t>Шляхи вирішення конфлікту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3056" y="1856510"/>
            <a:ext cx="3699164" cy="88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i="1" smtClean="0"/>
          </a:p>
          <a:p>
            <a:pPr algn="ctr"/>
            <a:r>
              <a:rPr lang="uk-UA" sz="3200" b="1" i="1" smtClean="0"/>
              <a:t>Конструктивні</a:t>
            </a:r>
            <a:endParaRPr lang="uk-UA" sz="3200" smtClean="0"/>
          </a:p>
          <a:p>
            <a:pPr algn="ctr"/>
            <a:endParaRPr lang="uk-UA" sz="3200">
              <a:effectLst/>
            </a:endParaRPr>
          </a:p>
        </p:txBody>
      </p:sp>
      <p:grpSp>
        <p:nvGrpSpPr>
          <p:cNvPr id="14" name="Diagram group"/>
          <p:cNvGrpSpPr/>
          <p:nvPr/>
        </p:nvGrpSpPr>
        <p:grpSpPr>
          <a:xfrm>
            <a:off x="4775598" y="3297379"/>
            <a:ext cx="4234080" cy="3283527"/>
            <a:chOff x="702921" y="1137999"/>
            <a:chExt cx="3231139" cy="5033602"/>
          </a:xfrm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5" name="Группа 14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Прямоугольник 16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Гумор; </a:t>
                </a:r>
                <a:endParaRPr lang="uk-UA" sz="2400" b="1" i="1" dirty="0" smtClean="0">
                  <a:solidFill>
                    <a:srgbClr val="002060"/>
                  </a:solidFill>
                </a:endParaRP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Поступка;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Компроміс;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Співпраця;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Усвідомлення позицій сторін.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4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18" name="Выгнутая вправо стрелка 17"/>
          <p:cNvSpPr/>
          <p:nvPr/>
        </p:nvSpPr>
        <p:spPr>
          <a:xfrm>
            <a:off x="7802816" y="834325"/>
            <a:ext cx="731520" cy="10221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16860" y="799688"/>
            <a:ext cx="731520" cy="10914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46842" y="2770907"/>
            <a:ext cx="484632" cy="52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12218" y="2770907"/>
            <a:ext cx="484632" cy="52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img-fotki.yandex.ru/get/5703/valenta-mog.8b/0_65343_fdc0883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74" y="3060147"/>
            <a:ext cx="1295085" cy="15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2" y="3059112"/>
            <a:ext cx="2025848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layer.myshared.ru/466362/data/images/img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719407"/>
            <a:ext cx="6336404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5700" y="2171700"/>
            <a:ext cx="202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Дякую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увагу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32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2800" y="445436"/>
            <a:ext cx="55659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"Життя – це процес вирішення нескінченної кількості конфліктів. Людина не може уникнути їх.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Вона може лише вирішити,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брати участь у виробленні рішень або залишити це іншим"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1" y="3425780"/>
            <a:ext cx="3217016" cy="29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1972" y="1803041"/>
            <a:ext cx="85773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К – крики, кпини, кара.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О – обурення, образа, обмова, огида.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 – неспокій, недовіра, невдоволення, ненависть.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Ф – фальш, фиркання, фальсифікація.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Л – лайка, лихослів’я, лемент, лихо.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І – ігнорування, інтрига, інцидент, ізоляція.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К – катастрофа, кепкування.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Т – тиск, терор, травма, тиранія.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652" y="336877"/>
            <a:ext cx="8158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Назвіть асоціації, які виникають у Вас, коли Ви чуєте слово конфлікт.</a:t>
            </a:r>
            <a:endParaRPr lang="ru-RU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4975794"/>
            <a:ext cx="2498501" cy="18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549"/>
            <a:ext cx="2265198" cy="17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1055"/>
            <a:ext cx="9143999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/>
                <a:ea typeface="Times New Roman"/>
              </a:rPr>
              <a:t>Конфлікт</a:t>
            </a: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  <a:latin typeface="Bookman Old Style"/>
                <a:ea typeface="Times New Roman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Bookman Old Style"/>
                <a:ea typeface="Times New Roman"/>
              </a:rPr>
              <a:t>– це зіткнення, серйозна незгода, під час якої вас переповнюють негативні почуття та переживання. Це процес різкого загострення протиріч і боротьби двох чи більше сторін. </a:t>
            </a:r>
          </a:p>
          <a:p>
            <a:pPr algn="ctr">
              <a:spcAft>
                <a:spcPts val="0"/>
              </a:spcAft>
            </a:pP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Конфліктна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наявність суперечливих позицій, розбіжностей сторін з якого-небудь приводу</a:t>
            </a:r>
            <a:r>
              <a:rPr lang="uk-UA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 про те,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виникла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проблема.</a:t>
            </a:r>
            <a:r>
              <a:rPr lang="uk-UA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 smtClean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Словесне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змагання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відстоює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думку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суперечкою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5116899"/>
            <a:ext cx="1219200" cy="15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01" y="4765963"/>
            <a:ext cx="1010519" cy="19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50761" y="579549"/>
            <a:ext cx="8203841" cy="4559121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04" y="3902298"/>
            <a:ext cx="3207131" cy="24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67437" y="695459"/>
            <a:ext cx="58470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Причини конфліктів: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Базові потреби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Нестача ресурсів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Психологічні проблеми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інтересів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у світосприйнятті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цінностей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199376" y="3297380"/>
            <a:ext cx="4234080" cy="3283527"/>
            <a:chOff x="702921" y="1137999"/>
            <a:chExt cx="3231139" cy="503360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3" name="Группа 3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  <a:grpFill/>
          </p:grpSpPr>
          <p:sp>
            <p:nvSpPr>
              <p:cNvPr id="5" name="Прямоугольник 4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Призводить до нестабільності;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Матеріальні і моральні витрати;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Загроза життю і здоров’ю людей;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Витрата енергії;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Порушення психологічного стану учасників, спілкування;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Негативно впливає на психологічний клімат, на розвиток особистості</a:t>
                </a:r>
                <a:endParaRPr lang="ru-RU" sz="3600" b="1" i="1" kern="1200" dirty="0" smtClean="0">
                  <a:solidFill>
                    <a:srgbClr val="002060"/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7" name="Скругленный прямоугольник 6"/>
          <p:cNvSpPr/>
          <p:nvPr/>
        </p:nvSpPr>
        <p:spPr>
          <a:xfrm>
            <a:off x="581892" y="1856510"/>
            <a:ext cx="3699164" cy="886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Деструктивний</a:t>
            </a:r>
            <a:endParaRPr lang="uk-UA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8380" y="235528"/>
            <a:ext cx="6054436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КОНФЛІКТ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3056" y="1856510"/>
            <a:ext cx="3699164" cy="886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i="1" dirty="0" smtClean="0"/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Конструктивний</a:t>
            </a:r>
            <a:endParaRPr lang="uk-UA" sz="3200" dirty="0" smtClean="0">
              <a:solidFill>
                <a:srgbClr val="002060"/>
              </a:solidFill>
            </a:endParaRPr>
          </a:p>
          <a:p>
            <a:pPr algn="ctr"/>
            <a:endParaRPr lang="uk-UA" sz="3200" dirty="0">
              <a:effectLst/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4775598" y="3297379"/>
            <a:ext cx="4234080" cy="3283527"/>
            <a:chOff x="702921" y="1137999"/>
            <a:chExt cx="3231139" cy="503360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Группа 14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  <a:grpFill/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Прямоугольник 16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Розкриває і розв’язує суперечності;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Виявляє союзників і ворогів;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Виявляє позиції, інтереси і цілі учасників;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Цілком або частково усуває суперечності;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Послаблює стан психологічної напруженості;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Сприяє вирішенню проблем.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400" b="1" i="1" kern="1200" dirty="0" smtClean="0">
                  <a:solidFill>
                    <a:srgbClr val="002060"/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18" name="Выгнутая вправо стрелка 17"/>
          <p:cNvSpPr/>
          <p:nvPr/>
        </p:nvSpPr>
        <p:spPr>
          <a:xfrm>
            <a:off x="7802816" y="834325"/>
            <a:ext cx="731520" cy="1022185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16860" y="799688"/>
            <a:ext cx="731520" cy="1091458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46842" y="2770907"/>
            <a:ext cx="484632" cy="5264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12218" y="2770907"/>
            <a:ext cx="484632" cy="5264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img-fotki.yandex.ru/get/5703/valenta-mog.8b/0_65343_fdc0883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734">
            <a:off x="3416590" y="2993886"/>
            <a:ext cx="1295085" cy="15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34" y="2402289"/>
            <a:ext cx="2025848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520532"/>
            <a:ext cx="2406073" cy="18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4808/valenta-mog.8b/0_65312_946729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4487517"/>
            <a:ext cx="2089438" cy="20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720435" y="2268830"/>
            <a:ext cx="8049491" cy="1607126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i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конфліктів</a:t>
            </a:r>
            <a:endParaRPr lang="ru-RU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2" y="2293558"/>
            <a:ext cx="838199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Конструктивний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спрямован</a:t>
            </a:r>
            <a:r>
              <a:rPr lang="uk-UA" sz="2800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розвиток взаємин, здійснення діяльності;</a:t>
            </a:r>
            <a:endParaRPr lang="ru-RU" sz="28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img-fotki.yandex.ru/get/6306/36014149.b1/0_6f3f8_3b0d4101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168775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2" y="4445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2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2392082"/>
            <a:ext cx="82931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Деструктивний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спрямований на задоволення особистих амбіцій, домагань, самоствердження за рахунок інших, наклеп, заздрість, ухиляння від виконання обов’язків тощо;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112712"/>
            <a:ext cx="2615159" cy="19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abinet.minecraft.dp.ua/donat/images/0_6f438_62e1010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214">
            <a:off x="5847723" y="4618213"/>
            <a:ext cx="2594308" cy="19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471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Administrator</cp:lastModifiedBy>
  <cp:revision>34</cp:revision>
  <dcterms:created xsi:type="dcterms:W3CDTF">2016-02-15T09:36:33Z</dcterms:created>
  <dcterms:modified xsi:type="dcterms:W3CDTF">2023-11-27T00:59:06Z</dcterms:modified>
</cp:coreProperties>
</file>