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1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7" r:id="rId17"/>
    <p:sldId id="276" r:id="rId18"/>
    <p:sldId id="278" r:id="rId1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088BB2-7DA6-467E-B407-6DA47886E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B34BC24-318A-4060-B02C-83C99E5DF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D6AAAB1-424C-405C-9D6E-8185A558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0991013-19FA-43F4-9DD6-5E7FC1CD1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8694FA5-4A8D-4D06-9275-6BA968EB5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9809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E80717-C2FB-40D1-8487-C4CD6160C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15A2C07-4A09-43CE-BA0A-0B1A1E20F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03C74A9-2795-4363-BDBD-860D9AD6B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5795C40-CF3C-4883-BAAD-E5875028B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2904CC9-A4C6-48EA-A84E-F9781366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819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A21DC81B-0577-4680-985C-490333AAE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EE6FBAD-F59A-4D7E-8D03-B84D50E8A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1AE2EE2-3EC9-40E6-BC0D-C124D0E49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AD364D4-17D2-42B9-B488-D4913D64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9008E1F-466F-410B-A5E9-A949C2589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82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4D3950-6D1C-42B1-818A-B456E838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8F488F2-0BC3-46A9-BD7F-506A29214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A6230E9-955F-452E-ADB3-4B7BD9FA6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2379A4A-3C47-489B-907D-BD0CF2808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1AD8B43-5C2F-4BED-9D2F-7A4C8BBE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3360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E0E1E9-C98C-4659-9611-82FCD0365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ED49B61-0F43-4C57-8852-ECA001E28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6DD8612-98E5-43C6-B23D-2CB59961B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40FB35D-3188-4360-AC26-00324CAF4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53D2ECF-3496-4F57-95D1-99F49A63F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5132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3B709F-A4D2-4476-88E3-E4B4A9472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F9B907-C00E-4537-A3CF-F9634226DF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C0A5270-59B0-4A17-8E6F-B0741A035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7D254A8-3B8B-4152-8D6D-C09B95C69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BF9F103-EDF9-4D5C-A1F0-80156E983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93EE031-B383-443F-9DBF-DC37B34D4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9877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337183-A4C3-41B4-BFAC-5D21028BF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57A49BA-92A4-46A0-946B-0E60D44D4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F853EC2-1872-4E8A-8789-B967F6EF1A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35E3C616-7900-4FAF-B2FA-FCC0CAAC1E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562A7A1-860F-4B7A-99E4-0F92925C5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A20C62BF-C14D-4A08-8DD1-C38BA08A1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C087942-09C3-4482-B256-F25062DAF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2C104343-71B3-406E-8981-04E687FE3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4477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239BEB-7D84-4299-AD39-F0842D9BB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11F1F2E7-616E-4E27-B7F2-35876024A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B7627C26-4EC9-455F-AA82-D35E4B6D5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C5159B61-D79E-4A19-88E3-49B04CEC6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058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6C1714A6-B06D-48CF-9865-D8E1FFA1C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33F0C9ED-7509-4D4D-B589-E97892334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F41B0A8-14C4-4226-9FB0-D38EC648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8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E9D1C-D017-475F-B85C-D0F1EFF9D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6FE817-307A-422C-9275-A7A30EB5F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7A3EA39-0C5E-4627-B4FE-AFA79D365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823DE48-CA21-4052-A3F4-7283FD84D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1F4E73A-6871-4507-9DCA-CA860E29F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FB1F03E-8B48-4232-AE64-0786AEB28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303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FC2B68-A30B-4207-93B4-ADAFD2E9F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AA4BB436-ACF5-4026-AB60-761AF64C77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C8CD861-D192-4752-A9CE-63484B680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7323190-DE5E-4D4C-9348-B41C43CFD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F43F74F-36E2-4428-9E81-E67514D4F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F567C2-085C-4E71-BEBD-17023D9DC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0190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4C33EBB1-97BF-4DC5-ADD0-2C492E89F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DDD94B2-95D3-4CB8-994D-D5086CDBE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A2DEC75-0E72-42FE-A7F0-59FE274A3C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68D4-9EFE-40B8-AEC4-CFC3596273AC}" type="datetimeFigureOut">
              <a:rPr lang="uk-UA" smtClean="0"/>
              <a:t>13.09.2023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A1C2CDC-8446-4F97-A41A-EE144F9E9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EC20B06-D3D1-4DEF-8F9E-D583ECD79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D8D61-DF7E-4382-BEB9-213FBC7772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774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BCD94D-6746-4D63-8D2A-4BB2817064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2369"/>
            <a:ext cx="9144000" cy="2412684"/>
          </a:xfrm>
        </p:spPr>
        <p:txBody>
          <a:bodyPr/>
          <a:lstStyle/>
          <a:p>
            <a:r>
              <a:rPr lang="uk-UA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Ринкова економіка: суть, структура та інфраструктура</a:t>
            </a:r>
            <a:b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5B173D5-F077-47BE-8880-F1DD9D94E7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3150" y="2363372"/>
            <a:ext cx="9144000" cy="3404381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uk-UA" sz="3600" dirty="0"/>
              <a:t>Суть, функції, та етапи виникнення.</a:t>
            </a:r>
          </a:p>
          <a:p>
            <a:pPr marL="457200" indent="-457200" algn="l">
              <a:buFont typeface="+mj-lt"/>
              <a:buAutoNum type="arabicPeriod"/>
            </a:pPr>
            <a:r>
              <a:rPr lang="uk-UA" sz="3600" dirty="0"/>
              <a:t>Структура та інфраструктура.</a:t>
            </a:r>
          </a:p>
          <a:p>
            <a:pPr marL="457200" indent="-457200" algn="l">
              <a:buFont typeface="+mj-lt"/>
              <a:buAutoNum type="arabicPeriod"/>
            </a:pPr>
            <a:r>
              <a:rPr lang="uk-UA" sz="3600" dirty="0"/>
              <a:t>Основні суб’єкти ринкової економіки. Кругообіг ресурсів, товарів та доходів в умовах ринкової економічної системи.</a:t>
            </a:r>
          </a:p>
          <a:p>
            <a:pPr marL="457200" indent="-457200" algn="l">
              <a:buFont typeface="+mj-lt"/>
              <a:buAutoNum type="arabicPeriod"/>
            </a:pPr>
            <a:endParaRPr lang="uk-UA" sz="3600" dirty="0"/>
          </a:p>
          <a:p>
            <a:pPr marL="457200" indent="-457200" algn="l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3882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Схема 1289">
            <a:extLst>
              <a:ext uri="{FF2B5EF4-FFF2-40B4-BE49-F238E27FC236}">
                <a16:creationId xmlns:a16="http://schemas.microsoft.com/office/drawing/2014/main" id="{D6E81165-A776-4224-968C-E0A2A3F7AFD7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1" y="384313"/>
            <a:ext cx="10813774" cy="12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9A32F4D-D0C7-48CC-A34A-BC0D5D0CC751}"/>
              </a:ext>
            </a:extLst>
          </p:cNvPr>
          <p:cNvSpPr txBox="1"/>
          <p:nvPr/>
        </p:nvSpPr>
        <p:spPr>
          <a:xfrm>
            <a:off x="1908313" y="1643270"/>
            <a:ext cx="8600661" cy="44097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60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ринок предметів споживання і послуг;</a:t>
            </a:r>
          </a:p>
          <a:p>
            <a:pPr indent="457200" algn="just">
              <a:lnSpc>
                <a:spcPct val="115000"/>
              </a:lnSpc>
              <a:spcAft>
                <a:spcPts val="600"/>
              </a:spcAft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ринок засобів виробництва спрямований на задоволення виробничих потреб;</a:t>
            </a:r>
            <a:endParaRPr lang="uk-UA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60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ринок нерухомості;</a:t>
            </a:r>
            <a:endParaRPr lang="uk-UA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60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ринок науково-технічних розробок та інформації;  </a:t>
            </a:r>
          </a:p>
          <a:p>
            <a:pPr indent="457200" algn="just">
              <a:lnSpc>
                <a:spcPct val="115000"/>
              </a:lnSpc>
              <a:spcAft>
                <a:spcPts val="60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фінансовий ринок (ринок капіталу, фондовий ринок;</a:t>
            </a:r>
          </a:p>
          <a:p>
            <a:pPr indent="457200" algn="just">
              <a:lnSpc>
                <a:spcPct val="115000"/>
              </a:lnSpc>
              <a:spcAft>
                <a:spcPts val="60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ринок праці (ринок робочої сили).</a:t>
            </a:r>
            <a:endParaRPr lang="uk-UA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685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Схема 1290">
            <a:extLst>
              <a:ext uri="{FF2B5EF4-FFF2-40B4-BE49-F238E27FC236}">
                <a16:creationId xmlns:a16="http://schemas.microsoft.com/office/drawing/2014/main" id="{5B0716CF-5C07-49C2-95DA-197303342DA7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598" y="110780"/>
            <a:ext cx="10649985" cy="106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D30923D-99E4-4DE5-BD3B-636E6DD0589F}"/>
              </a:ext>
            </a:extLst>
          </p:cNvPr>
          <p:cNvSpPr txBox="1"/>
          <p:nvPr/>
        </p:nvSpPr>
        <p:spPr>
          <a:xfrm>
            <a:off x="1152939" y="1504644"/>
            <a:ext cx="7991061" cy="13173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розвинений ринок 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ринок, що формується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264516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CFAC7A-35F5-48EA-97B3-33AC483B616E}"/>
              </a:ext>
            </a:extLst>
          </p:cNvPr>
          <p:cNvSpPr txBox="1"/>
          <p:nvPr/>
        </p:nvSpPr>
        <p:spPr>
          <a:xfrm>
            <a:off x="1298713" y="2440599"/>
            <a:ext cx="9037983" cy="5682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600"/>
              </a:spcAft>
            </a:pP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инок з різним ступенем обмеження конкуренції:</a:t>
            </a:r>
          </a:p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Чистої конкуренції;</a:t>
            </a:r>
          </a:p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Монопольний;</a:t>
            </a:r>
          </a:p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Олігопольний</a:t>
            </a:r>
            <a:r>
              <a:rPr lang="uk-UA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Монополістичної </a:t>
            </a:r>
            <a:r>
              <a:rPr lang="uk-UA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конкуренціі</a:t>
            </a:r>
            <a:endParaRPr lang="uk-UA" sz="3200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uk-UA" sz="32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uk-UA" sz="32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uk-UA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16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Схема 1291">
            <a:extLst>
              <a:ext uri="{FF2B5EF4-FFF2-40B4-BE49-F238E27FC236}">
                <a16:creationId xmlns:a16="http://schemas.microsoft.com/office/drawing/2014/main" id="{D7D0EA09-91FB-44B0-81DD-52B6F6F62B89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357809"/>
            <a:ext cx="120414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517D16-EFA7-40B4-9955-71DC10747789}"/>
              </a:ext>
            </a:extLst>
          </p:cNvPr>
          <p:cNvSpPr txBox="1"/>
          <p:nvPr/>
        </p:nvSpPr>
        <p:spPr>
          <a:xfrm>
            <a:off x="1232452" y="2739082"/>
            <a:ext cx="9886122" cy="2411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нелегальний (тіньовий)  ринок – </a:t>
            </a:r>
            <a:r>
              <a:rPr lang="uk-UA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заборонений законом (приховування від обліку доходів, незаконна діяльність);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легальний ринок.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984513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Схема 1292">
            <a:extLst>
              <a:ext uri="{FF2B5EF4-FFF2-40B4-BE49-F238E27FC236}">
                <a16:creationId xmlns:a16="http://schemas.microsoft.com/office/drawing/2014/main" id="{911E9FA4-ABA0-4F95-9EEB-5465AAD9EE82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247" b="-4256"/>
          <a:stretch>
            <a:fillRect/>
          </a:stretch>
        </p:blipFill>
        <p:spPr bwMode="auto">
          <a:xfrm>
            <a:off x="4763" y="304801"/>
            <a:ext cx="12187237" cy="1060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A67F660-DAD1-4149-8E0A-7C249BDD426E}"/>
              </a:ext>
            </a:extLst>
          </p:cNvPr>
          <p:cNvSpPr txBox="1"/>
          <p:nvPr/>
        </p:nvSpPr>
        <p:spPr>
          <a:xfrm>
            <a:off x="1139687" y="1841410"/>
            <a:ext cx="9581322" cy="42815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місцевий – 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розташований у певному місці (на певній території), де здійснюється купівля продаж різноманітних товарів і послуг;</a:t>
            </a:r>
            <a:endParaRPr lang="uk-UA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національний (внутрішній) –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ринком конкретної країни, який інтегрує у собі всі ринки: предметів споживання, засобів виробництва, нерухомості  </a:t>
            </a:r>
            <a:r>
              <a:rPr lang="uk-UA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.; </a:t>
            </a:r>
            <a:endParaRPr lang="uk-UA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світовий – 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 сукупність національних ринків. Він ґрунтується на міжнародному поділі праці. </a:t>
            </a:r>
            <a:endParaRPr lang="uk-UA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38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Схема 1294">
            <a:extLst>
              <a:ext uri="{FF2B5EF4-FFF2-40B4-BE49-F238E27FC236}">
                <a16:creationId xmlns:a16="http://schemas.microsoft.com/office/drawing/2014/main" id="{95C31611-9188-4D09-968F-B6378344B751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413" b="-4874"/>
          <a:stretch>
            <a:fillRect/>
          </a:stretch>
        </p:blipFill>
        <p:spPr bwMode="auto">
          <a:xfrm>
            <a:off x="887894" y="-122677"/>
            <a:ext cx="10880035" cy="3228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826BF5-E1FD-4B37-90DF-8C2DA3DF1B0C}"/>
              </a:ext>
            </a:extLst>
          </p:cNvPr>
          <p:cNvSpPr txBox="1"/>
          <p:nvPr/>
        </p:nvSpPr>
        <p:spPr>
          <a:xfrm>
            <a:off x="1298713" y="3429000"/>
            <a:ext cx="9594573" cy="3187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Функції інфраструктури ринку:</a:t>
            </a:r>
          </a:p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опосередкування взаємин економічних суб’єктів, забезпечення безперебійності господарських взаємозв’язків і руху ресурсів;</a:t>
            </a:r>
            <a:endParaRPr lang="uk-UA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 захисту, регулювання та контролю за діяльністю суб’єктів ринкових відносин.</a:t>
            </a:r>
            <a:endParaRPr lang="uk-UA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278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FE1111-CBE6-4431-BFDF-C6BD58D7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/>
          <a:lstStyle/>
          <a:p>
            <a:pPr algn="ctr"/>
            <a:r>
              <a:rPr lang="uk-UA" dirty="0"/>
              <a:t>Елементи інфраструктури ринку: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33C7B2-FB12-463E-9E26-EF1CFDBA2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687"/>
            <a:ext cx="10515600" cy="5037276"/>
          </a:xfrm>
        </p:spPr>
        <p:txBody>
          <a:bodyPr/>
          <a:lstStyle/>
          <a:p>
            <a:r>
              <a:rPr lang="uk-UA" dirty="0"/>
              <a:t>Біржи;</a:t>
            </a:r>
          </a:p>
          <a:p>
            <a:r>
              <a:rPr lang="uk-UA" dirty="0"/>
              <a:t>Аукціони;</a:t>
            </a:r>
          </a:p>
          <a:p>
            <a:r>
              <a:rPr lang="uk-UA" dirty="0"/>
              <a:t>Банківська система;</a:t>
            </a:r>
          </a:p>
          <a:p>
            <a:r>
              <a:rPr lang="uk-UA" dirty="0"/>
              <a:t>Консалтингові фірми;</a:t>
            </a:r>
          </a:p>
          <a:p>
            <a:r>
              <a:rPr lang="uk-UA" dirty="0"/>
              <a:t>Аудиторська фірма;</a:t>
            </a:r>
          </a:p>
          <a:p>
            <a:r>
              <a:rPr lang="uk-UA" dirty="0"/>
              <a:t>Ярмарки; </a:t>
            </a:r>
          </a:p>
          <a:p>
            <a:r>
              <a:rPr lang="uk-UA" dirty="0"/>
              <a:t>Магазини;</a:t>
            </a:r>
          </a:p>
          <a:p>
            <a:r>
              <a:rPr lang="uk-UA" dirty="0"/>
              <a:t>Дорогі.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6936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5FF88E-1D63-4C6E-AE5C-78265BDC3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0823"/>
          </a:xfrm>
        </p:spPr>
        <p:txBody>
          <a:bodyPr/>
          <a:lstStyle/>
          <a:p>
            <a:r>
              <a:rPr lang="uk-UA" dirty="0"/>
              <a:t>Основні суб’єкти ринкової економіки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13CC2C5-EC2B-4939-8A6E-92AF85CCE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5948"/>
            <a:ext cx="10515600" cy="4971015"/>
          </a:xfrm>
        </p:spPr>
        <p:txBody>
          <a:bodyPr/>
          <a:lstStyle/>
          <a:p>
            <a:pPr indent="450215" algn="just">
              <a:lnSpc>
                <a:spcPct val="115000"/>
              </a:lnSpc>
              <a:spcAft>
                <a:spcPts val="600"/>
              </a:spcAft>
            </a:pPr>
            <a:r>
              <a:rPr lang="uk-UA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Домогосподарства </a:t>
            </a:r>
            <a:r>
              <a:rPr lang="uk-UA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ринку одночасно виступають: як власники економічних ресурсів, пропонують на ринку ресурсів фактори виробництва; отримують доходи від проданих ресурсів; використовують доходи на придбання споживчих товарів та послуг для задоволення особистих потреб.</a:t>
            </a:r>
            <a:endParaRPr lang="uk-UA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600"/>
              </a:spcAft>
            </a:pPr>
            <a:r>
              <a:rPr lang="uk-UA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Підприємці </a:t>
            </a:r>
            <a:r>
              <a:rPr lang="uk-UA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пред’являють попит на ресурси; пропонують товари та послуги як для підприємницького й державного секторів (засоби виробництва й виробничі послуги), так і для домогосподарств (споживчі товари та послуги); а також вони здійснюють інвестування отриманих доходів.</a:t>
            </a:r>
            <a:r>
              <a:rPr lang="uk-UA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600"/>
              </a:spcAft>
            </a:pPr>
            <a:r>
              <a:rPr lang="uk-UA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Держава</a:t>
            </a:r>
            <a:r>
              <a:rPr lang="uk-UA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ринку виконує такі функції: пред’являє попит на економічні ресурси для здійснення економічної діяльності в державному секторі економіки; пред’являє попит на засоби виробництва для виготовлення суспільних та інших благ; пропонує гроші та пред’являє попит на них; пропонує суспільні блага без їх безпосередньої оплати, що покращує продуктивність підприємницького сектору і зменшує витрати на споживання домогосподарств; здійснює урядове регулювання ринкової економіки.</a:t>
            </a:r>
            <a:endParaRPr lang="uk-UA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2297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06EA66-F4F2-4474-8084-1F4B62A1A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04652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1A0C05D-8011-4976-8494-647D0C737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6168"/>
            <a:ext cx="10515600" cy="5090795"/>
          </a:xfrm>
        </p:spPr>
        <p:txBody>
          <a:bodyPr/>
          <a:lstStyle/>
          <a:p>
            <a:endParaRPr lang="uk-UA" dirty="0"/>
          </a:p>
        </p:txBody>
      </p:sp>
      <p:grpSp>
        <p:nvGrpSpPr>
          <p:cNvPr id="6" name="Полотно 225">
            <a:extLst>
              <a:ext uri="{FF2B5EF4-FFF2-40B4-BE49-F238E27FC236}">
                <a16:creationId xmlns:a16="http://schemas.microsoft.com/office/drawing/2014/main" id="{6A197321-242C-454F-8E30-01662C63C8BE}"/>
              </a:ext>
            </a:extLst>
          </p:cNvPr>
          <p:cNvGrpSpPr/>
          <p:nvPr/>
        </p:nvGrpSpPr>
        <p:grpSpPr>
          <a:xfrm>
            <a:off x="1908313" y="1825625"/>
            <a:ext cx="8812695" cy="3946207"/>
            <a:chOff x="-114365" y="0"/>
            <a:chExt cx="5823015" cy="4685665"/>
          </a:xfrm>
        </p:grpSpPr>
        <p:sp>
          <p:nvSpPr>
            <p:cNvPr id="7" name="Прямокутник 6">
              <a:extLst>
                <a:ext uri="{FF2B5EF4-FFF2-40B4-BE49-F238E27FC236}">
                  <a16:creationId xmlns:a16="http://schemas.microsoft.com/office/drawing/2014/main" id="{94FFAC0B-8910-4ED2-ACA2-7999D0BDF97C}"/>
                </a:ext>
              </a:extLst>
            </p:cNvPr>
            <p:cNvSpPr/>
            <p:nvPr/>
          </p:nvSpPr>
          <p:spPr>
            <a:xfrm>
              <a:off x="0" y="0"/>
              <a:ext cx="5708650" cy="4685665"/>
            </a:xfrm>
            <a:prstGeom prst="rect">
              <a:avLst/>
            </a:prstGeom>
            <a:noFill/>
          </p:spPr>
        </p:sp>
        <p:sp>
          <p:nvSpPr>
            <p:cNvPr id="8" name="Rectangle 151">
              <a:extLst>
                <a:ext uri="{FF2B5EF4-FFF2-40B4-BE49-F238E27FC236}">
                  <a16:creationId xmlns:a16="http://schemas.microsoft.com/office/drawing/2014/main" id="{AC6100B8-9FAA-4208-96DC-583670DC4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7301" y="233978"/>
              <a:ext cx="1713730" cy="337871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b="1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Ринок ресурсів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152">
              <a:extLst>
                <a:ext uri="{FF2B5EF4-FFF2-40B4-BE49-F238E27FC236}">
                  <a16:creationId xmlns:a16="http://schemas.microsoft.com/office/drawing/2014/main" id="{C13C0C24-2044-4CE6-9D16-E24D9077E9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714672"/>
              <a:ext cx="1485873" cy="342236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b="1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Домогосподарства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153">
              <a:extLst>
                <a:ext uri="{FF2B5EF4-FFF2-40B4-BE49-F238E27FC236}">
                  <a16:creationId xmlns:a16="http://schemas.microsoft.com/office/drawing/2014/main" id="{A635FE3D-624F-4B79-B3AB-5A032A6B7D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6825" y="2971866"/>
              <a:ext cx="1485873" cy="57184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b="1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Ринок товарів і послуг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154">
              <a:extLst>
                <a:ext uri="{FF2B5EF4-FFF2-40B4-BE49-F238E27FC236}">
                  <a16:creationId xmlns:a16="http://schemas.microsoft.com/office/drawing/2014/main" id="{2622FE40-59AC-4EB6-80A7-22830C5A02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4682" y="1719911"/>
              <a:ext cx="114365" cy="1143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155">
              <a:extLst>
                <a:ext uri="{FF2B5EF4-FFF2-40B4-BE49-F238E27FC236}">
                  <a16:creationId xmlns:a16="http://schemas.microsoft.com/office/drawing/2014/main" id="{715963E9-94F5-47E2-A088-146440412D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8888" y="1714672"/>
              <a:ext cx="1142778" cy="46795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b="1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Підприємства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Line 156">
              <a:extLst>
                <a:ext uri="{FF2B5EF4-FFF2-40B4-BE49-F238E27FC236}">
                  <a16:creationId xmlns:a16="http://schemas.microsoft.com/office/drawing/2014/main" id="{9CAB0A22-E3A6-4686-B512-E1C7CE16C84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70952" y="343109"/>
              <a:ext cx="160023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157">
              <a:extLst>
                <a:ext uri="{FF2B5EF4-FFF2-40B4-BE49-F238E27FC236}">
                  <a16:creationId xmlns:a16="http://schemas.microsoft.com/office/drawing/2014/main" id="{BBA85B3C-563E-4C35-8F32-B79B4E6D748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70952" y="343109"/>
              <a:ext cx="0" cy="137156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158">
              <a:extLst>
                <a:ext uri="{FF2B5EF4-FFF2-40B4-BE49-F238E27FC236}">
                  <a16:creationId xmlns:a16="http://schemas.microsoft.com/office/drawing/2014/main" id="{BF693AF7-437C-4B0A-931B-C358A248132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99682" y="457479"/>
              <a:ext cx="137150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159">
              <a:extLst>
                <a:ext uri="{FF2B5EF4-FFF2-40B4-BE49-F238E27FC236}">
                  <a16:creationId xmlns:a16="http://schemas.microsoft.com/office/drawing/2014/main" id="{16429E2E-C24C-460F-BD33-4CBAE3540A2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99682" y="457479"/>
              <a:ext cx="0" cy="125719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160">
              <a:extLst>
                <a:ext uri="{FF2B5EF4-FFF2-40B4-BE49-F238E27FC236}">
                  <a16:creationId xmlns:a16="http://schemas.microsoft.com/office/drawing/2014/main" id="{792388CA-1886-423A-BBEF-09CC2CF4432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885793" y="343109"/>
              <a:ext cx="102928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161">
              <a:extLst>
                <a:ext uri="{FF2B5EF4-FFF2-40B4-BE49-F238E27FC236}">
                  <a16:creationId xmlns:a16="http://schemas.microsoft.com/office/drawing/2014/main" id="{C19EB9AC-CB60-439E-9EEE-F8A8678A2C2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915079" y="343109"/>
              <a:ext cx="0" cy="137156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162">
              <a:extLst>
                <a:ext uri="{FF2B5EF4-FFF2-40B4-BE49-F238E27FC236}">
                  <a16:creationId xmlns:a16="http://schemas.microsoft.com/office/drawing/2014/main" id="{3A8D4F64-4E89-4A62-88BA-78F5A907FF0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885793" y="457479"/>
              <a:ext cx="80055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163">
              <a:extLst>
                <a:ext uri="{FF2B5EF4-FFF2-40B4-BE49-F238E27FC236}">
                  <a16:creationId xmlns:a16="http://schemas.microsoft.com/office/drawing/2014/main" id="{5008BB05-7CDA-40E7-8719-1D06894D9DC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686349" y="457479"/>
              <a:ext cx="0" cy="125719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164">
              <a:extLst>
                <a:ext uri="{FF2B5EF4-FFF2-40B4-BE49-F238E27FC236}">
                  <a16:creationId xmlns:a16="http://schemas.microsoft.com/office/drawing/2014/main" id="{7549187C-10D4-4E61-85F6-24D4131255F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542698" y="3314102"/>
              <a:ext cx="137238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165">
              <a:extLst>
                <a:ext uri="{FF2B5EF4-FFF2-40B4-BE49-F238E27FC236}">
                  <a16:creationId xmlns:a16="http://schemas.microsoft.com/office/drawing/2014/main" id="{FD23AA9F-3D7A-4C15-A623-BB8A7CD24D5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4915079" y="2171278"/>
              <a:ext cx="0" cy="11428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166">
              <a:extLst>
                <a:ext uri="{FF2B5EF4-FFF2-40B4-BE49-F238E27FC236}">
                  <a16:creationId xmlns:a16="http://schemas.microsoft.com/office/drawing/2014/main" id="{858204ED-98E2-49E6-AE1D-E0D7A5F0061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686349" y="2171278"/>
              <a:ext cx="0" cy="9149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167">
              <a:extLst>
                <a:ext uri="{FF2B5EF4-FFF2-40B4-BE49-F238E27FC236}">
                  <a16:creationId xmlns:a16="http://schemas.microsoft.com/office/drawing/2014/main" id="{E9DBCC59-8619-4563-A165-1494212FD78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542698" y="3086235"/>
              <a:ext cx="114365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168">
              <a:extLst>
                <a:ext uri="{FF2B5EF4-FFF2-40B4-BE49-F238E27FC236}">
                  <a16:creationId xmlns:a16="http://schemas.microsoft.com/office/drawing/2014/main" id="{4BEF61F9-CDB5-499D-B932-9ABEEF56AD7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99682" y="2056908"/>
              <a:ext cx="0" cy="9149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169">
              <a:extLst>
                <a:ext uri="{FF2B5EF4-FFF2-40B4-BE49-F238E27FC236}">
                  <a16:creationId xmlns:a16="http://schemas.microsoft.com/office/drawing/2014/main" id="{0D35DB91-7F94-45A5-B551-00BF5BB86FD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99682" y="2971866"/>
              <a:ext cx="0" cy="1143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170">
              <a:extLst>
                <a:ext uri="{FF2B5EF4-FFF2-40B4-BE49-F238E27FC236}">
                  <a16:creationId xmlns:a16="http://schemas.microsoft.com/office/drawing/2014/main" id="{00115B92-21FD-4C1F-9F97-6DA11F8344E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99682" y="3086235"/>
              <a:ext cx="125714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171">
              <a:extLst>
                <a:ext uri="{FF2B5EF4-FFF2-40B4-BE49-F238E27FC236}">
                  <a16:creationId xmlns:a16="http://schemas.microsoft.com/office/drawing/2014/main" id="{FBB6B9F4-C0BD-4CAD-AF39-9BCC225C229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70952" y="2056908"/>
              <a:ext cx="0" cy="125719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172">
              <a:extLst>
                <a:ext uri="{FF2B5EF4-FFF2-40B4-BE49-F238E27FC236}">
                  <a16:creationId xmlns:a16="http://schemas.microsoft.com/office/drawing/2014/main" id="{D70F2E9D-7C99-4A08-8F5F-AD0993CA0E5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70952" y="3314102"/>
              <a:ext cx="148587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Text Box 173">
              <a:extLst>
                <a:ext uri="{FF2B5EF4-FFF2-40B4-BE49-F238E27FC236}">
                  <a16:creationId xmlns:a16="http://schemas.microsoft.com/office/drawing/2014/main" id="{D1080EA2-3C5C-44BC-9D3D-F4C77C9088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5555" y="1714672"/>
              <a:ext cx="1377619" cy="343109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b="1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Держава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Line 174">
              <a:extLst>
                <a:ext uri="{FF2B5EF4-FFF2-40B4-BE49-F238E27FC236}">
                  <a16:creationId xmlns:a16="http://schemas.microsoft.com/office/drawing/2014/main" id="{27E7D598-FE9B-4763-8BA4-966A2B64184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086111" y="571848"/>
              <a:ext cx="0" cy="11428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175">
              <a:extLst>
                <a:ext uri="{FF2B5EF4-FFF2-40B4-BE49-F238E27FC236}">
                  <a16:creationId xmlns:a16="http://schemas.microsoft.com/office/drawing/2014/main" id="{905AD5C1-3CA6-4B86-BD04-3D65C94CB1B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743015" y="571848"/>
              <a:ext cx="0" cy="11428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176">
              <a:extLst>
                <a:ext uri="{FF2B5EF4-FFF2-40B4-BE49-F238E27FC236}">
                  <a16:creationId xmlns:a16="http://schemas.microsoft.com/office/drawing/2014/main" id="{CA3EAEA8-0BA6-49C3-962B-3A946F67E06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086111" y="2056908"/>
              <a:ext cx="0" cy="9149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177">
              <a:extLst>
                <a:ext uri="{FF2B5EF4-FFF2-40B4-BE49-F238E27FC236}">
                  <a16:creationId xmlns:a16="http://schemas.microsoft.com/office/drawing/2014/main" id="{3A038C2C-11F9-4BC6-80C9-4EA507A56CF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743015" y="2056908"/>
              <a:ext cx="0" cy="9149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178">
              <a:extLst>
                <a:ext uri="{FF2B5EF4-FFF2-40B4-BE49-F238E27FC236}">
                  <a16:creationId xmlns:a16="http://schemas.microsoft.com/office/drawing/2014/main" id="{47E34C2B-D451-4B5E-9A28-0D6200862DE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57063" y="1829042"/>
              <a:ext cx="57182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179">
              <a:extLst>
                <a:ext uri="{FF2B5EF4-FFF2-40B4-BE49-F238E27FC236}">
                  <a16:creationId xmlns:a16="http://schemas.microsoft.com/office/drawing/2014/main" id="{98134AF4-E8D1-4CF6-8DFA-71735B9A029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57063" y="1943412"/>
              <a:ext cx="57182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180">
              <a:extLst>
                <a:ext uri="{FF2B5EF4-FFF2-40B4-BE49-F238E27FC236}">
                  <a16:creationId xmlns:a16="http://schemas.microsoft.com/office/drawing/2014/main" id="{F2FE82CA-FAC5-49FE-B973-92C9FE0328F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485873" y="1829042"/>
              <a:ext cx="79968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181">
              <a:extLst>
                <a:ext uri="{FF2B5EF4-FFF2-40B4-BE49-F238E27FC236}">
                  <a16:creationId xmlns:a16="http://schemas.microsoft.com/office/drawing/2014/main" id="{F1FDAB14-FD8B-41DC-BDDE-7A8D17C5BCC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485873" y="1943412"/>
              <a:ext cx="79968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Text Box 182">
              <a:extLst>
                <a:ext uri="{FF2B5EF4-FFF2-40B4-BE49-F238E27FC236}">
                  <a16:creationId xmlns:a16="http://schemas.microsoft.com/office/drawing/2014/main" id="{E596E845-2272-456F-8A35-D9A111E7FF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2777" y="3542841"/>
              <a:ext cx="914047" cy="45747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200" b="1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Світовий ринок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Line 183">
              <a:extLst>
                <a:ext uri="{FF2B5EF4-FFF2-40B4-BE49-F238E27FC236}">
                  <a16:creationId xmlns:a16="http://schemas.microsoft.com/office/drawing/2014/main" id="{2EC6F73F-81CE-41A9-9D5C-831BEACE651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857381" y="3542841"/>
              <a:ext cx="0" cy="22873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184">
              <a:extLst>
                <a:ext uri="{FF2B5EF4-FFF2-40B4-BE49-F238E27FC236}">
                  <a16:creationId xmlns:a16="http://schemas.microsoft.com/office/drawing/2014/main" id="{36E54F1E-D617-4307-B71D-F28C135BA4F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857381" y="3771581"/>
              <a:ext cx="137150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185">
              <a:extLst>
                <a:ext uri="{FF2B5EF4-FFF2-40B4-BE49-F238E27FC236}">
                  <a16:creationId xmlns:a16="http://schemas.microsoft.com/office/drawing/2014/main" id="{7AA9BF29-63BE-4FCF-BA79-1BFFF1988FF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628650" y="3542841"/>
              <a:ext cx="0" cy="343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186">
              <a:extLst>
                <a:ext uri="{FF2B5EF4-FFF2-40B4-BE49-F238E27FC236}">
                  <a16:creationId xmlns:a16="http://schemas.microsoft.com/office/drawing/2014/main" id="{CBBE0619-FE13-4F1B-A4C1-5CA0A740317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628650" y="3885950"/>
              <a:ext cx="160023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187">
              <a:extLst>
                <a:ext uri="{FF2B5EF4-FFF2-40B4-BE49-F238E27FC236}">
                  <a16:creationId xmlns:a16="http://schemas.microsoft.com/office/drawing/2014/main" id="{25E83183-2BC7-4F05-B7EB-ECE6A59F513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771428" y="114370"/>
              <a:ext cx="0" cy="1143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188">
              <a:extLst>
                <a:ext uri="{FF2B5EF4-FFF2-40B4-BE49-F238E27FC236}">
                  <a16:creationId xmlns:a16="http://schemas.microsoft.com/office/drawing/2014/main" id="{435B2DE2-FACA-414A-BC55-DC5437EEFB9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71428" y="114370"/>
              <a:ext cx="171460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Line 189">
              <a:extLst>
                <a:ext uri="{FF2B5EF4-FFF2-40B4-BE49-F238E27FC236}">
                  <a16:creationId xmlns:a16="http://schemas.microsoft.com/office/drawing/2014/main" id="{D6C00C0E-43BD-4EEA-A58F-35B93DAC648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486031" y="114370"/>
              <a:ext cx="0" cy="354284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190">
              <a:extLst>
                <a:ext uri="{FF2B5EF4-FFF2-40B4-BE49-F238E27FC236}">
                  <a16:creationId xmlns:a16="http://schemas.microsoft.com/office/drawing/2014/main" id="{6ED3F3A0-8E89-4D9A-BDCB-70D4C59DBBD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142936" y="3657211"/>
              <a:ext cx="34309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8" name="Text Box 191">
              <a:extLst>
                <a:ext uri="{FF2B5EF4-FFF2-40B4-BE49-F238E27FC236}">
                  <a16:creationId xmlns:a16="http://schemas.microsoft.com/office/drawing/2014/main" id="{2F09C604-66BC-473C-B95C-6D2A79A5DE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095" y="686218"/>
              <a:ext cx="341349" cy="715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Ресурси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 Box 192">
              <a:extLst>
                <a:ext uri="{FF2B5EF4-FFF2-40B4-BE49-F238E27FC236}">
                  <a16:creationId xmlns:a16="http://schemas.microsoft.com/office/drawing/2014/main" id="{F9950AB1-5BAD-4AC1-8D60-49D440B080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317" y="571848"/>
              <a:ext cx="457460" cy="913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Доходи: ЗП, %, рента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Text Box 193">
              <a:extLst>
                <a:ext uri="{FF2B5EF4-FFF2-40B4-BE49-F238E27FC236}">
                  <a16:creationId xmlns:a16="http://schemas.microsoft.com/office/drawing/2014/main" id="{C43E2512-5C7E-40B1-8EB6-C8AD759844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5873" y="1600303"/>
              <a:ext cx="690555" cy="228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Податки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 Box 194">
              <a:extLst>
                <a:ext uri="{FF2B5EF4-FFF2-40B4-BE49-F238E27FC236}">
                  <a16:creationId xmlns:a16="http://schemas.microsoft.com/office/drawing/2014/main" id="{DBFADAE2-9BA6-4ABD-A922-959E9AC510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5873" y="1943412"/>
              <a:ext cx="921032" cy="685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Суспільні блага, трансфери, субсидії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Text Box 195">
              <a:extLst>
                <a:ext uri="{FF2B5EF4-FFF2-40B4-BE49-F238E27FC236}">
                  <a16:creationId xmlns:a16="http://schemas.microsoft.com/office/drawing/2014/main" id="{EC60EE59-C935-4C3E-A768-83B5A0168B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063" y="1600303"/>
              <a:ext cx="693175" cy="228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Податки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196">
              <a:extLst>
                <a:ext uri="{FF2B5EF4-FFF2-40B4-BE49-F238E27FC236}">
                  <a16:creationId xmlns:a16="http://schemas.microsoft.com/office/drawing/2014/main" id="{54293B42-37DC-4EE7-A70E-B034110F2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063" y="1943412"/>
              <a:ext cx="801428" cy="682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Дотації,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суспільні блага, пільги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 Box 197">
              <a:extLst>
                <a:ext uri="{FF2B5EF4-FFF2-40B4-BE49-F238E27FC236}">
                  <a16:creationId xmlns:a16="http://schemas.microsoft.com/office/drawing/2014/main" id="{7134FB26-A6BB-48F5-AD6F-A98EEAA369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285" y="799715"/>
              <a:ext cx="343095" cy="687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Ресурси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 Box 198">
              <a:extLst>
                <a:ext uri="{FF2B5EF4-FFF2-40B4-BE49-F238E27FC236}">
                  <a16:creationId xmlns:a16="http://schemas.microsoft.com/office/drawing/2014/main" id="{5A7B169D-2316-41DD-907F-84CDBBE085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65635" y="571848"/>
              <a:ext cx="463571" cy="1028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Витрати на оплату ресурсів 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 Box 199">
              <a:extLst>
                <a:ext uri="{FF2B5EF4-FFF2-40B4-BE49-F238E27FC236}">
                  <a16:creationId xmlns:a16="http://schemas.microsoft.com/office/drawing/2014/main" id="{499F5702-D770-4137-8FA6-AC888144C9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285" y="1943412"/>
              <a:ext cx="343095" cy="1142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9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Товари і послуги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 Box 200">
              <a:extLst>
                <a:ext uri="{FF2B5EF4-FFF2-40B4-BE49-F238E27FC236}">
                  <a16:creationId xmlns:a16="http://schemas.microsoft.com/office/drawing/2014/main" id="{93C32447-E3B3-498C-868B-66E1FCA7DF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65635" y="2057781"/>
              <a:ext cx="691428" cy="914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Витрати на оплату товарів і послуг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Text Box 201">
              <a:extLst>
                <a:ext uri="{FF2B5EF4-FFF2-40B4-BE49-F238E27FC236}">
                  <a16:creationId xmlns:a16="http://schemas.microsoft.com/office/drawing/2014/main" id="{8469FDC5-7FCF-4A2D-9C28-9E1445C48B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317" y="2171278"/>
              <a:ext cx="458333" cy="801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Споживчі витрати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Text Box 202">
              <a:extLst>
                <a:ext uri="{FF2B5EF4-FFF2-40B4-BE49-F238E27FC236}">
                  <a16:creationId xmlns:a16="http://schemas.microsoft.com/office/drawing/2014/main" id="{D249DA63-70EE-49D9-B8F7-424B951988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65" y="2171278"/>
              <a:ext cx="457460" cy="803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Товари і послуги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Text Box 203">
              <a:extLst>
                <a:ext uri="{FF2B5EF4-FFF2-40B4-BE49-F238E27FC236}">
                  <a16:creationId xmlns:a16="http://schemas.microsoft.com/office/drawing/2014/main" id="{FCFFC4BA-F87B-4C7D-AC0A-7E8C687B3B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0952" y="2743126"/>
              <a:ext cx="914047" cy="457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Виручка від продажу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 Box 204">
              <a:extLst>
                <a:ext uri="{FF2B5EF4-FFF2-40B4-BE49-F238E27FC236}">
                  <a16:creationId xmlns:a16="http://schemas.microsoft.com/office/drawing/2014/main" id="{FA81A814-5526-4621-93C2-3BCEA2D16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86349" y="2171278"/>
              <a:ext cx="342222" cy="1145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Товари і послуги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Text Box 205">
              <a:extLst>
                <a:ext uri="{FF2B5EF4-FFF2-40B4-BE49-F238E27FC236}">
                  <a16:creationId xmlns:a16="http://schemas.microsoft.com/office/drawing/2014/main" id="{E5BCC2DC-039F-4319-B0D3-EDC0CCDFF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9127" y="3542841"/>
              <a:ext cx="1149762" cy="228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Експорт товарів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 Box 206">
              <a:extLst>
                <a:ext uri="{FF2B5EF4-FFF2-40B4-BE49-F238E27FC236}">
                  <a16:creationId xmlns:a16="http://schemas.microsoft.com/office/drawing/2014/main" id="{98D65F4F-FE7A-4F57-9250-9D4935B92F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904" y="3885950"/>
              <a:ext cx="1263254" cy="228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Імпорт товарів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Text Box 207">
              <a:extLst>
                <a:ext uri="{FF2B5EF4-FFF2-40B4-BE49-F238E27FC236}">
                  <a16:creationId xmlns:a16="http://schemas.microsoft.com/office/drawing/2014/main" id="{1DAF577F-AA23-4715-886D-5C37C749A9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8888" y="457479"/>
              <a:ext cx="463571" cy="1257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Витрати на придбання ресурсів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 Box 208">
              <a:extLst>
                <a:ext uri="{FF2B5EF4-FFF2-40B4-BE49-F238E27FC236}">
                  <a16:creationId xmlns:a16="http://schemas.microsoft.com/office/drawing/2014/main" id="{DF755319-95C2-48C0-B5A5-0A90D02549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714" y="686218"/>
              <a:ext cx="342222" cy="798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Ресурси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Text Box 209">
              <a:extLst>
                <a:ext uri="{FF2B5EF4-FFF2-40B4-BE49-F238E27FC236}">
                  <a16:creationId xmlns:a16="http://schemas.microsoft.com/office/drawing/2014/main" id="{1B40DC6D-2A42-4335-9C4E-F7AB126EF9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71666" y="914084"/>
              <a:ext cx="336984" cy="2628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Експорт – імпорт ресурсів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Text Box 210">
              <a:extLst>
                <a:ext uri="{FF2B5EF4-FFF2-40B4-BE49-F238E27FC236}">
                  <a16:creationId xmlns:a16="http://schemas.microsoft.com/office/drawing/2014/main" id="{073C4408-82E6-48CD-9985-3407F774DF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8888" y="4229059"/>
              <a:ext cx="1372381" cy="456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b="1" i="1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Грошові потоки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 Box 211">
              <a:extLst>
                <a:ext uri="{FF2B5EF4-FFF2-40B4-BE49-F238E27FC236}">
                  <a16:creationId xmlns:a16="http://schemas.microsoft.com/office/drawing/2014/main" id="{5D7ADBAF-A974-4E72-8A01-B002B8990F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047" y="4229059"/>
              <a:ext cx="1828968" cy="343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b="1" i="1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Реальні потоки</a:t>
              </a:r>
              <a:endPara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9" name="Line 212">
              <a:extLst>
                <a:ext uri="{FF2B5EF4-FFF2-40B4-BE49-F238E27FC236}">
                  <a16:creationId xmlns:a16="http://schemas.microsoft.com/office/drawing/2014/main" id="{AF9F4325-92B5-4B5A-8EFC-A2DBC82C1FF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-114365" y="4343429"/>
              <a:ext cx="102841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213">
              <a:extLst>
                <a:ext uri="{FF2B5EF4-FFF2-40B4-BE49-F238E27FC236}">
                  <a16:creationId xmlns:a16="http://schemas.microsoft.com/office/drawing/2014/main" id="{2C8BFBE2-A5BD-4254-8312-9F90A37858C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971746" y="4343429"/>
              <a:ext cx="125714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88264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29C9A53-A25B-4C54-9D1F-5E15257942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sz="4000">
                <a:solidFill>
                  <a:srgbClr val="FF0000"/>
                </a:solidFill>
              </a:rPr>
              <a:t>Натуральне господарство</a:t>
            </a:r>
            <a:br>
              <a:rPr lang="uk-UA" altLang="uk-UA" sz="4000">
                <a:solidFill>
                  <a:srgbClr val="FF0000"/>
                </a:solidFill>
              </a:rPr>
            </a:br>
            <a:endParaRPr lang="ru-RU" altLang="uk-UA" sz="4000">
              <a:solidFill>
                <a:srgbClr val="FF0000"/>
              </a:solidFill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11ECFA2-9BFC-40D2-83F8-75AEFD65EE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209822"/>
            <a:ext cx="10515600" cy="496714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altLang="uk-UA" sz="3900" dirty="0"/>
              <a:t>такий тип організації виробництва, при якому люди виробляють продукти для задоволення власних потре, тобто продукти не набувають товарної форми і призначені для власного споживання.</a:t>
            </a:r>
          </a:p>
          <a:p>
            <a:pPr>
              <a:buFontTx/>
              <a:buNone/>
            </a:pPr>
            <a:r>
              <a:rPr lang="uk-UA" altLang="uk-UA" sz="4000" dirty="0">
                <a:solidFill>
                  <a:srgbClr val="FF0000"/>
                </a:solidFill>
              </a:rPr>
              <a:t>Товарне виробництво</a:t>
            </a:r>
          </a:p>
          <a:p>
            <a:pPr algn="just">
              <a:buFontTx/>
              <a:buNone/>
            </a:pPr>
            <a:r>
              <a:rPr lang="ru-RU" altLang="uk-UA" sz="4000" dirty="0"/>
              <a:t> 	</a:t>
            </a:r>
            <a:r>
              <a:rPr lang="uk-UA" altLang="uk-UA" sz="4000" dirty="0"/>
              <a:t>суспільне господарювання , коли продукти виробляються окремими виробниками, кожний з яких спеціалізується на виробництві одного якогось продукту, тому для задоволення суспільних потреб необхідна купівля-продаж на ринку.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5F517-B172-4B4A-AB13-99595C1A1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049" y="-1325563"/>
            <a:ext cx="10515600" cy="1325563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D6BF06-5E66-4A4E-A814-FBC9DE154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5628322"/>
          </a:xfrm>
        </p:spPr>
        <p:txBody>
          <a:bodyPr/>
          <a:lstStyle/>
          <a:p>
            <a:pPr algn="just"/>
            <a:r>
              <a:rPr lang="uk-UA" sz="3200" dirty="0">
                <a:solidFill>
                  <a:srgbClr val="FF0000"/>
                </a:solidFill>
              </a:rPr>
              <a:t>Ринок</a:t>
            </a:r>
            <a:r>
              <a:rPr lang="uk-UA" sz="3200" dirty="0"/>
              <a:t> в сучасних умовах слід визначати як певну сукупність відносин власності між покупцями і продавцями з приводу купівлі – продажу товарів і послуг та механізм забезпечення цього процесу згідно із законами товарного виробництва.</a:t>
            </a:r>
          </a:p>
          <a:p>
            <a:endParaRPr lang="uk-UA" dirty="0"/>
          </a:p>
          <a:p>
            <a:r>
              <a:rPr lang="uk-UA" sz="3200" dirty="0"/>
              <a:t>Який, в свою чергу, встановлює ринкову рівновагу і розв’язує основні проблеми організації економіки:</a:t>
            </a:r>
          </a:p>
          <a:p>
            <a:r>
              <a:rPr lang="uk-UA" sz="3200" dirty="0"/>
              <a:t>що виробляти? </a:t>
            </a:r>
          </a:p>
          <a:p>
            <a:r>
              <a:rPr lang="uk-UA" sz="3200" dirty="0"/>
              <a:t>як виробляти? </a:t>
            </a:r>
          </a:p>
          <a:p>
            <a:r>
              <a:rPr lang="uk-UA" sz="3200" dirty="0"/>
              <a:t>для кого виробляти? </a:t>
            </a:r>
          </a:p>
        </p:txBody>
      </p:sp>
    </p:spTree>
    <p:extLst>
      <p:ext uri="{BB962C8B-B14F-4D97-AF65-F5344CB8AC3E}">
        <p14:creationId xmlns:p14="http://schemas.microsoft.com/office/powerpoint/2010/main" val="1230710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Схема 1283">
            <a:extLst>
              <a:ext uri="{FF2B5EF4-FFF2-40B4-BE49-F238E27FC236}">
                <a16:creationId xmlns:a16="http://schemas.microsoft.com/office/drawing/2014/main" id="{4DDF47F1-0212-4EBB-A51A-17BF675DD61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550" y="745587"/>
            <a:ext cx="10114671" cy="395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6153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9AFAD22-D2C8-4BA0-955F-BD68531C32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3066757"/>
            <a:ext cx="10515600" cy="3110206"/>
          </a:xfrm>
        </p:spPr>
        <p:txBody>
          <a:bodyPr/>
          <a:lstStyle/>
          <a:p>
            <a:endParaRPr lang="uk-UA" dirty="0"/>
          </a:p>
          <a:p>
            <a:endParaRPr lang="uk-UA" dirty="0"/>
          </a:p>
        </p:txBody>
      </p:sp>
      <p:pic>
        <p:nvPicPr>
          <p:cNvPr id="1027" name="Схема 1284">
            <a:extLst>
              <a:ext uri="{FF2B5EF4-FFF2-40B4-BE49-F238E27FC236}">
                <a16:creationId xmlns:a16="http://schemas.microsoft.com/office/drawing/2014/main" id="{016CB830-875F-43B6-9523-AACDFD9B6C1E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84" b="-1894"/>
          <a:stretch>
            <a:fillRect/>
          </a:stretch>
        </p:blipFill>
        <p:spPr bwMode="auto">
          <a:xfrm>
            <a:off x="323594" y="98475"/>
            <a:ext cx="11544812" cy="13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492DD46-B020-4476-B666-02DA1977564F}"/>
              </a:ext>
            </a:extLst>
          </p:cNvPr>
          <p:cNvSpPr txBox="1"/>
          <p:nvPr/>
        </p:nvSpPr>
        <p:spPr>
          <a:xfrm>
            <a:off x="1195753" y="1445037"/>
            <a:ext cx="10002129" cy="4272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суспільний поділ праці, що ґрунтується на спеціалізації. Спеціалізація визначається порівняльними перевагами або відносно меншою альтернативною вартістю виробництва;</a:t>
            </a:r>
            <a:endParaRPr lang="uk-UA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економічна відокремленість суб’єктів господарювання зумовлена наявністю різних форм власності (що, як і скільки виробляти вирішує сам виробник);</a:t>
            </a:r>
            <a:endParaRPr lang="uk-UA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величина витрат визначає умови і межі ділової активності;</a:t>
            </a:r>
            <a:endParaRPr lang="uk-UA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вільний обмін ресурсами, який забезпечує вільне ціноутворення та ефективне господарювання.</a:t>
            </a:r>
            <a:endParaRPr lang="uk-UA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43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Схема 1285">
            <a:extLst>
              <a:ext uri="{FF2B5EF4-FFF2-40B4-BE49-F238E27FC236}">
                <a16:creationId xmlns:a16="http://schemas.microsoft.com/office/drawing/2014/main" id="{9F3197E9-2C43-48C7-9E13-01723FEF8C89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267286"/>
            <a:ext cx="12187237" cy="970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520643C-6118-49AA-84D1-E9FCA2DDCC7C}"/>
              </a:ext>
            </a:extLst>
          </p:cNvPr>
          <p:cNvSpPr txBox="1"/>
          <p:nvPr/>
        </p:nvSpPr>
        <p:spPr>
          <a:xfrm>
            <a:off x="900332" y="1190608"/>
            <a:ext cx="10550770" cy="37198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70510" algn="l"/>
              </a:tabLst>
            </a:pPr>
            <a:r>
              <a:rPr lang="uk-UA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вільний ринок</a:t>
            </a:r>
            <a:r>
              <a:rPr lang="uk-UA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(наявність значної кількості учасників конкуренції, вільний вхід – вихід на ринок, мобільність усіх ресурсів, наявність повної і достовірної інформації про ринок і його учасників, відсутність монополії;</a:t>
            </a:r>
            <a:endParaRPr lang="uk-UA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70510" algn="l"/>
              </a:tabLst>
            </a:pPr>
            <a:r>
              <a:rPr lang="uk-UA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приватна власність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(у ринковій економіці усі види ресурсів повинні перебувати у власності приватних осіб та інституцій, а не уряду. Але усі форми власності мають право бути представлені в ринковій економіці); </a:t>
            </a:r>
            <a:endParaRPr lang="uk-UA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70510" algn="l"/>
              </a:tabLst>
            </a:pPr>
            <a:r>
              <a:rPr lang="uk-UA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економічна свобода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(свобода підприємництва, споживання, переміщення ресурсів між сферами економіки, ціноутворення);</a:t>
            </a:r>
            <a:endParaRPr lang="uk-UA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69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88CBB0-B992-4C6A-84FB-56E481421DC1}"/>
              </a:ext>
            </a:extLst>
          </p:cNvPr>
          <p:cNvSpPr txBox="1"/>
          <p:nvPr/>
        </p:nvSpPr>
        <p:spPr>
          <a:xfrm>
            <a:off x="1308295" y="1349883"/>
            <a:ext cx="9805182" cy="45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270510" algn="l"/>
              </a:tabLst>
            </a:pPr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особиста зацікавленість</a:t>
            </a:r>
            <a:r>
              <a:rPr lang="uk-UA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(внутрішнім мотивом і рушійною силою економіки є економічні інтереси домогосподарств у підвищенні ступеня корисності спожитих благ, підприємців – у зростанні прибутків та рівня конкурентоспроможності власної продукції);</a:t>
            </a:r>
            <a:endParaRPr lang="uk-UA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270510" algn="l"/>
              </a:tabLst>
            </a:pPr>
            <a:r>
              <a:rPr lang="uk-UA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конкуренція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(розпорошення економічної влади всередині двох складників економіки – фірм і домогосподарств);</a:t>
            </a:r>
            <a:endParaRPr lang="uk-UA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270510" algn="l"/>
              </a:tabLst>
            </a:pPr>
            <a:r>
              <a:rPr lang="uk-UA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обмежене управління</a:t>
            </a:r>
            <a:r>
              <a:rPr lang="uk-UA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(держава повинна дотримуватися принципу мінімізації втручання у господарську діяльність. Концепція ринкової економіки не допускає директивного, централізованого державного управління нею.).4. </a:t>
            </a:r>
            <a:endParaRPr lang="uk-UA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201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D4BFA9-6333-4D89-A21E-4DE04445A886}"/>
              </a:ext>
            </a:extLst>
          </p:cNvPr>
          <p:cNvSpPr txBox="1"/>
          <p:nvPr/>
        </p:nvSpPr>
        <p:spPr>
          <a:xfrm>
            <a:off x="1563757" y="1627069"/>
            <a:ext cx="9528016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</a:p>
          <a:p>
            <a:pPr algn="just"/>
            <a:r>
              <a:rPr lang="ru-RU" dirty="0"/>
              <a:t>1.	</a:t>
            </a:r>
            <a:r>
              <a:rPr lang="uk-UA" sz="2400" dirty="0">
                <a:solidFill>
                  <a:srgbClr val="FF0000"/>
                </a:solidFill>
              </a:rPr>
              <a:t>класичний вільний ринок  </a:t>
            </a:r>
            <a:r>
              <a:rPr lang="uk-UA" sz="2400" dirty="0"/>
              <a:t>(до середини ХІХ ст.), в якому держава не втручається в економіку, вона лише стежила за тим, щоб усі, хто має самостійне джерело доходів, ретельно сплачували податки до державної казни;</a:t>
            </a:r>
          </a:p>
          <a:p>
            <a:pPr algn="just"/>
            <a:r>
              <a:rPr lang="uk-UA" sz="2400" dirty="0"/>
              <a:t>2.	</a:t>
            </a:r>
            <a:r>
              <a:rPr lang="uk-UA" sz="2400" dirty="0">
                <a:solidFill>
                  <a:srgbClr val="FF0000"/>
                </a:solidFill>
              </a:rPr>
              <a:t>регульований ринок </a:t>
            </a:r>
            <a:r>
              <a:rPr lang="uk-UA" sz="2400" dirty="0"/>
              <a:t>(середина ХІХ ст. – 50-ті роки ХХ ст.) характеризувався втручанням держави в економічне життя суспільства з метою обмеження діяльності монополій та захисту конкурентного середовища;</a:t>
            </a:r>
          </a:p>
          <a:p>
            <a:pPr algn="just"/>
            <a:r>
              <a:rPr lang="uk-UA" sz="2400" dirty="0"/>
              <a:t>3.	</a:t>
            </a:r>
            <a:r>
              <a:rPr lang="uk-UA" sz="2400" dirty="0">
                <a:solidFill>
                  <a:srgbClr val="FF0000"/>
                </a:solidFill>
              </a:rPr>
              <a:t>соціально-орієнтований ринок</a:t>
            </a:r>
            <a:r>
              <a:rPr lang="uk-UA" sz="2400" dirty="0"/>
              <a:t>, у якому, крім механізмів регулювання, держава бере на себе виконання функції соціального захисту населення.</a:t>
            </a:r>
          </a:p>
        </p:txBody>
      </p:sp>
      <p:pic>
        <p:nvPicPr>
          <p:cNvPr id="1028" name="Схема 1286">
            <a:extLst>
              <a:ext uri="{FF2B5EF4-FFF2-40B4-BE49-F238E27FC236}">
                <a16:creationId xmlns:a16="http://schemas.microsoft.com/office/drawing/2014/main" id="{C973A911-726C-42CF-B869-D74503E49975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554" b="-4903"/>
          <a:stretch>
            <a:fillRect/>
          </a:stretch>
        </p:blipFill>
        <p:spPr bwMode="auto">
          <a:xfrm>
            <a:off x="2080591" y="359623"/>
            <a:ext cx="8388626" cy="1267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5145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Схема 1288">
            <a:extLst>
              <a:ext uri="{FF2B5EF4-FFF2-40B4-BE49-F238E27FC236}">
                <a16:creationId xmlns:a16="http://schemas.microsoft.com/office/drawing/2014/main" id="{D26D7FD9-2A94-4EE3-AA71-1960D63F930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906" b="-4720"/>
          <a:stretch>
            <a:fillRect/>
          </a:stretch>
        </p:blipFill>
        <p:spPr bwMode="auto">
          <a:xfrm>
            <a:off x="742121" y="596348"/>
            <a:ext cx="11237843" cy="1417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77B7F97-50D9-48E9-8D2A-3C5B5675DC13}"/>
              </a:ext>
            </a:extLst>
          </p:cNvPr>
          <p:cNvSpPr txBox="1"/>
          <p:nvPr/>
        </p:nvSpPr>
        <p:spPr>
          <a:xfrm>
            <a:off x="1205948" y="2599874"/>
            <a:ext cx="9793356" cy="2042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600"/>
              </a:spcAft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Пізнати ринок як економічну категорію неможливо без глибокого аналізу його </a:t>
            </a:r>
            <a:r>
              <a:rPr lang="uk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тобто елементів, з яких він складається і які взаємодіють між собою. Для цього слід обрати критерій, за яким можна розмежувати елементи ринку.</a:t>
            </a:r>
            <a:endParaRPr lang="uk-UA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4296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957</Words>
  <Application>Microsoft Office PowerPoint</Application>
  <PresentationFormat>Широкий екран</PresentationFormat>
  <Paragraphs>94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Ринкова економіка: суть, структура та інфраструктура </vt:lpstr>
      <vt:lpstr>Натуральне господарство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Елементи інфраструктури ринку:</vt:lpstr>
      <vt:lpstr>Основні суб’єкти ринкової економіки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Ринкова економіка: суть, структура та інфраструктура </dc:title>
  <dc:creator>Валентин Вісин</dc:creator>
  <cp:lastModifiedBy>Валентин Вісин</cp:lastModifiedBy>
  <cp:revision>3</cp:revision>
  <dcterms:created xsi:type="dcterms:W3CDTF">2023-09-13T00:31:31Z</dcterms:created>
  <dcterms:modified xsi:type="dcterms:W3CDTF">2023-09-13T01:35:58Z</dcterms:modified>
</cp:coreProperties>
</file>