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9" r:id="rId3"/>
    <p:sldId id="260" r:id="rId4"/>
    <p:sldId id="263" r:id="rId5"/>
    <p:sldId id="264" r:id="rId6"/>
    <p:sldId id="266" r:id="rId7"/>
    <p:sldId id="267" r:id="rId8"/>
    <p:sldId id="268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-1656" y="-1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8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44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2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3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8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9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6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9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2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413" y="222068"/>
            <a:ext cx="8791575" cy="154849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Активні та пасивні дієприкметники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33" y="1601958"/>
            <a:ext cx="5040333" cy="50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4950" y="557768"/>
            <a:ext cx="6096000" cy="53614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</a:t>
            </a:r>
            <a:r>
              <a:rPr lang="uk-UA" sz="4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 – 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ru-RU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uk-UA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ru-RU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ru-RU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б’ї</a:t>
            </a:r>
            <a:r>
              <a:rPr lang="uk-UA" sz="4000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об’ї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ru-RU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</a:t>
            </a:r>
            <a:r>
              <a:rPr lang="uk-UA" sz="4000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стри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ru-RU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endParaRPr lang="uk-UA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вима</a:t>
            </a:r>
            <a:r>
              <a:rPr lang="uk-UA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uk-UA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ений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5230" y="871601"/>
            <a:ext cx="2465226" cy="4439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Довідка: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-ж-</a:t>
            </a:r>
          </a:p>
          <a:p>
            <a:pPr indent="228600" algn="ctr">
              <a:lnSpc>
                <a:spcPct val="107000"/>
              </a:lnSpc>
            </a:pP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ждж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indent="228600" algn="ctr">
              <a:lnSpc>
                <a:spcPct val="107000"/>
              </a:lnSpc>
            </a:pP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-щ-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-ч-</a:t>
            </a:r>
          </a:p>
        </p:txBody>
      </p:sp>
    </p:spTree>
    <p:extLst>
      <p:ext uri="{BB962C8B-B14F-4D97-AF65-F5344CB8AC3E}">
        <p14:creationId xmlns:p14="http://schemas.microsoft.com/office/powerpoint/2010/main" val="471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17" y="1418530"/>
            <a:ext cx="11100283" cy="339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6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завдання:</a:t>
            </a:r>
          </a:p>
          <a:p>
            <a:pPr lvl="0" defTabSz="91440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3600" b="1" dirty="0">
                <a:latin typeface="Arial"/>
              </a:rPr>
              <a:t>Підручник О.Авраменко. Українська мова 11 кл.</a:t>
            </a:r>
          </a:p>
          <a:p>
            <a:pPr lvl="0" defTabSz="91440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3600" b="1" dirty="0" smtClean="0">
                <a:latin typeface="Arial"/>
              </a:rPr>
              <a:t>§18. </a:t>
            </a:r>
            <a:r>
              <a:rPr lang="uk-UA" sz="3600" b="1" dirty="0">
                <a:latin typeface="Arial"/>
              </a:rPr>
              <a:t>Впр.5 </a:t>
            </a:r>
            <a:r>
              <a:rPr lang="uk-UA" sz="3600" b="1" dirty="0" smtClean="0">
                <a:latin typeface="Arial"/>
              </a:rPr>
              <a:t>с.59-60.</a:t>
            </a:r>
            <a:endParaRPr lang="uk-UA" sz="3600" b="1" dirty="0">
              <a:latin typeface="Arial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5441" y="414114"/>
            <a:ext cx="5402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Розподільний</a:t>
            </a:r>
            <a:r>
              <a:rPr lang="ru-RU" sz="4000" dirty="0" smtClean="0"/>
              <a:t> </a:t>
            </a:r>
            <a:r>
              <a:rPr lang="ru-RU" sz="4000" dirty="0"/>
              <a:t>диктант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260" y="1122000"/>
            <a:ext cx="11208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1)	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жалем</a:t>
            </a:r>
            <a:r>
              <a:rPr lang="ru-RU" sz="2400" b="1" dirty="0"/>
              <a:t> за </a:t>
            </a:r>
            <a:r>
              <a:rPr lang="ru-RU" sz="2400" b="1" dirty="0" err="1"/>
              <a:t>літом</a:t>
            </a:r>
            <a:r>
              <a:rPr lang="ru-RU" sz="2400" b="1" dirty="0"/>
              <a:t> </a:t>
            </a:r>
            <a:r>
              <a:rPr lang="ru-RU" sz="2400" b="1" dirty="0" err="1"/>
              <a:t>одірване</a:t>
            </a:r>
            <a:r>
              <a:rPr lang="ru-RU" sz="2400" b="1" dirty="0"/>
              <a:t>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летить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2)	</a:t>
            </a:r>
            <a:r>
              <a:rPr lang="ru-RU" sz="2400" b="1" dirty="0" err="1"/>
              <a:t>Майнула</a:t>
            </a:r>
            <a:r>
              <a:rPr lang="ru-RU" sz="2400" b="1" dirty="0"/>
              <a:t> сойка </a:t>
            </a:r>
            <a:r>
              <a:rPr lang="ru-RU" sz="2400" b="1" dirty="0" err="1"/>
              <a:t>вигнутим</a:t>
            </a:r>
            <a:r>
              <a:rPr lang="ru-RU" sz="2400" b="1" dirty="0"/>
              <a:t> </a:t>
            </a:r>
            <a:r>
              <a:rPr lang="ru-RU" sz="2400" b="1" dirty="0" err="1"/>
              <a:t>крилом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3)	</a:t>
            </a:r>
            <a:r>
              <a:rPr lang="ru-RU" sz="2400" b="1" dirty="0" err="1"/>
              <a:t>Гарячі</a:t>
            </a:r>
            <a:r>
              <a:rPr lang="ru-RU" sz="2400" b="1" dirty="0"/>
              <a:t>, </a:t>
            </a:r>
            <a:r>
              <a:rPr lang="ru-RU" sz="2400" b="1" dirty="0" err="1"/>
              <a:t>пожовклі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болю стелились листки </a:t>
            </a:r>
            <a:r>
              <a:rPr lang="ru-RU" sz="2400" b="1" dirty="0" err="1"/>
              <a:t>восени</a:t>
            </a:r>
            <a:r>
              <a:rPr lang="ru-RU" sz="2400" b="1" dirty="0"/>
              <a:t>. (</a:t>
            </a:r>
            <a:r>
              <a:rPr lang="ru-RU" sz="2400" b="1" dirty="0" err="1"/>
              <a:t>Д.Павличко</a:t>
            </a:r>
            <a:r>
              <a:rPr lang="ru-RU" sz="2400" b="1" dirty="0"/>
              <a:t>.)</a:t>
            </a:r>
          </a:p>
          <a:p>
            <a:pPr algn="just"/>
            <a:r>
              <a:rPr lang="ru-RU" sz="2400" b="1" dirty="0"/>
              <a:t>4)	</a:t>
            </a:r>
            <a:r>
              <a:rPr lang="ru-RU" sz="2400" b="1" dirty="0" err="1"/>
              <a:t>Вгорі</a:t>
            </a:r>
            <a:r>
              <a:rPr lang="ru-RU" sz="2400" b="1" dirty="0"/>
              <a:t> </a:t>
            </a:r>
            <a:r>
              <a:rPr lang="ru-RU" sz="2400" b="1" dirty="0" err="1"/>
              <a:t>цвіте</a:t>
            </a:r>
            <a:r>
              <a:rPr lang="ru-RU" sz="2400" b="1" dirty="0"/>
              <a:t> </a:t>
            </a:r>
            <a:r>
              <a:rPr lang="ru-RU" sz="2400" b="1" dirty="0" err="1"/>
              <a:t>блакить</a:t>
            </a:r>
            <a:r>
              <a:rPr lang="ru-RU" sz="2400" b="1" dirty="0"/>
              <a:t>, </a:t>
            </a:r>
            <a:r>
              <a:rPr lang="ru-RU" sz="2400" b="1" dirty="0" err="1"/>
              <a:t>усіяна</a:t>
            </a:r>
            <a:r>
              <a:rPr lang="ru-RU" sz="2400" b="1" dirty="0"/>
              <a:t> </a:t>
            </a:r>
            <a:r>
              <a:rPr lang="ru-RU" sz="2400" b="1" dirty="0" err="1"/>
              <a:t>хмарками</a:t>
            </a:r>
            <a:r>
              <a:rPr lang="ru-RU" sz="2400" b="1" dirty="0"/>
              <a:t>. (</a:t>
            </a:r>
            <a:r>
              <a:rPr lang="ru-RU" sz="2400" b="1" dirty="0" err="1"/>
              <a:t>В.Сосюра</a:t>
            </a:r>
            <a:r>
              <a:rPr lang="ru-RU" sz="2400" b="1" dirty="0"/>
              <a:t>.)</a:t>
            </a:r>
          </a:p>
          <a:p>
            <a:pPr algn="just"/>
            <a:r>
              <a:rPr lang="ru-RU" sz="2400" b="1" dirty="0"/>
              <a:t>5)	А </a:t>
            </a:r>
            <a:r>
              <a:rPr lang="ru-RU" sz="2400" b="1" dirty="0" err="1"/>
              <a:t>дрімаючій</a:t>
            </a:r>
            <a:r>
              <a:rPr lang="ru-RU" sz="2400" b="1" dirty="0"/>
              <a:t> </a:t>
            </a:r>
            <a:r>
              <a:rPr lang="ru-RU" sz="2400" b="1" dirty="0" err="1"/>
              <a:t>смереці</a:t>
            </a:r>
            <a:r>
              <a:rPr lang="ru-RU" sz="2400" b="1" dirty="0"/>
              <a:t> </a:t>
            </a:r>
            <a:r>
              <a:rPr lang="ru-RU" sz="2400" b="1" dirty="0" err="1"/>
              <a:t>лісова</a:t>
            </a:r>
            <a:r>
              <a:rPr lang="ru-RU" sz="2400" b="1" dirty="0"/>
              <a:t> </a:t>
            </a:r>
            <a:r>
              <a:rPr lang="ru-RU" sz="2400" b="1" dirty="0" err="1"/>
              <a:t>пожежа</a:t>
            </a:r>
            <a:r>
              <a:rPr lang="ru-RU" sz="2400" b="1" dirty="0"/>
              <a:t> сниться. (</a:t>
            </a:r>
            <a:r>
              <a:rPr lang="ru-RU" sz="2400" b="1" dirty="0" err="1"/>
              <a:t>Д.Павличко</a:t>
            </a:r>
            <a:r>
              <a:rPr lang="ru-RU" sz="2400" b="1" dirty="0"/>
              <a:t>.)</a:t>
            </a:r>
          </a:p>
          <a:p>
            <a:pPr algn="just"/>
            <a:r>
              <a:rPr lang="ru-RU" sz="2400" b="1" dirty="0"/>
              <a:t>6)	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бачиш</a:t>
            </a:r>
            <a:r>
              <a:rPr lang="ru-RU" sz="2400" b="1" dirty="0"/>
              <a:t> </a:t>
            </a:r>
            <a:r>
              <a:rPr lang="ru-RU" sz="2400" b="1" dirty="0" err="1"/>
              <a:t>укриті</a:t>
            </a:r>
            <a:r>
              <a:rPr lang="ru-RU" sz="2400" b="1" dirty="0"/>
              <a:t> </a:t>
            </a:r>
            <a:r>
              <a:rPr lang="ru-RU" sz="2400" b="1" dirty="0" err="1"/>
              <a:t>снігами</a:t>
            </a:r>
            <a:r>
              <a:rPr lang="ru-RU" sz="2400" b="1" dirty="0"/>
              <a:t> степи.</a:t>
            </a:r>
          </a:p>
          <a:p>
            <a:pPr algn="just"/>
            <a:r>
              <a:rPr lang="ru-RU" sz="2400" b="1" dirty="0" smtClean="0"/>
              <a:t>7)	Як </a:t>
            </a:r>
            <a:r>
              <a:rPr lang="ru-RU" sz="2400" b="1" dirty="0" err="1" smtClean="0"/>
              <a:t>звабливо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світанок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тумані</a:t>
            </a:r>
            <a:r>
              <a:rPr lang="ru-RU" sz="2400" b="1" dirty="0" smtClean="0"/>
              <a:t> над </a:t>
            </a:r>
            <a:r>
              <a:rPr lang="ru-RU" sz="2400" b="1" dirty="0" err="1" smtClean="0"/>
              <a:t>завмерлою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рікою</a:t>
            </a:r>
            <a:r>
              <a:rPr lang="ru-RU" sz="2400" b="1" dirty="0" smtClean="0"/>
              <a:t>! (</a:t>
            </a:r>
            <a:r>
              <a:rPr lang="ru-RU" sz="2400" b="1" dirty="0" err="1" smtClean="0"/>
              <a:t>П.Воронько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Стрелка вправо 3"/>
          <p:cNvSpPr/>
          <p:nvPr/>
        </p:nvSpPr>
        <p:spPr>
          <a:xfrm rot="1967019">
            <a:off x="6560295" y="4949754"/>
            <a:ext cx="1100160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23358">
            <a:off x="4691763" y="4948319"/>
            <a:ext cx="1202578" cy="7986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0260" y="4732561"/>
            <a:ext cx="4329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FF00"/>
                </a:solidFill>
              </a:rPr>
              <a:t>дієприкметники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що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виражають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ознаку</a:t>
            </a:r>
            <a:r>
              <a:rPr lang="ru-RU" sz="2400" dirty="0">
                <a:solidFill>
                  <a:srgbClr val="FFFF00"/>
                </a:solidFill>
              </a:rPr>
              <a:t> за </a:t>
            </a:r>
            <a:r>
              <a:rPr lang="ru-RU" sz="2400" dirty="0" err="1">
                <a:solidFill>
                  <a:srgbClr val="FFFF00"/>
                </a:solidFill>
              </a:rPr>
              <a:t>дією</a:t>
            </a:r>
            <a:r>
              <a:rPr lang="ru-RU" sz="2400" dirty="0">
                <a:solidFill>
                  <a:srgbClr val="FFFF00"/>
                </a:solidFill>
              </a:rPr>
              <a:t>, яку </a:t>
            </a:r>
            <a:r>
              <a:rPr lang="ru-RU" sz="2400" dirty="0" err="1">
                <a:solidFill>
                  <a:srgbClr val="FFFF00"/>
                </a:solidFill>
              </a:rPr>
              <a:t>виконує</a:t>
            </a:r>
            <a:r>
              <a:rPr lang="ru-RU" sz="2400" dirty="0">
                <a:solidFill>
                  <a:srgbClr val="FFFF00"/>
                </a:solidFill>
              </a:rPr>
              <a:t> сам предмет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30735" y="4440087"/>
            <a:ext cx="3925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дієприкметники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виражають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ознаку</a:t>
            </a:r>
            <a:r>
              <a:rPr lang="ru-RU" sz="2400" dirty="0" smtClean="0">
                <a:solidFill>
                  <a:srgbClr val="FFFF00"/>
                </a:solidFill>
              </a:rPr>
              <a:t> за </a:t>
            </a:r>
            <a:r>
              <a:rPr lang="ru-RU" sz="2400" dirty="0" err="1" smtClean="0">
                <a:solidFill>
                  <a:srgbClr val="FFFF00"/>
                </a:solidFill>
              </a:rPr>
              <a:t>дією</a:t>
            </a:r>
            <a:r>
              <a:rPr lang="ru-RU" sz="2400" dirty="0" smtClean="0">
                <a:solidFill>
                  <a:srgbClr val="FFFF00"/>
                </a:solidFill>
              </a:rPr>
              <a:t>, яку </a:t>
            </a:r>
            <a:r>
              <a:rPr lang="ru-RU" sz="2400" dirty="0" err="1" smtClean="0">
                <a:solidFill>
                  <a:srgbClr val="FFFF00"/>
                </a:solidFill>
              </a:rPr>
              <a:t>виконує</a:t>
            </a:r>
            <a:r>
              <a:rPr lang="ru-RU" sz="2400" dirty="0" smtClean="0">
                <a:solidFill>
                  <a:srgbClr val="FFFF00"/>
                </a:solidFill>
              </a:rPr>
              <a:t> над ним </a:t>
            </a:r>
            <a:r>
              <a:rPr lang="ru-RU" sz="2400" dirty="0" err="1" smtClean="0">
                <a:solidFill>
                  <a:srgbClr val="FFFF00"/>
                </a:solidFill>
              </a:rPr>
              <a:t>інший</a:t>
            </a:r>
            <a:r>
              <a:rPr lang="ru-RU" sz="2400" dirty="0" smtClean="0">
                <a:solidFill>
                  <a:srgbClr val="FFFF00"/>
                </a:solidFill>
              </a:rPr>
              <a:t> предмет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5441" y="414114"/>
            <a:ext cx="5402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Розподільний</a:t>
            </a:r>
            <a:r>
              <a:rPr lang="ru-RU" sz="4000" dirty="0" smtClean="0"/>
              <a:t> </a:t>
            </a:r>
            <a:r>
              <a:rPr lang="ru-RU" sz="4000" dirty="0"/>
              <a:t>диктант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765" y="1094126"/>
            <a:ext cx="1106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1)	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жалем</a:t>
            </a:r>
            <a:r>
              <a:rPr lang="ru-RU" sz="2400" b="1" dirty="0"/>
              <a:t> за </a:t>
            </a:r>
            <a:r>
              <a:rPr lang="ru-RU" sz="2400" b="1" dirty="0" err="1"/>
              <a:t>літом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одірване</a:t>
            </a:r>
            <a:r>
              <a:rPr lang="ru-RU" sz="2400" b="1" dirty="0"/>
              <a:t>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летить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2)	</a:t>
            </a:r>
            <a:r>
              <a:rPr lang="ru-RU" sz="2400" b="1" dirty="0" err="1"/>
              <a:t>Майнула</a:t>
            </a:r>
            <a:r>
              <a:rPr lang="ru-RU" sz="2400" b="1" dirty="0"/>
              <a:t> сойка </a:t>
            </a:r>
            <a:r>
              <a:rPr lang="ru-RU" sz="2400" b="1" dirty="0" err="1">
                <a:solidFill>
                  <a:srgbClr val="FF0000"/>
                </a:solidFill>
              </a:rPr>
              <a:t>вигнутим</a:t>
            </a:r>
            <a:r>
              <a:rPr lang="ru-RU" sz="2400" b="1" dirty="0"/>
              <a:t> </a:t>
            </a:r>
            <a:r>
              <a:rPr lang="ru-RU" sz="2400" b="1" dirty="0" err="1"/>
              <a:t>крилом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3)	</a:t>
            </a:r>
            <a:r>
              <a:rPr lang="ru-RU" sz="2400" b="1" dirty="0" err="1"/>
              <a:t>Гарячі</a:t>
            </a:r>
            <a:r>
              <a:rPr lang="ru-RU" sz="2400" b="1" dirty="0"/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пожовклі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болю стелились листки </a:t>
            </a:r>
            <a:r>
              <a:rPr lang="ru-RU" sz="2400" b="1" dirty="0" err="1"/>
              <a:t>восени</a:t>
            </a:r>
            <a:r>
              <a:rPr lang="ru-RU" sz="2400" b="1" dirty="0"/>
              <a:t>. (</a:t>
            </a:r>
            <a:r>
              <a:rPr lang="ru-RU" sz="2400" b="1" dirty="0" err="1"/>
              <a:t>Д.Павличко</a:t>
            </a:r>
            <a:r>
              <a:rPr lang="ru-RU" sz="2400" b="1" dirty="0"/>
              <a:t>.)</a:t>
            </a:r>
          </a:p>
          <a:p>
            <a:pPr algn="just"/>
            <a:r>
              <a:rPr lang="ru-RU" sz="2400" b="1" dirty="0"/>
              <a:t>4)	</a:t>
            </a:r>
            <a:r>
              <a:rPr lang="ru-RU" sz="2400" b="1" dirty="0" err="1"/>
              <a:t>Вгорі</a:t>
            </a:r>
            <a:r>
              <a:rPr lang="ru-RU" sz="2400" b="1" dirty="0"/>
              <a:t> </a:t>
            </a:r>
            <a:r>
              <a:rPr lang="ru-RU" sz="2400" b="1" dirty="0" err="1"/>
              <a:t>цвіте</a:t>
            </a:r>
            <a:r>
              <a:rPr lang="ru-RU" sz="2400" b="1" dirty="0"/>
              <a:t> </a:t>
            </a:r>
            <a:r>
              <a:rPr lang="ru-RU" sz="2400" b="1" dirty="0" err="1"/>
              <a:t>блакить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усіяна</a:t>
            </a:r>
            <a:r>
              <a:rPr lang="ru-RU" sz="2400" b="1" dirty="0"/>
              <a:t> </a:t>
            </a:r>
            <a:r>
              <a:rPr lang="ru-RU" sz="2400" b="1" dirty="0" err="1"/>
              <a:t>хмарками</a:t>
            </a:r>
            <a:r>
              <a:rPr lang="ru-RU" sz="2400" b="1" dirty="0"/>
              <a:t>. (</a:t>
            </a:r>
            <a:r>
              <a:rPr lang="ru-RU" sz="2400" b="1" dirty="0" err="1"/>
              <a:t>В.Сосюра</a:t>
            </a:r>
            <a:r>
              <a:rPr lang="ru-RU" sz="2400" b="1" dirty="0"/>
              <a:t>.)</a:t>
            </a:r>
          </a:p>
          <a:p>
            <a:pPr algn="just"/>
            <a:r>
              <a:rPr lang="ru-RU" sz="2400" b="1" dirty="0"/>
              <a:t>5)	А </a:t>
            </a:r>
            <a:r>
              <a:rPr lang="ru-RU" sz="2400" b="1" dirty="0" err="1">
                <a:solidFill>
                  <a:srgbClr val="FF0000"/>
                </a:solidFill>
              </a:rPr>
              <a:t>дрімаючій</a:t>
            </a:r>
            <a:r>
              <a:rPr lang="ru-RU" sz="2400" b="1" dirty="0"/>
              <a:t> </a:t>
            </a:r>
            <a:r>
              <a:rPr lang="ru-RU" sz="2400" b="1" dirty="0" err="1"/>
              <a:t>смереці</a:t>
            </a:r>
            <a:r>
              <a:rPr lang="ru-RU" sz="2400" b="1" dirty="0"/>
              <a:t> </a:t>
            </a:r>
            <a:r>
              <a:rPr lang="ru-RU" sz="2400" b="1" dirty="0" err="1"/>
              <a:t>лісова</a:t>
            </a:r>
            <a:r>
              <a:rPr lang="ru-RU" sz="2400" b="1" dirty="0"/>
              <a:t> </a:t>
            </a:r>
            <a:r>
              <a:rPr lang="ru-RU" sz="2400" b="1" dirty="0" err="1"/>
              <a:t>пожежа</a:t>
            </a:r>
            <a:r>
              <a:rPr lang="ru-RU" sz="2400" b="1" dirty="0"/>
              <a:t> сниться. (</a:t>
            </a:r>
            <a:r>
              <a:rPr lang="ru-RU" sz="2400" b="1" dirty="0" err="1"/>
              <a:t>Д.Павличко</a:t>
            </a:r>
            <a:r>
              <a:rPr lang="ru-RU" sz="2400" b="1" dirty="0"/>
              <a:t>.)</a:t>
            </a:r>
          </a:p>
          <a:p>
            <a:pPr algn="just"/>
            <a:r>
              <a:rPr lang="ru-RU" sz="2400" b="1" dirty="0"/>
              <a:t>6)	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бачиш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укриті</a:t>
            </a:r>
            <a:r>
              <a:rPr lang="ru-RU" sz="2400" b="1" dirty="0"/>
              <a:t> </a:t>
            </a:r>
            <a:r>
              <a:rPr lang="ru-RU" sz="2400" b="1" dirty="0" err="1"/>
              <a:t>снігами</a:t>
            </a:r>
            <a:r>
              <a:rPr lang="ru-RU" sz="2400" b="1" dirty="0"/>
              <a:t> степи.</a:t>
            </a:r>
          </a:p>
          <a:p>
            <a:pPr algn="just"/>
            <a:r>
              <a:rPr lang="ru-RU" sz="2400" b="1" dirty="0" smtClean="0"/>
              <a:t>7)	Як </a:t>
            </a:r>
            <a:r>
              <a:rPr lang="ru-RU" sz="2400" b="1" dirty="0" err="1" smtClean="0"/>
              <a:t>звабливо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світанок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тумані</a:t>
            </a:r>
            <a:r>
              <a:rPr lang="ru-RU" sz="2400" b="1" dirty="0" smtClean="0"/>
              <a:t> над </a:t>
            </a:r>
            <a:r>
              <a:rPr lang="ru-RU" sz="2400" b="1" dirty="0" err="1" smtClean="0">
                <a:solidFill>
                  <a:srgbClr val="FF0000"/>
                </a:solidFill>
              </a:rPr>
              <a:t>завмерлою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рікою</a:t>
            </a:r>
            <a:r>
              <a:rPr lang="ru-RU" sz="2400" b="1" dirty="0" smtClean="0"/>
              <a:t>! (</a:t>
            </a:r>
            <a:r>
              <a:rPr lang="ru-RU" sz="2400" b="1" dirty="0" err="1" smtClean="0"/>
              <a:t>П.Воронько</a:t>
            </a:r>
            <a:r>
              <a:rPr lang="ru-RU" sz="2400" b="1" dirty="0" smtClean="0"/>
              <a:t>.)</a:t>
            </a:r>
            <a:endParaRPr lang="ru-RU" sz="2400" b="1" dirty="0"/>
          </a:p>
        </p:txBody>
      </p:sp>
      <p:sp>
        <p:nvSpPr>
          <p:cNvPr id="4" name="Стрелка вправо 3"/>
          <p:cNvSpPr/>
          <p:nvPr/>
        </p:nvSpPr>
        <p:spPr>
          <a:xfrm rot="1967019">
            <a:off x="6560295" y="4949754"/>
            <a:ext cx="1100160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23358">
            <a:off x="4691763" y="4948319"/>
            <a:ext cx="1202578" cy="798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8452" y="4732561"/>
            <a:ext cx="4329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FF00"/>
                </a:solidFill>
              </a:rPr>
              <a:t>дієприкметники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що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виражають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ознаку</a:t>
            </a:r>
            <a:r>
              <a:rPr lang="ru-RU" sz="2400" dirty="0">
                <a:solidFill>
                  <a:srgbClr val="FFFF00"/>
                </a:solidFill>
              </a:rPr>
              <a:t> за </a:t>
            </a:r>
            <a:r>
              <a:rPr lang="ru-RU" sz="2400" dirty="0" err="1">
                <a:solidFill>
                  <a:srgbClr val="FFFF00"/>
                </a:solidFill>
              </a:rPr>
              <a:t>дією</a:t>
            </a:r>
            <a:r>
              <a:rPr lang="ru-RU" sz="2400" dirty="0">
                <a:solidFill>
                  <a:srgbClr val="FFFF00"/>
                </a:solidFill>
              </a:rPr>
              <a:t>, яку </a:t>
            </a:r>
            <a:r>
              <a:rPr lang="ru-RU" sz="2400" dirty="0" err="1">
                <a:solidFill>
                  <a:srgbClr val="FFFF00"/>
                </a:solidFill>
              </a:rPr>
              <a:t>виконує</a:t>
            </a:r>
            <a:r>
              <a:rPr lang="ru-RU" sz="2400" dirty="0">
                <a:solidFill>
                  <a:srgbClr val="FFFF00"/>
                </a:solidFill>
              </a:rPr>
              <a:t> сам предмет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65943" y="4537215"/>
            <a:ext cx="3925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дієприкметники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виражають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ознаку</a:t>
            </a:r>
            <a:r>
              <a:rPr lang="ru-RU" sz="2400" dirty="0" smtClean="0">
                <a:solidFill>
                  <a:srgbClr val="FFFF00"/>
                </a:solidFill>
              </a:rPr>
              <a:t> за </a:t>
            </a:r>
            <a:r>
              <a:rPr lang="ru-RU" sz="2400" dirty="0" err="1" smtClean="0">
                <a:solidFill>
                  <a:srgbClr val="FFFF00"/>
                </a:solidFill>
              </a:rPr>
              <a:t>дією</a:t>
            </a:r>
            <a:r>
              <a:rPr lang="ru-RU" sz="2400" dirty="0" smtClean="0">
                <a:solidFill>
                  <a:srgbClr val="FFFF00"/>
                </a:solidFill>
              </a:rPr>
              <a:t>, яку </a:t>
            </a:r>
            <a:r>
              <a:rPr lang="ru-RU" sz="2400" dirty="0" err="1" smtClean="0">
                <a:solidFill>
                  <a:srgbClr val="FFFF00"/>
                </a:solidFill>
              </a:rPr>
              <a:t>виконує</a:t>
            </a:r>
            <a:r>
              <a:rPr lang="ru-RU" sz="2400" dirty="0" smtClean="0">
                <a:solidFill>
                  <a:srgbClr val="FFFF00"/>
                </a:solidFill>
              </a:rPr>
              <a:t> над ним </a:t>
            </a:r>
            <a:r>
              <a:rPr lang="ru-RU" sz="2400" dirty="0" err="1" smtClean="0">
                <a:solidFill>
                  <a:srgbClr val="FFFF00"/>
                </a:solidFill>
              </a:rPr>
              <a:t>інший</a:t>
            </a:r>
            <a:r>
              <a:rPr lang="ru-RU" sz="2400" dirty="0" smtClean="0">
                <a:solidFill>
                  <a:srgbClr val="FFFF00"/>
                </a:solidFill>
              </a:rPr>
              <a:t> предмет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9438" y="2203678"/>
            <a:ext cx="4329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</a:rPr>
              <a:t>пожовклі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uk-UA" sz="4000" dirty="0">
                <a:solidFill>
                  <a:srgbClr val="FF0000"/>
                </a:solidFill>
              </a:rPr>
              <a:t>д</a:t>
            </a:r>
            <a:r>
              <a:rPr lang="uk-UA" sz="4000" dirty="0" smtClean="0">
                <a:solidFill>
                  <a:srgbClr val="FF0000"/>
                </a:solidFill>
              </a:rPr>
              <a:t>рімаючій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завмерлою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9488" y="2203678"/>
            <a:ext cx="3925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</a:rPr>
              <a:t>одірване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вигнутим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усіяна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укриті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82" y="1296650"/>
            <a:ext cx="2834886" cy="128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347" y="1113770"/>
            <a:ext cx="295681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91436"/>
              </p:ext>
            </p:extLst>
          </p:nvPr>
        </p:nvGraphicFramePr>
        <p:xfrm>
          <a:off x="600892" y="261257"/>
          <a:ext cx="11077302" cy="6375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317">
                  <a:extLst>
                    <a:ext uri="{9D8B030D-6E8A-4147-A177-3AD203B41FA5}">
                      <a16:colId xmlns:a16="http://schemas.microsoft.com/office/drawing/2014/main" xmlns="" val="2973501380"/>
                    </a:ext>
                  </a:extLst>
                </a:gridCol>
                <a:gridCol w="1574153">
                  <a:extLst>
                    <a:ext uri="{9D8B030D-6E8A-4147-A177-3AD203B41FA5}">
                      <a16:colId xmlns:a16="http://schemas.microsoft.com/office/drawing/2014/main" xmlns="" val="217330880"/>
                    </a:ext>
                  </a:extLst>
                </a:gridCol>
                <a:gridCol w="2446238">
                  <a:extLst>
                    <a:ext uri="{9D8B030D-6E8A-4147-A177-3AD203B41FA5}">
                      <a16:colId xmlns:a16="http://schemas.microsoft.com/office/drawing/2014/main" xmlns="" val="1216649722"/>
                    </a:ext>
                  </a:extLst>
                </a:gridCol>
                <a:gridCol w="1756274">
                  <a:extLst>
                    <a:ext uri="{9D8B030D-6E8A-4147-A177-3AD203B41FA5}">
                      <a16:colId xmlns:a16="http://schemas.microsoft.com/office/drawing/2014/main" xmlns="" val="561336642"/>
                    </a:ext>
                  </a:extLst>
                </a:gridCol>
                <a:gridCol w="1655677">
                  <a:extLst>
                    <a:ext uri="{9D8B030D-6E8A-4147-A177-3AD203B41FA5}">
                      <a16:colId xmlns:a16="http://schemas.microsoft.com/office/drawing/2014/main" xmlns="" val="1499731793"/>
                    </a:ext>
                  </a:extLst>
                </a:gridCol>
                <a:gridCol w="1629643">
                  <a:extLst>
                    <a:ext uri="{9D8B030D-6E8A-4147-A177-3AD203B41FA5}">
                      <a16:colId xmlns:a16="http://schemas.microsoft.com/office/drawing/2014/main" xmlns="" val="305517343"/>
                    </a:ext>
                  </a:extLst>
                </a:gridCol>
              </a:tblGrid>
              <a:tr h="3301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Час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Дієвідміна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                   Активні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        Пасивні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653122"/>
                  </a:ext>
                </a:extLst>
              </a:tr>
              <a:tr h="660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Спосіб творення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Приклади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Спосіб творення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Приклади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7729388"/>
                  </a:ext>
                </a:extLst>
              </a:tr>
              <a:tr h="330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Теперішній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  І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 ІІ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</a:t>
                      </a:r>
                      <a:r>
                        <a:rPr lang="uk-UA" sz="2000" dirty="0" err="1">
                          <a:effectLst/>
                        </a:rPr>
                        <a:t>тепрішньолго</a:t>
                      </a:r>
                      <a:r>
                        <a:rPr lang="uk-UA" sz="2000" dirty="0">
                          <a:effectLst/>
                        </a:rPr>
                        <a:t> часу +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-уч-, 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юч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</a:t>
                      </a:r>
                      <a:r>
                        <a:rPr lang="uk-UA" sz="2000" dirty="0" err="1">
                          <a:effectLst/>
                        </a:rPr>
                        <a:t>тепрішньолго</a:t>
                      </a:r>
                      <a:r>
                        <a:rPr lang="uk-UA" sz="2000" dirty="0">
                          <a:effectLst/>
                        </a:rPr>
                        <a:t> часу + -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ач-, 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яч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пишуть -пиш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уч</a:t>
                      </a:r>
                      <a:r>
                        <a:rPr lang="uk-UA" sz="2000" dirty="0">
                          <a:effectLst/>
                        </a:rPr>
                        <a:t>ий, читають - чита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юч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лежать - леж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ач</a:t>
                      </a:r>
                      <a:r>
                        <a:rPr lang="uk-UA" sz="2000" dirty="0">
                          <a:effectLst/>
                        </a:rPr>
                        <a:t>ий, стоять - сто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яч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  -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  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 -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 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9384946"/>
                  </a:ext>
                </a:extLst>
              </a:tr>
              <a:tr h="2083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Минулий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 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інфінітива неперехідних дієслів +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-л-</a:t>
                      </a:r>
                      <a:r>
                        <a:rPr lang="uk-UA" sz="2000" dirty="0">
                          <a:effectLst/>
                        </a:rPr>
                        <a:t>, рідше </a:t>
                      </a: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ш-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згоріти - згорі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r>
                        <a:rPr lang="uk-UA" sz="2000" dirty="0">
                          <a:effectLst/>
                        </a:rPr>
                        <a:t>ий, посивіти - посиві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r>
                        <a:rPr lang="uk-UA" sz="2000" dirty="0">
                          <a:effectLst/>
                        </a:rPr>
                        <a:t>ий, перемогти - переміг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ш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інфінітива перехідних дієслів +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-н-, 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ен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-, і -т-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сказати - сказа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r>
                        <a:rPr lang="uk-UA" sz="2000" dirty="0">
                          <a:effectLst/>
                        </a:rPr>
                        <a:t>ий, зробити- зробл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ен</a:t>
                      </a:r>
                      <a:r>
                        <a:rPr lang="uk-UA" sz="2000" dirty="0">
                          <a:effectLst/>
                        </a:rPr>
                        <a:t>ий, шити - ши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34154772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Підручник О.Авраменко. Українська мова 11 кл.</a:t>
            </a:r>
          </a:p>
          <a:p>
            <a:r>
              <a:rPr lang="uk-UA" dirty="0"/>
              <a:t>§21, с.67-68. Впр.5 с.69.</a:t>
            </a:r>
          </a:p>
        </p:txBody>
      </p:sp>
    </p:spTree>
    <p:extLst>
      <p:ext uri="{BB962C8B-B14F-4D97-AF65-F5344CB8AC3E}">
        <p14:creationId xmlns:p14="http://schemas.microsoft.com/office/powerpoint/2010/main" val="19279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16731"/>
              </p:ext>
            </p:extLst>
          </p:nvPr>
        </p:nvGraphicFramePr>
        <p:xfrm>
          <a:off x="1881051" y="457204"/>
          <a:ext cx="9953898" cy="262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626">
                  <a:extLst>
                    <a:ext uri="{9D8B030D-6E8A-4147-A177-3AD203B41FA5}">
                      <a16:colId xmlns:a16="http://schemas.microsoft.com/office/drawing/2014/main" xmlns="" val="2973501380"/>
                    </a:ext>
                  </a:extLst>
                </a:gridCol>
                <a:gridCol w="2288001">
                  <a:extLst>
                    <a:ext uri="{9D8B030D-6E8A-4147-A177-3AD203B41FA5}">
                      <a16:colId xmlns:a16="http://schemas.microsoft.com/office/drawing/2014/main" xmlns="" val="217330880"/>
                    </a:ext>
                  </a:extLst>
                </a:gridCol>
                <a:gridCol w="3555560">
                  <a:extLst>
                    <a:ext uri="{9D8B030D-6E8A-4147-A177-3AD203B41FA5}">
                      <a16:colId xmlns:a16="http://schemas.microsoft.com/office/drawing/2014/main" xmlns="" val="1216649722"/>
                    </a:ext>
                  </a:extLst>
                </a:gridCol>
                <a:gridCol w="2552711">
                  <a:extLst>
                    <a:ext uri="{9D8B030D-6E8A-4147-A177-3AD203B41FA5}">
                      <a16:colId xmlns:a16="http://schemas.microsoft.com/office/drawing/2014/main" xmlns="" val="561336642"/>
                    </a:ext>
                  </a:extLst>
                </a:gridCol>
              </a:tblGrid>
              <a:tr h="300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Час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Дієвідміна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                   Активні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653122"/>
                  </a:ext>
                </a:extLst>
              </a:tr>
              <a:tr h="340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Спосіб творення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Приклади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7729388"/>
                  </a:ext>
                </a:extLst>
              </a:tr>
              <a:tr h="1880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Теперішній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  І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 ІІ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</a:t>
                      </a:r>
                      <a:r>
                        <a:rPr lang="uk-UA" sz="2000" dirty="0" err="1">
                          <a:effectLst/>
                        </a:rPr>
                        <a:t>тепрішньолго</a:t>
                      </a:r>
                      <a:r>
                        <a:rPr lang="uk-UA" sz="2000" dirty="0">
                          <a:effectLst/>
                        </a:rPr>
                        <a:t> часу +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-уч-, 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юч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</a:t>
                      </a:r>
                      <a:r>
                        <a:rPr lang="uk-UA" sz="2000" dirty="0" err="1">
                          <a:effectLst/>
                        </a:rPr>
                        <a:t>тепрішньолго</a:t>
                      </a:r>
                      <a:r>
                        <a:rPr lang="uk-UA" sz="2000" dirty="0">
                          <a:effectLst/>
                        </a:rPr>
                        <a:t> часу + -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ач-, 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яч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пишуть -пиш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уч</a:t>
                      </a:r>
                      <a:r>
                        <a:rPr lang="uk-UA" sz="2000" dirty="0">
                          <a:effectLst/>
                        </a:rPr>
                        <a:t>ий, читають - чита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юч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лежать - леж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ач</a:t>
                      </a:r>
                      <a:r>
                        <a:rPr lang="uk-UA" sz="2000" dirty="0">
                          <a:effectLst/>
                        </a:rPr>
                        <a:t>ий, стоять - сто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яч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938494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3439" y="3499992"/>
            <a:ext cx="10981510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поданих дієслів утворити активні </a:t>
            </a:r>
            <a:r>
              <a:rPr lang="uk-UA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дієприкметники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еперішнього </a:t>
            </a:r>
            <a:r>
              <a:rPr lang="uk-UA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часу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Працюють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зростають, дрижать, палають, лежати, думають, жевріти.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Шеврон 3">
            <a:hlinkClick r:id="rId2" action="ppaction://hlinksldjump"/>
          </p:cNvPr>
          <p:cNvSpPr/>
          <p:nvPr/>
        </p:nvSpPr>
        <p:spPr>
          <a:xfrm>
            <a:off x="10502537" y="4010297"/>
            <a:ext cx="1332412" cy="17504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90" y="363892"/>
            <a:ext cx="2165190" cy="30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70784"/>
              </p:ext>
            </p:extLst>
          </p:nvPr>
        </p:nvGraphicFramePr>
        <p:xfrm>
          <a:off x="1867988" y="261257"/>
          <a:ext cx="9235439" cy="307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276">
                  <a:extLst>
                    <a:ext uri="{9D8B030D-6E8A-4147-A177-3AD203B41FA5}">
                      <a16:colId xmlns:a16="http://schemas.microsoft.com/office/drawing/2014/main" xmlns="" val="2973501380"/>
                    </a:ext>
                  </a:extLst>
                </a:gridCol>
                <a:gridCol w="1581306">
                  <a:extLst>
                    <a:ext uri="{9D8B030D-6E8A-4147-A177-3AD203B41FA5}">
                      <a16:colId xmlns:a16="http://schemas.microsoft.com/office/drawing/2014/main" xmlns="" val="217330880"/>
                    </a:ext>
                  </a:extLst>
                </a:gridCol>
                <a:gridCol w="3304903">
                  <a:extLst>
                    <a:ext uri="{9D8B030D-6E8A-4147-A177-3AD203B41FA5}">
                      <a16:colId xmlns:a16="http://schemas.microsoft.com/office/drawing/2014/main" xmlns="" val="1216649722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xmlns="" val="561336642"/>
                    </a:ext>
                  </a:extLst>
                </a:gridCol>
              </a:tblGrid>
              <a:tr h="3301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Час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Дієвідміна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                       Активні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653122"/>
                  </a:ext>
                </a:extLst>
              </a:tr>
              <a:tr h="660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Спосіб творення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Приклади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7729388"/>
                  </a:ext>
                </a:extLst>
              </a:tr>
              <a:tr h="2083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Минулий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 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інфінітива неперехідних дієслів +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-л-</a:t>
                      </a:r>
                      <a:r>
                        <a:rPr lang="uk-UA" sz="2000" dirty="0">
                          <a:effectLst/>
                        </a:rPr>
                        <a:t>, рідше 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ш-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згоріти - згорі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r>
                        <a:rPr lang="uk-UA" sz="2000" dirty="0">
                          <a:effectLst/>
                        </a:rPr>
                        <a:t>ий, посивіти - посиві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r>
                        <a:rPr lang="uk-UA" sz="2000" dirty="0">
                          <a:effectLst/>
                        </a:rPr>
                        <a:t>ий, перемогти - переміг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ш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34154772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3440" y="3960704"/>
            <a:ext cx="1035449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поданих дієслів утворити активні </a:t>
            </a:r>
            <a:r>
              <a:rPr lang="uk-UA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дієприкметники минулого часу.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Пожовкнути, почорніти, зарости, змокріти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Шеврон 4">
            <a:hlinkClick r:id="rId2" action="ppaction://hlinksldjump"/>
          </p:cNvPr>
          <p:cNvSpPr/>
          <p:nvPr/>
        </p:nvSpPr>
        <p:spPr>
          <a:xfrm>
            <a:off x="10763794" y="3960704"/>
            <a:ext cx="1088572" cy="14473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39"/>
            <a:ext cx="1924358" cy="52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53570"/>
              </p:ext>
            </p:extLst>
          </p:nvPr>
        </p:nvGraphicFramePr>
        <p:xfrm>
          <a:off x="1815737" y="261257"/>
          <a:ext cx="9797143" cy="240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973501380"/>
                    </a:ext>
                  </a:extLst>
                </a:gridCol>
                <a:gridCol w="4493623">
                  <a:extLst>
                    <a:ext uri="{9D8B030D-6E8A-4147-A177-3AD203B41FA5}">
                      <a16:colId xmlns:a16="http://schemas.microsoft.com/office/drawing/2014/main" xmlns="" val="1499731793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xmlns="" val="305517343"/>
                    </a:ext>
                  </a:extLst>
                </a:gridCol>
              </a:tblGrid>
              <a:tr h="2834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Час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            Пасивні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653122"/>
                  </a:ext>
                </a:extLst>
              </a:tr>
              <a:tr h="50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Спосіб творення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Приклади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7729388"/>
                  </a:ext>
                </a:extLst>
              </a:tr>
              <a:tr h="1580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Минулий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основа інфінітива перехідних дієслів +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-н-, 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ен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-, і -т-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сказати - сказа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r>
                        <a:rPr lang="uk-UA" sz="2000" dirty="0">
                          <a:effectLst/>
                        </a:rPr>
                        <a:t>ий, зробити- зробл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ен</a:t>
                      </a:r>
                      <a:r>
                        <a:rPr lang="uk-UA" sz="2000" dirty="0">
                          <a:effectLst/>
                        </a:rPr>
                        <a:t>ий, шити - ши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r>
                        <a:rPr lang="uk-UA" sz="2000" dirty="0">
                          <a:effectLst/>
                        </a:rPr>
                        <a:t>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34154772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2149" y="3037066"/>
            <a:ext cx="10319657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поданих дієслів утворити пасивні дієприкметники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Створити, малювати, побудувати, писати, закрити, почати, мити, перетерти, прочитати.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Шеврон 3">
            <a:hlinkClick r:id="rId2" action="ppaction://hlinksldjump"/>
          </p:cNvPr>
          <p:cNvSpPr/>
          <p:nvPr/>
        </p:nvSpPr>
        <p:spPr>
          <a:xfrm>
            <a:off x="10750731" y="3775166"/>
            <a:ext cx="1201783" cy="14068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1" y="224751"/>
            <a:ext cx="1644046" cy="48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896" y="273466"/>
            <a:ext cx="1077685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утворення пасивних дієприкметників за допомогою суфікса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відбуваються чергування кінцевих приголосних основи інфінітива.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03477"/>
              </p:ext>
            </p:extLst>
          </p:nvPr>
        </p:nvGraphicFramePr>
        <p:xfrm>
          <a:off x="809896" y="1748870"/>
          <a:ext cx="10350137" cy="4814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824">
                  <a:extLst>
                    <a:ext uri="{9D8B030D-6E8A-4147-A177-3AD203B41FA5}">
                      <a16:colId xmlns:a16="http://schemas.microsoft.com/office/drawing/2014/main" xmlns="" val="2431432851"/>
                    </a:ext>
                  </a:extLst>
                </a:gridCol>
                <a:gridCol w="7685313">
                  <a:extLst>
                    <a:ext uri="{9D8B030D-6E8A-4147-A177-3AD203B41FA5}">
                      <a16:colId xmlns:a16="http://schemas.microsoft.com/office/drawing/2014/main" xmlns="" val="4128861612"/>
                    </a:ext>
                  </a:extLst>
                </a:gridCol>
              </a:tblGrid>
              <a:tr h="346008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Кінцеві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приголосні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Приклади чергування в утворених дієприкметниках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72567918"/>
                  </a:ext>
                </a:extLst>
              </a:tr>
              <a:tr h="4031602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[д] — [</a:t>
                      </a:r>
                      <a:r>
                        <a:rPr lang="ru-RU" sz="2400" dirty="0" err="1">
                          <a:effectLst/>
                        </a:rPr>
                        <a:t>дж</a:t>
                      </a:r>
                      <a:r>
                        <a:rPr lang="ru-RU" sz="2400" dirty="0">
                          <a:effectLst/>
                        </a:rPr>
                        <a:t>]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[</a:t>
                      </a:r>
                      <a:r>
                        <a:rPr lang="ru-RU" sz="2400" dirty="0" err="1">
                          <a:effectLst/>
                        </a:rPr>
                        <a:t>зд</a:t>
                      </a:r>
                      <a:r>
                        <a:rPr lang="ru-RU" sz="2400" dirty="0">
                          <a:effectLst/>
                        </a:rPr>
                        <a:t>] — [</a:t>
                      </a:r>
                      <a:r>
                        <a:rPr lang="ru-RU" sz="2400" dirty="0" err="1">
                          <a:effectLst/>
                        </a:rPr>
                        <a:t>ждж</a:t>
                      </a:r>
                      <a:r>
                        <a:rPr lang="ru-RU" sz="2400" dirty="0">
                          <a:effectLst/>
                        </a:rPr>
                        <a:t>]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[г], [з] — [ж]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[с] — [ш]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[к], [т] — [ч]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[</a:t>
                      </a:r>
                      <a:r>
                        <a:rPr lang="ru-RU" sz="2400" dirty="0" err="1">
                          <a:effectLst/>
                        </a:rPr>
                        <a:t>ст</a:t>
                      </a:r>
                      <a:r>
                        <a:rPr lang="ru-RU" sz="2400" dirty="0">
                          <a:effectLst/>
                        </a:rPr>
                        <a:t>] — [щ]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узгодити</a:t>
                      </a:r>
                      <a:r>
                        <a:rPr lang="ru-RU" sz="2400" dirty="0">
                          <a:effectLst/>
                        </a:rPr>
                        <a:t> — </a:t>
                      </a:r>
                      <a:r>
                        <a:rPr lang="ru-RU" sz="2400" dirty="0" err="1">
                          <a:effectLst/>
                        </a:rPr>
                        <a:t>узгоджений</a:t>
                      </a:r>
                      <a:endParaRPr lang="ru-RU" sz="2400" dirty="0">
                        <a:effectLst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заїздити</a:t>
                      </a:r>
                      <a:r>
                        <a:rPr lang="ru-RU" sz="2400" dirty="0">
                          <a:effectLst/>
                        </a:rPr>
                        <a:t> — </a:t>
                      </a:r>
                      <a:r>
                        <a:rPr lang="ru-RU" sz="2400" dirty="0" err="1">
                          <a:effectLst/>
                        </a:rPr>
                        <a:t>заїжджений</a:t>
                      </a:r>
                      <a:endParaRPr lang="ru-RU" sz="2400" dirty="0">
                        <a:effectLst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перемогти</a:t>
                      </a:r>
                      <a:r>
                        <a:rPr lang="ru-RU" sz="2400" dirty="0">
                          <a:effectLst/>
                        </a:rPr>
                        <a:t> — </a:t>
                      </a:r>
                      <a:r>
                        <a:rPr lang="ru-RU" sz="2400" dirty="0" err="1">
                          <a:effectLst/>
                        </a:rPr>
                        <a:t>переможений</a:t>
                      </a:r>
                      <a:r>
                        <a:rPr lang="ru-RU" sz="2400" dirty="0">
                          <a:effectLst/>
                        </a:rPr>
                        <a:t>,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принизити</a:t>
                      </a:r>
                      <a:r>
                        <a:rPr lang="ru-RU" sz="2400" dirty="0">
                          <a:effectLst/>
                        </a:rPr>
                        <a:t> — принижений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проголосити</a:t>
                      </a:r>
                      <a:r>
                        <a:rPr lang="ru-RU" sz="2400" dirty="0">
                          <a:effectLst/>
                        </a:rPr>
                        <a:t> — </a:t>
                      </a:r>
                      <a:r>
                        <a:rPr lang="ru-RU" sz="2400" dirty="0" err="1">
                          <a:effectLst/>
                        </a:rPr>
                        <a:t>проголошений</a:t>
                      </a:r>
                      <a:endParaRPr lang="ru-RU" sz="2400" dirty="0">
                        <a:effectLst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пекти</a:t>
                      </a:r>
                      <a:r>
                        <a:rPr lang="ru-RU" sz="2400" dirty="0">
                          <a:effectLst/>
                        </a:rPr>
                        <a:t> — печении;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скоротити</a:t>
                      </a:r>
                      <a:r>
                        <a:rPr lang="ru-RU" sz="2400" dirty="0">
                          <a:effectLst/>
                        </a:rPr>
                        <a:t>— </a:t>
                      </a:r>
                      <a:r>
                        <a:rPr lang="ru-RU" sz="2400" dirty="0" err="1">
                          <a:effectLst/>
                        </a:rPr>
                        <a:t>скорочений</a:t>
                      </a:r>
                      <a:endParaRPr lang="ru-RU" sz="2400" dirty="0">
                        <a:effectLst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очистити</a:t>
                      </a:r>
                      <a:r>
                        <a:rPr lang="ru-RU" sz="2400" dirty="0">
                          <a:effectLst/>
                        </a:rPr>
                        <a:t> — очищений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7860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947</TotalTime>
  <Words>479</Words>
  <Application>Microsoft Office PowerPoint</Application>
  <PresentationFormat>Произвольный</PresentationFormat>
  <Paragraphs>137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Активні та пасивні дієприкметники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Активні та пасивні дієприкметники</dc:title>
  <dc:creator>Рита</dc:creator>
  <cp:lastModifiedBy>Comp</cp:lastModifiedBy>
  <cp:revision>39</cp:revision>
  <dcterms:created xsi:type="dcterms:W3CDTF">2017-12-19T17:17:50Z</dcterms:created>
  <dcterms:modified xsi:type="dcterms:W3CDTF">2022-10-11T17:40:14Z</dcterms:modified>
</cp:coreProperties>
</file>