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5" d="100"/>
          <a:sy n="105" d="100"/>
        </p:scale>
        <p:origin x="-98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64705E-C9E0-4EF9-9766-2545E5A43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8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0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AC410B-BD70-41EA-8B34-084EB69FCF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25DE-8599-4E7E-8026-C9B9510D3F5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5909-67D7-4A24-9EDC-B143156BB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talivyrazy.org.ua/" TargetMode="External"/><Relationship Id="rId13" Type="http://schemas.openxmlformats.org/officeDocument/2006/relationships/hyperlink" Target="http://sum.in.ua/" TargetMode="External"/><Relationship Id="rId3" Type="http://schemas.openxmlformats.org/officeDocument/2006/relationships/hyperlink" Target="http://ukr-mova.in.ua/perevirka-tekstu" TargetMode="External"/><Relationship Id="rId7" Type="http://schemas.openxmlformats.org/officeDocument/2006/relationships/hyperlink" Target="http://r2u.org.ua/" TargetMode="External"/><Relationship Id="rId12" Type="http://schemas.openxmlformats.org/officeDocument/2006/relationships/hyperlink" Target="http://ukrainskamova.com/" TargetMode="External"/><Relationship Id="rId17" Type="http://schemas.openxmlformats.org/officeDocument/2006/relationships/hyperlink" Target="http://rodovyi-vidminok.wikidot.com/" TargetMode="External"/><Relationship Id="rId2" Type="http://schemas.openxmlformats.org/officeDocument/2006/relationships/hyperlink" Target="https://soloveiko.io/perevirka-tekstu/" TargetMode="External"/><Relationship Id="rId16" Type="http://schemas.openxmlformats.org/officeDocument/2006/relationships/hyperlink" Target="http://nepravylno-pravylno.wikid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nguagetool.org/" TargetMode="External"/><Relationship Id="rId11" Type="http://schemas.openxmlformats.org/officeDocument/2006/relationships/hyperlink" Target="http://www.mova.info/corpus.aspx" TargetMode="External"/><Relationship Id="rId5" Type="http://schemas.openxmlformats.org/officeDocument/2006/relationships/hyperlink" Target="http://lcorp.ulif.org.ua/dictua" TargetMode="External"/><Relationship Id="rId15" Type="http://schemas.openxmlformats.org/officeDocument/2006/relationships/hyperlink" Target="http://velyka-chy-mala-litera.wikidot.com/" TargetMode="External"/><Relationship Id="rId10" Type="http://schemas.openxmlformats.org/officeDocument/2006/relationships/hyperlink" Target="http://ukrainian.stackexchange.com/" TargetMode="External"/><Relationship Id="rId4" Type="http://schemas.openxmlformats.org/officeDocument/2006/relationships/hyperlink" Target="http://onlinecorrector.com.ua/" TargetMode="External"/><Relationship Id="rId9" Type="http://schemas.openxmlformats.org/officeDocument/2006/relationships/hyperlink" Target="http://slovotvir.org.ua/" TargetMode="External"/><Relationship Id="rId14" Type="http://schemas.openxmlformats.org/officeDocument/2006/relationships/hyperlink" Target="http://slovopedia.org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E%D0%B4%D0%BE%D0%B2%D0%B8%D0%B9_%D0%B2%D1%96%D0%B4%D0%BC%D1%96%D0%BD%D0%BE%D0%BA" TargetMode="External"/><Relationship Id="rId2" Type="http://schemas.openxmlformats.org/officeDocument/2006/relationships/hyperlink" Target="https://uk.wikipedia.org/wiki/%D0%9D%D0%B0%D0%B7%D0%B8%D0%B2%D0%BD%D0%B8%D0%B9_%D0%B2%D1%96%D0%B4%D0%BC%D1%96%D0%BD%D0%BE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5%D1%84%D1%96%D1%81" TargetMode="External"/><Relationship Id="rId2" Type="http://schemas.openxmlformats.org/officeDocument/2006/relationships/hyperlink" Target="https://uk.wikipedia.org/wiki/%D0%90_%D1%87%D0%B8_%D0%A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E%D1%80%D0%B5%D0%BA%D1%82%D1%83%D1%80%D0%B0" TargetMode="External"/><Relationship Id="rId5" Type="http://schemas.openxmlformats.org/officeDocument/2006/relationships/hyperlink" Target="https://uk.wikipedia.org/wiki/%D0%A1%D0%B5%D1%80%D0%B5%D0%B4%D0%BD%D1%8F_%D0%B7%D0%B0%D0%B3%D0%B0%D0%BB%D1%8C%D0%BD%D0%BE%D0%BE%D1%81%D0%B2%D1%96%D1%82%D0%BD%D1%8F_%D1%88%D0%BA%D0%BE%D0%BB%D0%B0" TargetMode="External"/><Relationship Id="rId4" Type="http://schemas.openxmlformats.org/officeDocument/2006/relationships/hyperlink" Target="https://uk.wikipedia.org/wiki/%D0%9F%D0%BE%D1%87%D0%B0%D1%82%D0%BA%D0%BE%D0%B2%D0%B0_%D1%88%D0%BA%D0%BE%D0%BB%D0%B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C852F-2E05-4228-AA28-6FCF0DFA0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20131"/>
            <a:ext cx="8804634" cy="408871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Орфографічна </a:t>
            </a:r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норма. </a:t>
            </a:r>
            <a:b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Орфограма.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Орфографічна помилка.</a:t>
            </a:r>
            <a:b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Орфографічний словник.</a:t>
            </a:r>
            <a:b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Принципи української орфографії.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9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1" y="365126"/>
            <a:ext cx="8898903" cy="1652210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традиційний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>
                <a:solidFill>
                  <a:srgbClr val="0070C0"/>
                </a:solidFill>
              </a:rPr>
              <a:t>принцип </a:t>
            </a:r>
            <a:r>
              <a:rPr lang="ru-RU" sz="2400" b="1" dirty="0" err="1">
                <a:solidFill>
                  <a:srgbClr val="0070C0"/>
                </a:solidFill>
              </a:rPr>
              <a:t>правопису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полягає</a:t>
            </a:r>
            <a:r>
              <a:rPr lang="ru-RU" sz="2400" b="1" dirty="0">
                <a:solidFill>
                  <a:srgbClr val="0070C0"/>
                </a:solidFill>
              </a:rPr>
              <a:t> в тому,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 слова, </a:t>
            </a:r>
            <a:r>
              <a:rPr lang="ru-RU" sz="2400" b="1" dirty="0" err="1">
                <a:solidFill>
                  <a:srgbClr val="0070C0"/>
                </a:solidFill>
              </a:rPr>
              <a:t>окремі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частини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слів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чи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букви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пишуть</a:t>
            </a:r>
            <a:r>
              <a:rPr lang="ru-RU" sz="2400" b="1" dirty="0">
                <a:solidFill>
                  <a:srgbClr val="0070C0"/>
                </a:solidFill>
              </a:rPr>
              <a:t> так,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 err="1">
                <a:solidFill>
                  <a:srgbClr val="0070C0"/>
                </a:solidFill>
              </a:rPr>
              <a:t>це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робили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раніше</a:t>
            </a:r>
            <a:r>
              <a:rPr lang="ru-RU" sz="2400" b="1" dirty="0">
                <a:solidFill>
                  <a:srgbClr val="0070C0"/>
                </a:solidFill>
              </a:rPr>
              <a:t>, за </a:t>
            </a:r>
            <a:r>
              <a:rPr lang="ru-RU" sz="2400" b="1" dirty="0" err="1">
                <a:solidFill>
                  <a:srgbClr val="0070C0"/>
                </a:solidFill>
              </a:rPr>
              <a:t>усталеною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традицією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err="1" smtClean="0">
                <a:solidFill>
                  <a:srgbClr val="0070C0"/>
                </a:solidFill>
              </a:rPr>
              <a:t>Їхнє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написання</a:t>
            </a:r>
            <a:r>
              <a:rPr lang="ru-RU" sz="2400" b="1" dirty="0">
                <a:solidFill>
                  <a:srgbClr val="0070C0"/>
                </a:solidFill>
              </a:rPr>
              <a:t> не </a:t>
            </a:r>
            <a:r>
              <a:rPr lang="ru-RU" sz="2400" b="1" dirty="0" err="1">
                <a:solidFill>
                  <a:srgbClr val="0070C0"/>
                </a:solidFill>
              </a:rPr>
              <a:t>можна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пояснити</a:t>
            </a:r>
            <a:r>
              <a:rPr lang="ru-RU" sz="2400" b="1" dirty="0">
                <a:solidFill>
                  <a:srgbClr val="0070C0"/>
                </a:solidFill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</a:rPr>
              <a:t>сучасній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мові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дотриманням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фонетичного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або</a:t>
            </a:r>
            <a:r>
              <a:rPr lang="ru-RU" sz="2400" b="1" dirty="0">
                <a:solidFill>
                  <a:srgbClr val="0070C0"/>
                </a:solidFill>
              </a:rPr>
              <a:t> </a:t>
            </a:r>
            <a:r>
              <a:rPr lang="ru-RU" sz="2400" b="1" dirty="0" err="1">
                <a:solidFill>
                  <a:srgbClr val="0070C0"/>
                </a:solidFill>
              </a:rPr>
              <a:t>морфологічного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принципів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83" y="2205871"/>
            <a:ext cx="8823488" cy="44211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/>
              <a:t>За </a:t>
            </a:r>
            <a:r>
              <a:rPr lang="ru-RU" sz="2400" dirty="0" err="1"/>
              <a:t>традицією</a:t>
            </a:r>
            <a:r>
              <a:rPr lang="ru-RU" sz="2400" dirty="0"/>
              <a:t> в </a:t>
            </a:r>
            <a:r>
              <a:rPr lang="ru-RU" sz="2400" dirty="0" err="1"/>
              <a:t>українському</a:t>
            </a:r>
            <a:r>
              <a:rPr lang="ru-RU" sz="2400" dirty="0"/>
              <a:t> </a:t>
            </a:r>
            <a:r>
              <a:rPr lang="ru-RU" sz="2400" dirty="0" err="1"/>
              <a:t>письмі</a:t>
            </a:r>
            <a:r>
              <a:rPr lang="ru-RU" sz="2400" dirty="0"/>
              <a:t> </a:t>
            </a:r>
            <a:r>
              <a:rPr lang="ru-RU" sz="2400" dirty="0" err="1"/>
              <a:t>вживають</a:t>
            </a:r>
            <a:r>
              <a:rPr lang="ru-RU" sz="2400" dirty="0" smtClean="0"/>
              <a:t>:</a:t>
            </a:r>
          </a:p>
          <a:p>
            <a:pPr marL="0" indent="0" algn="ctr">
              <a:buNone/>
            </a:pPr>
            <a:endParaRPr lang="ru-RU" sz="2400" dirty="0"/>
          </a:p>
          <a:p>
            <a:pPr indent="403225">
              <a:buFont typeface="Wingdings" pitchFamily="2" charset="2"/>
              <a:buChar char="ü"/>
            </a:pPr>
            <a:r>
              <a:rPr lang="ru-RU" sz="2400" dirty="0" err="1"/>
              <a:t>літери</a:t>
            </a:r>
            <a:r>
              <a:rPr lang="ru-RU" sz="2400" dirty="0"/>
              <a:t> я, ю, є,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 один </a:t>
            </a:r>
            <a:r>
              <a:rPr lang="ru-RU" sz="2400" dirty="0" err="1"/>
              <a:t>або</a:t>
            </a:r>
            <a:r>
              <a:rPr lang="ru-RU" sz="2400" dirty="0"/>
              <a:t> два звуки, а </a:t>
            </a:r>
            <a:r>
              <a:rPr lang="ru-RU" sz="2400" dirty="0" err="1"/>
              <a:t>також</a:t>
            </a:r>
            <a:r>
              <a:rPr lang="ru-RU" sz="2400" dirty="0"/>
              <a:t> ї,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позначає</a:t>
            </a:r>
            <a:r>
              <a:rPr lang="ru-RU" sz="2400" dirty="0"/>
              <a:t> два звуки: </a:t>
            </a:r>
            <a:r>
              <a:rPr lang="ru-RU" sz="2400" dirty="0" err="1"/>
              <a:t>завдання</a:t>
            </a:r>
            <a:r>
              <a:rPr lang="ru-RU" sz="2400" dirty="0"/>
              <a:t> — </a:t>
            </a:r>
            <a:r>
              <a:rPr lang="ru-RU" sz="2400" dirty="0" err="1"/>
              <a:t>зап’ястний</a:t>
            </a:r>
            <a:r>
              <a:rPr lang="ru-RU" sz="2400" dirty="0"/>
              <a:t>, </a:t>
            </a:r>
            <a:r>
              <a:rPr lang="ru-RU" sz="2400" dirty="0" err="1"/>
              <a:t>мюслі</a:t>
            </a:r>
            <a:r>
              <a:rPr lang="ru-RU" sz="2400" dirty="0"/>
              <a:t> — </a:t>
            </a:r>
            <a:r>
              <a:rPr lang="ru-RU" sz="2400" dirty="0" err="1"/>
              <a:t>зів'ю</a:t>
            </a:r>
            <a:r>
              <a:rPr lang="ru-RU" sz="2400" dirty="0"/>
              <a:t>, </a:t>
            </a:r>
            <a:r>
              <a:rPr lang="ru-RU" sz="2400" dirty="0" err="1"/>
              <a:t>синє</a:t>
            </a:r>
            <a:r>
              <a:rPr lang="ru-RU" sz="2400" dirty="0"/>
              <a:t> — </a:t>
            </a:r>
            <a:r>
              <a:rPr lang="ru-RU" sz="2400" dirty="0" err="1"/>
              <a:t>в’є</a:t>
            </a:r>
            <a:r>
              <a:rPr lang="ru-RU" sz="2400" dirty="0"/>
              <a:t>, </a:t>
            </a:r>
            <a:r>
              <a:rPr lang="ru-RU" sz="2400" dirty="0" err="1"/>
              <a:t>сузір'я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indent="403225">
              <a:buFont typeface="Wingdings" pitchFamily="2" charset="2"/>
              <a:buChar char="ü"/>
            </a:pPr>
            <a:r>
              <a:rPr lang="ru-RU" sz="2400" dirty="0" err="1"/>
              <a:t>літеру</a:t>
            </a:r>
            <a:r>
              <a:rPr lang="ru-RU" sz="2400" dirty="0"/>
              <a:t> щ на </a:t>
            </a:r>
            <a:r>
              <a:rPr lang="ru-RU" sz="2400" dirty="0" err="1"/>
              <a:t>позначення</a:t>
            </a:r>
            <a:r>
              <a:rPr lang="ru-RU" sz="2400" dirty="0"/>
              <a:t> 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звуків</a:t>
            </a:r>
            <a:r>
              <a:rPr lang="ru-RU" sz="2400" dirty="0"/>
              <a:t>: щур, щавель;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indent="403225">
              <a:buFont typeface="Wingdings" pitchFamily="2" charset="2"/>
              <a:buChar char="ü"/>
            </a:pPr>
            <a:r>
              <a:rPr lang="ru-RU" sz="2400" dirty="0" err="1"/>
              <a:t>м’який</a:t>
            </a:r>
            <a:r>
              <a:rPr lang="ru-RU" sz="2400" dirty="0"/>
              <a:t> знак: </a:t>
            </a:r>
            <a:r>
              <a:rPr lang="ru-RU" sz="2400" dirty="0" err="1"/>
              <a:t>тінь</a:t>
            </a:r>
            <a:r>
              <a:rPr lang="ru-RU" sz="2400" dirty="0"/>
              <a:t>, </a:t>
            </a:r>
            <a:r>
              <a:rPr lang="ru-RU" sz="2400" dirty="0" err="1"/>
              <a:t>кріль</a:t>
            </a:r>
            <a:r>
              <a:rPr lang="ru-RU" sz="2400" dirty="0"/>
              <a:t>, </a:t>
            </a:r>
            <a:r>
              <a:rPr lang="ru-RU" sz="2400" dirty="0" err="1"/>
              <a:t>римський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indent="403225">
              <a:buFont typeface="Wingdings" pitchFamily="2" charset="2"/>
              <a:buChar char="ü"/>
            </a:pPr>
            <a:r>
              <a:rPr lang="ru-RU" sz="2400" dirty="0" err="1"/>
              <a:t>подвоєні</a:t>
            </a:r>
            <a:r>
              <a:rPr lang="ru-RU" sz="2400" dirty="0"/>
              <a:t> </a:t>
            </a:r>
            <a:r>
              <a:rPr lang="ru-RU" sz="2400" dirty="0" err="1"/>
              <a:t>літери</a:t>
            </a:r>
            <a:r>
              <a:rPr lang="ru-RU" sz="2400" dirty="0"/>
              <a:t> в </a:t>
            </a:r>
            <a:r>
              <a:rPr lang="ru-RU" sz="2400" dirty="0" err="1"/>
              <a:t>іншомовних</a:t>
            </a:r>
            <a:r>
              <a:rPr lang="ru-RU" sz="2400" dirty="0"/>
              <a:t> словах: Мекка, Руссо, бонна, ванна.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65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17" y="141402"/>
            <a:ext cx="8700940" cy="1549287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Смисловий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диференційний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b="1" dirty="0">
                <a:solidFill>
                  <a:srgbClr val="0070C0"/>
                </a:solidFill>
              </a:rPr>
              <a:t>принцип 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вимагає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різного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написання</a:t>
            </a:r>
            <a:r>
              <a:rPr lang="ru-RU" sz="32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36" y="2045615"/>
            <a:ext cx="8748074" cy="4131347"/>
          </a:xfrm>
        </p:spPr>
        <p:txBody>
          <a:bodyPr>
            <a:normAutofit fontScale="92500" lnSpcReduction="20000"/>
          </a:bodyPr>
          <a:lstStyle/>
          <a:p>
            <a:pPr indent="307975">
              <a:buFont typeface="Wingdings" pitchFamily="2" charset="2"/>
              <a:buChar char="ü"/>
            </a:pPr>
            <a:r>
              <a:rPr lang="ru-RU" sz="2600" dirty="0" err="1" smtClean="0"/>
              <a:t>однозвучних</a:t>
            </a:r>
            <a:r>
              <a:rPr lang="ru-RU" sz="2600" dirty="0" smtClean="0"/>
              <a:t> </a:t>
            </a:r>
            <a:r>
              <a:rPr lang="ru-RU" sz="2600" dirty="0" err="1"/>
              <a:t>слів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мають</a:t>
            </a:r>
            <a:r>
              <a:rPr lang="ru-RU" sz="2600" dirty="0"/>
              <a:t> </a:t>
            </a:r>
            <a:r>
              <a:rPr lang="ru-RU" sz="2600" dirty="0" err="1"/>
              <a:t>різне</a:t>
            </a:r>
            <a:r>
              <a:rPr lang="ru-RU" sz="2600" dirty="0"/>
              <a:t> </a:t>
            </a:r>
            <a:r>
              <a:rPr lang="ru-RU" sz="2600" dirty="0" err="1"/>
              <a:t>значення</a:t>
            </a:r>
            <a:r>
              <a:rPr lang="ru-RU" sz="2600" dirty="0"/>
              <a:t> (</a:t>
            </a:r>
            <a:r>
              <a:rPr lang="ru-RU" sz="2600" dirty="0" err="1"/>
              <a:t>омонімів</a:t>
            </a:r>
            <a:r>
              <a:rPr lang="ru-RU" sz="2600" dirty="0"/>
              <a:t>): Роман (</a:t>
            </a:r>
            <a:r>
              <a:rPr lang="ru-RU" sz="2600" dirty="0" err="1"/>
              <a:t>ім’я</a:t>
            </a:r>
            <a:r>
              <a:rPr lang="ru-RU" sz="2600" dirty="0"/>
              <a:t>) — роман (</a:t>
            </a:r>
            <a:r>
              <a:rPr lang="ru-RU" sz="2600" dirty="0" err="1"/>
              <a:t>твір</a:t>
            </a:r>
            <a:r>
              <a:rPr lang="ru-RU" sz="2600" dirty="0"/>
              <a:t>); </a:t>
            </a:r>
            <a:r>
              <a:rPr lang="ru-RU" sz="2600" dirty="0" err="1"/>
              <a:t>Сонце</a:t>
            </a:r>
            <a:r>
              <a:rPr lang="ru-RU" sz="2600" dirty="0"/>
              <a:t> (</a:t>
            </a:r>
            <a:r>
              <a:rPr lang="ru-RU" sz="2600" dirty="0" err="1"/>
              <a:t>зірка</a:t>
            </a:r>
            <a:r>
              <a:rPr lang="ru-RU" sz="2600" dirty="0"/>
              <a:t>) — </a:t>
            </a:r>
            <a:r>
              <a:rPr lang="ru-RU" sz="2600" dirty="0" err="1"/>
              <a:t>сонце</a:t>
            </a:r>
            <a:r>
              <a:rPr lang="ru-RU" sz="2600" dirty="0"/>
              <a:t> (</a:t>
            </a:r>
            <a:r>
              <a:rPr lang="ru-RU" sz="2600" dirty="0" err="1"/>
              <a:t>світило</a:t>
            </a:r>
            <a:r>
              <a:rPr lang="ru-RU" sz="2600" dirty="0"/>
              <a:t>); </a:t>
            </a:r>
            <a:r>
              <a:rPr lang="ru-RU" sz="2600" dirty="0" err="1"/>
              <a:t>Іван</a:t>
            </a:r>
            <a:r>
              <a:rPr lang="ru-RU" sz="2600" dirty="0"/>
              <a:t> Сила — </a:t>
            </a:r>
            <a:r>
              <a:rPr lang="ru-RU" sz="2600" dirty="0" err="1"/>
              <a:t>неймовірна</a:t>
            </a:r>
            <a:r>
              <a:rPr lang="ru-RU" sz="2600" dirty="0"/>
              <a:t> сила;</a:t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pPr indent="307975">
              <a:buFont typeface="Wingdings" pitchFamily="2" charset="2"/>
              <a:buChar char="ü"/>
            </a:pPr>
            <a:r>
              <a:rPr lang="ru-RU" sz="2600" dirty="0" err="1"/>
              <a:t>паронімів</a:t>
            </a:r>
            <a:r>
              <a:rPr lang="ru-RU" sz="2600" dirty="0"/>
              <a:t>: </a:t>
            </a:r>
            <a:r>
              <a:rPr lang="ru-RU" sz="2600" dirty="0" err="1"/>
              <a:t>дружний</a:t>
            </a:r>
            <a:r>
              <a:rPr lang="ru-RU" sz="2600" dirty="0"/>
              <a:t> — </a:t>
            </a:r>
            <a:r>
              <a:rPr lang="ru-RU" sz="2600" dirty="0" err="1"/>
              <a:t>дружній</a:t>
            </a:r>
            <a:r>
              <a:rPr lang="ru-RU" sz="2600" dirty="0"/>
              <a:t>;</a:t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pPr indent="307975">
              <a:buFont typeface="Wingdings" pitchFamily="2" charset="2"/>
              <a:buChar char="ü"/>
            </a:pPr>
            <a:r>
              <a:rPr lang="ru-RU" sz="2600" dirty="0" err="1"/>
              <a:t>префіксів</a:t>
            </a:r>
            <a:r>
              <a:rPr lang="ru-RU" sz="2600" dirty="0"/>
              <a:t> пре-, при-: </a:t>
            </a:r>
            <a:r>
              <a:rPr lang="ru-RU" sz="2600" dirty="0" err="1"/>
              <a:t>премудрий</a:t>
            </a:r>
            <a:r>
              <a:rPr lang="ru-RU" sz="2600" dirty="0"/>
              <a:t> — </a:t>
            </a:r>
            <a:r>
              <a:rPr lang="ru-RU" sz="2600" dirty="0" err="1"/>
              <a:t>примудритися</a:t>
            </a:r>
            <a:r>
              <a:rPr lang="ru-RU" sz="2600" dirty="0"/>
              <a:t>;</a:t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  <a:p>
            <a:pPr indent="307975">
              <a:buFont typeface="Wingdings" pitchFamily="2" charset="2"/>
              <a:buChar char="ü"/>
            </a:pPr>
            <a:r>
              <a:rPr lang="ru-RU" sz="2600" dirty="0" err="1"/>
              <a:t>слів</a:t>
            </a:r>
            <a:r>
              <a:rPr lang="ru-RU" sz="2600" dirty="0"/>
              <a:t> разом та </a:t>
            </a:r>
            <a:r>
              <a:rPr lang="ru-RU" sz="2600" dirty="0" err="1"/>
              <a:t>окремо</a:t>
            </a:r>
            <a:r>
              <a:rPr lang="ru-RU" sz="2600" dirty="0"/>
              <a:t>: </a:t>
            </a:r>
            <a:r>
              <a:rPr lang="ru-RU" sz="2600" dirty="0" err="1"/>
              <a:t>вивчив</a:t>
            </a:r>
            <a:r>
              <a:rPr lang="ru-RU" sz="2600" dirty="0"/>
              <a:t> </a:t>
            </a:r>
            <a:r>
              <a:rPr lang="ru-RU" sz="2600" dirty="0" err="1"/>
              <a:t>напам'ять</a:t>
            </a:r>
            <a:r>
              <a:rPr lang="ru-RU" sz="2600" dirty="0"/>
              <a:t> — </a:t>
            </a:r>
            <a:r>
              <a:rPr lang="ru-RU" sz="2600" dirty="0" err="1"/>
              <a:t>подарував</a:t>
            </a:r>
            <a:r>
              <a:rPr lang="ru-RU" sz="2600" dirty="0"/>
              <a:t> на </a:t>
            </a:r>
            <a:r>
              <a:rPr lang="ru-RU" sz="2600" dirty="0" err="1"/>
              <a:t>пам'ять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3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29" y="72895"/>
            <a:ext cx="8776355" cy="1325563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особливою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уважністю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дотримуватися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орфографічних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29" y="1825625"/>
            <a:ext cx="8861196" cy="4895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складних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півгодини</a:t>
            </a:r>
            <a:r>
              <a:rPr lang="ru-RU" sz="2400" dirty="0"/>
              <a:t>, </a:t>
            </a:r>
            <a:r>
              <a:rPr lang="ru-RU" sz="2400" dirty="0" err="1"/>
              <a:t>напівприбутковий</a:t>
            </a:r>
            <a:r>
              <a:rPr lang="ru-RU" sz="2400" dirty="0"/>
              <a:t>, </a:t>
            </a:r>
            <a:r>
              <a:rPr lang="ru-RU" sz="2400" dirty="0" err="1"/>
              <a:t>піваркуша</a:t>
            </a:r>
            <a:r>
              <a:rPr lang="ru-RU" sz="2400" dirty="0"/>
              <a:t>; жиробанк, </a:t>
            </a:r>
            <a:r>
              <a:rPr lang="ru-RU" sz="2400" dirty="0" err="1"/>
              <a:t>ціноутворення</a:t>
            </a:r>
            <a:r>
              <a:rPr lang="ru-RU" sz="2400" dirty="0"/>
              <a:t>; член-</a:t>
            </a:r>
            <a:r>
              <a:rPr lang="ru-RU" sz="2400" dirty="0" err="1"/>
              <a:t>кореспондент</a:t>
            </a:r>
            <a:r>
              <a:rPr lang="ru-RU" sz="2400" dirty="0"/>
              <a:t>, </a:t>
            </a:r>
            <a:r>
              <a:rPr lang="ru-RU" sz="2400" dirty="0" err="1"/>
              <a:t>купівля</a:t>
            </a:r>
            <a:r>
              <a:rPr lang="ru-RU" sz="2400" dirty="0"/>
              <a:t>-продаж, </a:t>
            </a:r>
            <a:r>
              <a:rPr lang="ru-RU" sz="2400" dirty="0" err="1"/>
              <a:t>кіловат</a:t>
            </a:r>
            <a:r>
              <a:rPr lang="ru-RU" sz="2400" dirty="0"/>
              <a:t>-</a:t>
            </a:r>
            <a:r>
              <a:rPr lang="ru-RU" sz="2400" dirty="0" err="1"/>
              <a:t>година,людина</a:t>
            </a:r>
            <a:r>
              <a:rPr lang="ru-RU" sz="2400" dirty="0"/>
              <a:t>-день, </a:t>
            </a:r>
            <a:r>
              <a:rPr lang="ru-RU" sz="2400" dirty="0" err="1"/>
              <a:t>пів-Києва</a:t>
            </a:r>
            <a:r>
              <a:rPr lang="ru-RU" sz="2400" dirty="0"/>
              <a:t>, </a:t>
            </a:r>
            <a:r>
              <a:rPr lang="ru-RU" sz="2400" dirty="0" err="1"/>
              <a:t>пів-Європи</a:t>
            </a:r>
            <a:r>
              <a:rPr lang="ru-RU" sz="2400" dirty="0"/>
              <a:t>; </a:t>
            </a:r>
            <a:r>
              <a:rPr lang="ru-RU" sz="2400" dirty="0" err="1"/>
              <a:t>інтервалютний</a:t>
            </a:r>
            <a:r>
              <a:rPr lang="ru-RU" sz="2400" dirty="0"/>
              <a:t>, </a:t>
            </a:r>
            <a:r>
              <a:rPr lang="ru-RU" sz="2400" dirty="0" err="1"/>
              <a:t>самоокупний</a:t>
            </a:r>
            <a:r>
              <a:rPr lang="ru-RU" sz="2400" dirty="0"/>
              <a:t>; </a:t>
            </a:r>
            <a:r>
              <a:rPr lang="ru-RU" sz="2400" dirty="0" err="1"/>
              <a:t>суспільно</a:t>
            </a:r>
            <a:r>
              <a:rPr lang="ru-RU" sz="2400" dirty="0"/>
              <a:t> </a:t>
            </a:r>
            <a:r>
              <a:rPr lang="ru-RU" sz="2400" dirty="0" err="1"/>
              <a:t>корисний</a:t>
            </a:r>
            <a:r>
              <a:rPr lang="ru-RU" sz="2400" dirty="0"/>
              <a:t>, </a:t>
            </a:r>
            <a:r>
              <a:rPr lang="ru-RU" sz="2400" dirty="0" err="1"/>
              <a:t>безстроково</a:t>
            </a:r>
            <a:r>
              <a:rPr lang="ru-RU" sz="2400" dirty="0"/>
              <a:t> </a:t>
            </a:r>
            <a:r>
              <a:rPr lang="ru-RU" sz="2400" dirty="0" err="1"/>
              <a:t>відпускний</a:t>
            </a:r>
            <a:r>
              <a:rPr lang="ru-RU" sz="2400" dirty="0"/>
              <a:t>; </a:t>
            </a:r>
            <a:r>
              <a:rPr lang="ru-RU" sz="2400" dirty="0" err="1"/>
              <a:t>кількамільйонний</a:t>
            </a:r>
            <a:r>
              <a:rPr lang="ru-RU" sz="2400" dirty="0"/>
              <a:t>, </a:t>
            </a:r>
            <a:r>
              <a:rPr lang="ru-RU" sz="2400" dirty="0" err="1"/>
              <a:t>двохсотий</a:t>
            </a:r>
            <a:r>
              <a:rPr lang="ru-RU" sz="2400" dirty="0"/>
              <a:t>; о </a:t>
            </a:r>
            <a:r>
              <a:rPr lang="ru-RU" sz="2400" dirty="0" err="1"/>
              <a:t>п’ятій</a:t>
            </a:r>
            <a:r>
              <a:rPr lang="ru-RU" sz="2400" dirty="0"/>
              <a:t> </a:t>
            </a:r>
            <a:r>
              <a:rPr lang="ru-RU" sz="2400" dirty="0" err="1"/>
              <a:t>годині</a:t>
            </a:r>
            <a:r>
              <a:rPr lang="ru-RU" sz="2400" dirty="0"/>
              <a:t>, десять </a:t>
            </a:r>
            <a:r>
              <a:rPr lang="ru-RU" sz="2400" dirty="0" err="1"/>
              <a:t>хвилин</a:t>
            </a:r>
            <a:r>
              <a:rPr lang="ru-RU" sz="2400" dirty="0"/>
              <a:t> на </a:t>
            </a:r>
            <a:r>
              <a:rPr lang="ru-RU" sz="2400" dirty="0" err="1"/>
              <a:t>четверту</a:t>
            </a:r>
            <a:r>
              <a:rPr lang="ru-RU" sz="2400" dirty="0"/>
              <a:t>; </a:t>
            </a:r>
            <a:r>
              <a:rPr lang="ru-RU" sz="2400" dirty="0" err="1"/>
              <a:t>абищо</a:t>
            </a:r>
            <a:r>
              <a:rPr lang="ru-RU" sz="2400" dirty="0"/>
              <a:t>, </a:t>
            </a:r>
            <a:r>
              <a:rPr lang="ru-RU" sz="2400" dirty="0" err="1"/>
              <a:t>хтозна-який</a:t>
            </a:r>
            <a:r>
              <a:rPr lang="ru-RU" sz="2400" dirty="0"/>
              <a:t>; раз у раз, </a:t>
            </a:r>
            <a:r>
              <a:rPr lang="ru-RU" sz="2400" dirty="0" err="1"/>
              <a:t>кінець</a:t>
            </a:r>
            <a:r>
              <a:rPr lang="ru-RU" sz="2400" dirty="0"/>
              <a:t> </a:t>
            </a:r>
            <a:r>
              <a:rPr lang="ru-RU" sz="2400" dirty="0" err="1"/>
              <a:t>кінцем</a:t>
            </a:r>
            <a:r>
              <a:rPr lang="ru-RU" sz="2400" dirty="0"/>
              <a:t>, одним одна; </a:t>
            </a:r>
            <a:r>
              <a:rPr lang="ru-RU" sz="2400" dirty="0" err="1"/>
              <a:t>по-нашому</a:t>
            </a:r>
            <a:r>
              <a:rPr lang="ru-RU" sz="2400" dirty="0"/>
              <a:t>, </a:t>
            </a:r>
            <a:r>
              <a:rPr lang="ru-RU" sz="2400" dirty="0" err="1"/>
              <a:t>ні</a:t>
            </a:r>
            <a:r>
              <a:rPr lang="ru-RU" sz="2400" dirty="0"/>
              <a:t> з ким та </a:t>
            </a:r>
            <a:r>
              <a:rPr lang="ru-RU" sz="2400" dirty="0" err="1"/>
              <a:t>ін</a:t>
            </a:r>
            <a:r>
              <a:rPr lang="ru-RU" sz="2400" dirty="0" smtClean="0"/>
              <a:t>.)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Правопису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географічних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Сімферополь</a:t>
            </a:r>
            <a:r>
              <a:rPr lang="ru-RU" sz="2400" dirty="0"/>
              <a:t>, </a:t>
            </a:r>
            <a:r>
              <a:rPr lang="ru-RU" sz="2400" dirty="0" err="1"/>
              <a:t>Кемберленд</a:t>
            </a:r>
            <a:r>
              <a:rPr lang="ru-RU" sz="2400" dirty="0"/>
              <a:t>, </a:t>
            </a:r>
            <a:r>
              <a:rPr lang="ru-RU" sz="2400" dirty="0" err="1"/>
              <a:t>Середземне</a:t>
            </a:r>
            <a:r>
              <a:rPr lang="ru-RU" sz="2400" dirty="0"/>
              <a:t> море, село </a:t>
            </a:r>
            <a:r>
              <a:rPr lang="ru-RU" sz="2400" dirty="0" err="1"/>
              <a:t>Івана</a:t>
            </a:r>
            <a:r>
              <a:rPr lang="ru-RU" sz="2400" dirty="0"/>
              <a:t> Франка, </a:t>
            </a:r>
            <a:r>
              <a:rPr lang="ru-RU" sz="2400" dirty="0" err="1"/>
              <a:t>Івано-Франківськ</a:t>
            </a:r>
            <a:r>
              <a:rPr lang="ru-RU" sz="2400" dirty="0"/>
              <a:t>, Франкфурт-на-</a:t>
            </a:r>
            <a:r>
              <a:rPr lang="ru-RU" sz="2400" dirty="0" err="1"/>
              <a:t>Майні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.)</a:t>
            </a:r>
          </a:p>
          <a:p>
            <a:pPr marL="0" indent="0" algn="just">
              <a:buNone/>
            </a:pP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іншомовного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(бланк, </a:t>
            </a:r>
            <a:r>
              <a:rPr lang="ru-RU" sz="2400" dirty="0" err="1"/>
              <a:t>альтруїзм</a:t>
            </a:r>
            <a:r>
              <a:rPr lang="ru-RU" sz="2400" dirty="0"/>
              <a:t>, сума, </a:t>
            </a:r>
            <a:r>
              <a:rPr lang="ru-RU" sz="2400" dirty="0" err="1"/>
              <a:t>маса</a:t>
            </a:r>
            <a:r>
              <a:rPr lang="ru-RU" sz="2400" dirty="0"/>
              <a:t>, тонна, </a:t>
            </a:r>
            <a:r>
              <a:rPr lang="ru-RU" sz="2400" dirty="0" err="1"/>
              <a:t>голландський</a:t>
            </a:r>
            <a:r>
              <a:rPr lang="ru-RU" sz="2400" dirty="0"/>
              <a:t>, </a:t>
            </a:r>
            <a:r>
              <a:rPr lang="ru-RU" sz="2400" dirty="0" err="1"/>
              <a:t>контрреволюція</a:t>
            </a:r>
            <a:r>
              <a:rPr lang="ru-RU" sz="2400" dirty="0"/>
              <a:t>, </a:t>
            </a:r>
            <a:r>
              <a:rPr lang="ru-RU" sz="2400" dirty="0" err="1"/>
              <a:t>іпотека</a:t>
            </a:r>
            <a:r>
              <a:rPr lang="ru-RU" sz="2400" dirty="0"/>
              <a:t>, </a:t>
            </a:r>
            <a:r>
              <a:rPr lang="ru-RU" sz="2400" dirty="0" err="1"/>
              <a:t>консорціум</a:t>
            </a:r>
            <a:r>
              <a:rPr lang="ru-RU" sz="2400" dirty="0"/>
              <a:t>, </a:t>
            </a:r>
            <a:r>
              <a:rPr lang="ru-RU" sz="2400" dirty="0" err="1"/>
              <a:t>бар’єр</a:t>
            </a:r>
            <a:r>
              <a:rPr lang="ru-RU" sz="2400" dirty="0"/>
              <a:t>, </a:t>
            </a:r>
            <a:r>
              <a:rPr lang="ru-RU" sz="2400" dirty="0" err="1"/>
              <a:t>феєрверк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 smtClean="0"/>
              <a:t>.)</a:t>
            </a:r>
            <a:endParaRPr lang="ru-RU" sz="24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012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5" y="207390"/>
            <a:ext cx="8597245" cy="1483299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ОРФОГРАФІЧНА  ПОМИЛКА</a:t>
            </a:r>
            <a:r>
              <a:rPr lang="ru-RU" sz="2400" b="1" dirty="0" smtClean="0">
                <a:latin typeface="Bahnschrift SemiLight Condensed" pitchFamily="34" charset="0"/>
              </a:rPr>
              <a:t/>
            </a:r>
            <a:br>
              <a:rPr lang="ru-RU" sz="2400" b="1" dirty="0" smtClean="0">
                <a:latin typeface="Bahnschrift SemiLight Condensed" pitchFamily="34" charset="0"/>
              </a:rPr>
            </a:br>
            <a:r>
              <a:rPr lang="ru-RU" sz="2400" b="1" dirty="0" smtClean="0">
                <a:latin typeface="Bahnschrift SemiLight Condensed" pitchFamily="34" charset="0"/>
              </a:rPr>
              <a:t>- </a:t>
            </a:r>
            <a:r>
              <a:rPr lang="ru-RU" sz="2400" b="1" dirty="0" err="1" smtClean="0">
                <a:latin typeface="Bahnschrift SemiLight Condensed" pitchFamily="34" charset="0"/>
              </a:rPr>
              <a:t>це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r>
              <a:rPr lang="ru-RU" sz="2400" b="1" dirty="0" err="1" smtClean="0">
                <a:latin typeface="Bahnschrift SemiLight Condensed" pitchFamily="34" charset="0"/>
              </a:rPr>
              <a:t>неправильне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написання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слів</a:t>
            </a:r>
            <a:r>
              <a:rPr lang="ru-RU" sz="2400" b="1" dirty="0">
                <a:latin typeface="Bahnschrift SemiLight Condensed" pitchFamily="34" charset="0"/>
              </a:rPr>
              <a:t>  (</a:t>
            </a:r>
            <a:r>
              <a:rPr lang="ru-RU" sz="2400" b="1" dirty="0" err="1">
                <a:latin typeface="Bahnschrift SemiLight Condensed" pitchFamily="34" charset="0"/>
              </a:rPr>
              <a:t>уживання</a:t>
            </a:r>
            <a:r>
              <a:rPr lang="ru-RU" sz="2400" b="1" dirty="0">
                <a:latin typeface="Bahnschrift SemiLight Condensed" pitchFamily="34" charset="0"/>
              </a:rPr>
              <a:t> знака </a:t>
            </a:r>
            <a:r>
              <a:rPr lang="ru-RU" sz="2400" b="1" dirty="0" err="1">
                <a:latin typeface="Bahnschrift SemiLight Condensed" pitchFamily="34" charset="0"/>
              </a:rPr>
              <a:t>м'якшення</a:t>
            </a:r>
            <a:r>
              <a:rPr lang="ru-RU" sz="2400" b="1" dirty="0">
                <a:latin typeface="Bahnschrift SemiLight Condensed" pitchFamily="34" charset="0"/>
              </a:rPr>
              <a:t>, </a:t>
            </a:r>
            <a:r>
              <a:rPr lang="ru-RU" sz="2400" b="1" dirty="0" err="1">
                <a:latin typeface="Bahnschrift SemiLight Condensed" pitchFamily="34" charset="0"/>
              </a:rPr>
              <a:t>спрощення</a:t>
            </a:r>
            <a:r>
              <a:rPr lang="ru-RU" sz="2400" b="1" dirty="0">
                <a:latin typeface="Bahnschrift SemiLight Condensed" pitchFamily="34" charset="0"/>
              </a:rPr>
              <a:t> в </a:t>
            </a:r>
            <a:r>
              <a:rPr lang="ru-RU" sz="2400" b="1" dirty="0" err="1">
                <a:latin typeface="Bahnschrift SemiLight Condensed" pitchFamily="34" charset="0"/>
              </a:rPr>
              <a:t>групах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приголосних</a:t>
            </a:r>
            <a:r>
              <a:rPr lang="ru-RU" sz="2400" b="1" dirty="0">
                <a:latin typeface="Bahnschrift SemiLight Condensed" pitchFamily="34" charset="0"/>
              </a:rPr>
              <a:t>, </a:t>
            </a:r>
            <a:r>
              <a:rPr lang="ru-RU" sz="2400" b="1" dirty="0" err="1">
                <a:latin typeface="Bahnschrift SemiLight Condensed" pitchFamily="34" charset="0"/>
              </a:rPr>
              <a:t>правопис</a:t>
            </a:r>
            <a:r>
              <a:rPr lang="ru-RU" sz="2400" b="1" dirty="0">
                <a:latin typeface="Bahnschrift SemiLight Condensed" pitchFamily="34" charset="0"/>
              </a:rPr>
              <a:t> </a:t>
            </a:r>
            <a:r>
              <a:rPr lang="ru-RU" sz="2400" b="1" dirty="0" err="1">
                <a:latin typeface="Bahnschrift SemiLight Condensed" pitchFamily="34" charset="0"/>
              </a:rPr>
              <a:t>префіксів</a:t>
            </a:r>
            <a:r>
              <a:rPr lang="ru-RU" sz="2400" b="1" dirty="0">
                <a:latin typeface="Bahnschrift SemiLight Condensed" pitchFamily="34" charset="0"/>
              </a:rPr>
              <a:t> </a:t>
            </a:r>
            <a:r>
              <a:rPr lang="ru-RU" sz="2400" b="1" dirty="0" err="1">
                <a:latin typeface="Bahnschrift SemiLight Condensed" pitchFamily="34" charset="0"/>
              </a:rPr>
              <a:t>тощо</a:t>
            </a:r>
            <a:r>
              <a:rPr lang="ru-RU" sz="2400" b="1" dirty="0">
                <a:latin typeface="Bahnschrift SemiLight Condensed" pitchFamily="34" charset="0"/>
              </a:rPr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6" y="1954500"/>
            <a:ext cx="6408345" cy="42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78591f21c8982ef76989257d2c02c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4" y="423878"/>
            <a:ext cx="6894968" cy="627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87" y="94268"/>
            <a:ext cx="9012025" cy="1762812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О Р Ф О Г Р А Ф І Я</a:t>
            </a:r>
            <a:r>
              <a:rPr lang="ru-RU" sz="4800" b="1" dirty="0">
                <a:latin typeface="Bahnschrift SemiLight Condensed" pitchFamily="34" charset="0"/>
              </a:rPr>
              <a:t> </a:t>
            </a:r>
            <a:r>
              <a:rPr lang="ru-RU" sz="2400" b="1" dirty="0" smtClean="0">
                <a:latin typeface="Bahnschrift SemiLight Condensed" pitchFamily="34" charset="0"/>
              </a:rPr>
              <a:t/>
            </a:r>
            <a:br>
              <a:rPr lang="ru-RU" sz="2400" b="1" dirty="0" smtClean="0">
                <a:latin typeface="Bahnschrift SemiLight Condensed" pitchFamily="34" charset="0"/>
              </a:rPr>
            </a:br>
            <a:r>
              <a:rPr lang="ru-RU" sz="1600" b="1" dirty="0" smtClean="0">
                <a:latin typeface="Bahnschrift SemiLight Condensed" pitchFamily="34" charset="0"/>
              </a:rPr>
              <a:t>(</a:t>
            </a:r>
            <a:r>
              <a:rPr lang="ru-RU" sz="1600" b="1" dirty="0" err="1">
                <a:latin typeface="Bahnschrift SemiLight Condensed" pitchFamily="34" charset="0"/>
              </a:rPr>
              <a:t>грецьк</a:t>
            </a:r>
            <a:r>
              <a:rPr lang="ru-RU" sz="1600" b="1" dirty="0">
                <a:latin typeface="Bahnschrift SemiLight Condensed" pitchFamily="34" charset="0"/>
              </a:rPr>
              <a:t>. </a:t>
            </a:r>
            <a:r>
              <a:rPr lang="en-US" sz="1600" b="1" dirty="0" err="1">
                <a:latin typeface="Bahnschrift SemiLight Condensed" pitchFamily="34" charset="0"/>
              </a:rPr>
              <a:t>orthos</a:t>
            </a:r>
            <a:r>
              <a:rPr lang="en-US" sz="1600" b="1" dirty="0">
                <a:latin typeface="Bahnschrift SemiLight Condensed" pitchFamily="34" charset="0"/>
              </a:rPr>
              <a:t> — </a:t>
            </a:r>
            <a:r>
              <a:rPr lang="ru-RU" sz="1600" b="1" dirty="0" err="1">
                <a:latin typeface="Bahnschrift SemiLight Condensed" pitchFamily="34" charset="0"/>
              </a:rPr>
              <a:t>прямий</a:t>
            </a:r>
            <a:r>
              <a:rPr lang="ru-RU" sz="1600" b="1" dirty="0">
                <a:latin typeface="Bahnschrift SemiLight Condensed" pitchFamily="34" charset="0"/>
              </a:rPr>
              <a:t>, </a:t>
            </a:r>
            <a:r>
              <a:rPr lang="ru-RU" sz="1600" b="1" dirty="0" err="1">
                <a:latin typeface="Bahnschrift SemiLight Condensed" pitchFamily="34" charset="0"/>
              </a:rPr>
              <a:t>правильний</a:t>
            </a:r>
            <a:r>
              <a:rPr lang="ru-RU" sz="1600" b="1" dirty="0">
                <a:latin typeface="Bahnschrift SemiLight Condensed" pitchFamily="34" charset="0"/>
              </a:rPr>
              <a:t>, </a:t>
            </a:r>
            <a:r>
              <a:rPr lang="ru-RU" sz="1600" b="1" dirty="0" err="1">
                <a:latin typeface="Bahnschrift SemiLight Condensed" pitchFamily="34" charset="0"/>
              </a:rPr>
              <a:t>рівний</a:t>
            </a:r>
            <a:r>
              <a:rPr lang="ru-RU" sz="1600" b="1" dirty="0">
                <a:latin typeface="Bahnschrift SemiLight Condensed" pitchFamily="34" charset="0"/>
              </a:rPr>
              <a:t> і </a:t>
            </a:r>
            <a:r>
              <a:rPr lang="en-US" sz="1600" b="1" dirty="0" err="1">
                <a:latin typeface="Bahnschrift SemiLight Condensed" pitchFamily="34" charset="0"/>
              </a:rPr>
              <a:t>grapho</a:t>
            </a:r>
            <a:r>
              <a:rPr lang="en-US" sz="1600" b="1" dirty="0">
                <a:latin typeface="Bahnschrift SemiLight Condensed" pitchFamily="34" charset="0"/>
              </a:rPr>
              <a:t> — </a:t>
            </a:r>
            <a:r>
              <a:rPr lang="ru-RU" sz="1600" b="1" dirty="0">
                <a:latin typeface="Bahnschrift SemiLight Condensed" pitchFamily="34" charset="0"/>
              </a:rPr>
              <a:t>пишу) </a:t>
            </a:r>
            <a:r>
              <a:rPr lang="ru-RU" sz="1600" b="1" dirty="0" smtClean="0">
                <a:latin typeface="Bahnschrift SemiLight Condensed" pitchFamily="34" charset="0"/>
              </a:rPr>
              <a:t> </a:t>
            </a:r>
            <a:br>
              <a:rPr lang="ru-RU" sz="1600" b="1" dirty="0" smtClean="0">
                <a:latin typeface="Bahnschrift SemiLight Condensed" pitchFamily="34" charset="0"/>
              </a:rPr>
            </a:br>
            <a:r>
              <a:rPr lang="ru-RU" sz="2400" b="1" dirty="0" smtClean="0">
                <a:latin typeface="Bahnschrift SemiLight Condensed" pitchFamily="34" charset="0"/>
              </a:rPr>
              <a:t>- </a:t>
            </a:r>
            <a:r>
              <a:rPr lang="ru-RU" sz="2400" b="1" dirty="0" err="1" smtClean="0">
                <a:latin typeface="Bahnschrift SemiLight Condensed" pitchFamily="34" charset="0"/>
              </a:rPr>
              <a:t>це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r>
              <a:rPr lang="ru-RU" sz="2400" b="1" dirty="0" err="1" smtClean="0">
                <a:latin typeface="Bahnschrift SemiLight Condensed" pitchFamily="34" charset="0"/>
              </a:rPr>
              <a:t>розділ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мовознавства</a:t>
            </a:r>
            <a:r>
              <a:rPr lang="ru-RU" sz="2400" b="1" dirty="0">
                <a:latin typeface="Bahnschrift SemiLight Condensed" pitchFamily="34" charset="0"/>
              </a:rPr>
              <a:t>, </a:t>
            </a:r>
            <a:r>
              <a:rPr lang="ru-RU" sz="2400" b="1" dirty="0" err="1">
                <a:latin typeface="Bahnschrift SemiLight Condensed" pitchFamily="34" charset="0"/>
              </a:rPr>
              <a:t>що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вивчає</a:t>
            </a:r>
            <a:r>
              <a:rPr lang="ru-RU" sz="2400" b="1" dirty="0">
                <a:latin typeface="Bahnschrift SemiLight Condensed" pitchFamily="34" charset="0"/>
              </a:rPr>
              <a:t> правила </a:t>
            </a:r>
            <a:r>
              <a:rPr lang="ru-RU" sz="2400" b="1" dirty="0" err="1">
                <a:latin typeface="Bahnschrift SemiLight Condensed" pitchFamily="34" charset="0"/>
              </a:rPr>
              <a:t>написання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слів</a:t>
            </a:r>
            <a:r>
              <a:rPr lang="ru-RU" sz="2400" b="1" dirty="0">
                <a:latin typeface="Bahnschrift SemiLight Condensed" pitchFamily="34" charset="0"/>
              </a:rPr>
              <a:t>. </a:t>
            </a:r>
            <a:r>
              <a:rPr lang="ru-RU" sz="2400" b="1" dirty="0" smtClean="0">
                <a:latin typeface="Bahnschrift SemiLight Condensed" pitchFamily="34" charset="0"/>
              </a:rPr>
              <a:t/>
            </a:r>
            <a:br>
              <a:rPr lang="ru-RU" sz="2400" b="1" dirty="0" smtClean="0">
                <a:latin typeface="Bahnschrift SemiLight Condensed" pitchFamily="34" charset="0"/>
              </a:rPr>
            </a:br>
            <a:r>
              <a:rPr lang="ru-RU" sz="2400" b="1" dirty="0" err="1" smtClean="0">
                <a:latin typeface="Bahnschrift SemiLight Condensed" pitchFamily="34" charset="0"/>
              </a:rPr>
              <a:t>Також</a:t>
            </a:r>
            <a:r>
              <a:rPr lang="ru-RU" sz="2400" b="1" dirty="0">
                <a:latin typeface="Bahnschrift SemiLight Condensed" pitchFamily="34" charset="0"/>
              </a:rPr>
              <a:t> </a:t>
            </a:r>
            <a:r>
              <a:rPr lang="ru-RU" sz="2400" b="1" dirty="0" err="1">
                <a:latin typeface="Bahnschrift SemiLight Condensed" pitchFamily="34" charset="0"/>
              </a:rPr>
              <a:t>це</a:t>
            </a:r>
            <a:r>
              <a:rPr lang="ru-RU" sz="2400" b="1" dirty="0">
                <a:latin typeface="Bahnschrift SemiLight Condensed" pitchFamily="34" charset="0"/>
              </a:rPr>
              <a:t> система правил  </a:t>
            </a:r>
            <a:r>
              <a:rPr lang="ru-RU" sz="2400" b="1" dirty="0" err="1">
                <a:latin typeface="Bahnschrift SemiLight Condensed" pitchFamily="34" charset="0"/>
              </a:rPr>
              <a:t>мови</a:t>
            </a:r>
            <a:r>
              <a:rPr lang="ru-RU" sz="2400" b="1" dirty="0">
                <a:latin typeface="Bahnschrift SemiLight Condensed" pitchFamily="34" charset="0"/>
              </a:rPr>
              <a:t>, </a:t>
            </a:r>
            <a:r>
              <a:rPr lang="ru-RU" sz="2400" b="1" dirty="0" err="1">
                <a:latin typeface="Bahnschrift SemiLight Condensed" pitchFamily="34" charset="0"/>
              </a:rPr>
              <a:t>які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регламентують</a:t>
            </a:r>
            <a:r>
              <a:rPr lang="ru-RU" sz="2400" b="1" dirty="0">
                <a:latin typeface="Bahnschrift SemiLight Condensed" pitchFamily="34" charset="0"/>
              </a:rPr>
              <a:t>  </a:t>
            </a:r>
            <a:r>
              <a:rPr lang="ru-RU" sz="2400" b="1" dirty="0" smtClean="0">
                <a:latin typeface="Bahnschrift SemiLight Condensed" pitchFamily="34" charset="0"/>
              </a:rPr>
              <a:t/>
            </a:r>
            <a:br>
              <a:rPr lang="ru-RU" sz="2400" b="1" dirty="0" smtClean="0">
                <a:latin typeface="Bahnschrift SemiLight Condensed" pitchFamily="34" charset="0"/>
              </a:rPr>
            </a:br>
            <a:r>
              <a:rPr lang="ru-RU" sz="2400" b="1" dirty="0" err="1" smtClean="0">
                <a:latin typeface="Bahnschrift SemiLight Condensed" pitchFamily="34" charset="0"/>
              </a:rPr>
              <a:t>способи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передавання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мовлення</a:t>
            </a:r>
            <a:r>
              <a:rPr lang="ru-RU" sz="2400" b="1" dirty="0">
                <a:latin typeface="Bahnschrift SemiLight Condensed" pitchFamily="34" charset="0"/>
              </a:rPr>
              <a:t> на </a:t>
            </a:r>
            <a:r>
              <a:rPr lang="ru-RU" sz="2400" b="1" dirty="0" err="1">
                <a:latin typeface="Bahnschrift SemiLight Condensed" pitchFamily="34" charset="0"/>
              </a:rPr>
              <a:t>письмі</a:t>
            </a:r>
            <a:r>
              <a:rPr lang="ru-RU" sz="2400" b="1" dirty="0">
                <a:latin typeface="Bahnschrift SemiLight Condensed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09" y="3987538"/>
            <a:ext cx="8814061" cy="2441542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трьох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підсистем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графіки</a:t>
            </a:r>
            <a:r>
              <a:rPr lang="ru-RU" sz="2400" dirty="0"/>
              <a:t> (</a:t>
            </a:r>
            <a:r>
              <a:rPr lang="ru-RU" sz="2400" dirty="0" err="1"/>
              <a:t>літер</a:t>
            </a:r>
            <a:r>
              <a:rPr lang="ru-RU" sz="2400" dirty="0"/>
              <a:t>,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найтиповіші</a:t>
            </a:r>
            <a:r>
              <a:rPr lang="ru-RU" sz="2400" dirty="0"/>
              <a:t> звуки та </a:t>
            </a:r>
            <a:r>
              <a:rPr lang="ru-RU" sz="2400" dirty="0" err="1"/>
              <a:t>звукосполуки</a:t>
            </a:r>
            <a:r>
              <a:rPr lang="ru-RU" sz="2400" dirty="0"/>
              <a:t>), 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орфографії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/>
              <a:t>(</a:t>
            </a:r>
            <a:r>
              <a:rPr lang="ru-RU" sz="2400" dirty="0" err="1"/>
              <a:t>способів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звуків</a:t>
            </a:r>
            <a:r>
              <a:rPr lang="ru-RU" sz="2400" dirty="0"/>
              <a:t> і </a:t>
            </a:r>
            <a:r>
              <a:rPr lang="ru-RU" sz="2400" dirty="0" err="1"/>
              <a:t>звукосполук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однотипність</a:t>
            </a:r>
            <a:r>
              <a:rPr lang="ru-RU" sz="2400" dirty="0"/>
              <a:t> </a:t>
            </a:r>
            <a:r>
              <a:rPr lang="ru-RU" sz="2400" dirty="0" err="1"/>
              <a:t>написання</a:t>
            </a:r>
            <a:r>
              <a:rPr lang="ru-RU" sz="2400" dirty="0"/>
              <a:t> </a:t>
            </a:r>
            <a:r>
              <a:rPr lang="ru-RU" sz="2400" dirty="0" err="1"/>
              <a:t>слів</a:t>
            </a:r>
            <a:r>
              <a:rPr lang="ru-RU" sz="2400" dirty="0"/>
              <a:t>) і 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пунктуації</a:t>
            </a:r>
            <a:r>
              <a:rPr lang="ru-RU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/>
              <a:t>(</a:t>
            </a:r>
            <a:r>
              <a:rPr lang="ru-RU" sz="2400" dirty="0" err="1"/>
              <a:t>розділових</a:t>
            </a:r>
            <a:r>
              <a:rPr lang="ru-RU" sz="2400" dirty="0"/>
              <a:t> </a:t>
            </a:r>
            <a:r>
              <a:rPr lang="ru-RU" sz="2400" dirty="0" err="1"/>
              <a:t>знаків</a:t>
            </a:r>
            <a:r>
              <a:rPr lang="ru-RU" sz="2400" dirty="0"/>
              <a:t>,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позначають</a:t>
            </a:r>
            <a:r>
              <a:rPr lang="ru-RU" sz="2400" dirty="0"/>
              <a:t> </a:t>
            </a:r>
            <a:r>
              <a:rPr lang="ru-RU" sz="2400" dirty="0" err="1"/>
              <a:t>інтонаційне</a:t>
            </a:r>
            <a:r>
              <a:rPr lang="ru-RU" sz="2400" dirty="0"/>
              <a:t> </a:t>
            </a:r>
            <a:r>
              <a:rPr lang="ru-RU" sz="2400" dirty="0" err="1"/>
              <a:t>членування</a:t>
            </a:r>
            <a:r>
              <a:rPr lang="ru-RU" sz="2400" dirty="0"/>
              <a:t> </a:t>
            </a:r>
            <a:r>
              <a:rPr lang="ru-RU" sz="2400" dirty="0" smtClean="0"/>
              <a:t>тексту</a:t>
            </a:r>
            <a:r>
              <a:rPr lang="ru-RU" sz="2400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109" y="2467558"/>
            <a:ext cx="8814062" cy="107721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Орфографічна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 норма 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–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це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орієнтація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в 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написанні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на 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останнє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видання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«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Українського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правопису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» та на </a:t>
            </a:r>
            <a:r>
              <a:rPr lang="ru-RU" sz="2400" b="1" dirty="0" err="1">
                <a:latin typeface="Bahnschrift SemiLight Condensed" pitchFamily="34" charset="0"/>
                <a:ea typeface="+mj-ea"/>
                <a:cs typeface="+mj-cs"/>
              </a:rPr>
              <a:t>нормативні</a:t>
            </a:r>
            <a:r>
              <a:rPr lang="ru-RU" sz="2400" b="1" dirty="0">
                <a:latin typeface="Bahnschrift SemiLight Condensed" pitchFamily="34" charset="0"/>
                <a:ea typeface="+mj-ea"/>
                <a:cs typeface="+mj-cs"/>
              </a:rPr>
              <a:t> словники.</a:t>
            </a:r>
          </a:p>
        </p:txBody>
      </p:sp>
    </p:spTree>
    <p:extLst>
      <p:ext uri="{BB962C8B-B14F-4D97-AF65-F5344CB8AC3E}">
        <p14:creationId xmlns:p14="http://schemas.microsoft.com/office/powerpoint/2010/main" val="16477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085" y="169682"/>
            <a:ext cx="8427561" cy="1521007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О Р Ф О Г Р А М А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br>
              <a:rPr lang="ru-RU" sz="2400" b="1" dirty="0" smtClean="0">
                <a:latin typeface="Bahnschrift SemiLight Condensed" pitchFamily="34" charset="0"/>
              </a:rPr>
            </a:br>
            <a:r>
              <a:rPr lang="ru-RU" sz="2400" b="1" dirty="0" smtClean="0">
                <a:latin typeface="Bahnschrift SemiLight Condensed" pitchFamily="34" charset="0"/>
              </a:rPr>
              <a:t>— </a:t>
            </a:r>
            <a:r>
              <a:rPr lang="ru-RU" sz="2400" b="1" dirty="0" err="1">
                <a:latin typeface="Bahnschrift SemiLight Condensed" pitchFamily="34" charset="0"/>
              </a:rPr>
              <a:t>графічний</a:t>
            </a:r>
            <a:r>
              <a:rPr lang="ru-RU" sz="2400" b="1" dirty="0">
                <a:latin typeface="Bahnschrift SemiLight Condensed" pitchFamily="34" charset="0"/>
              </a:rPr>
              <a:t> знак (</a:t>
            </a:r>
            <a:r>
              <a:rPr lang="ru-RU" sz="2400" b="1" dirty="0" err="1">
                <a:latin typeface="Bahnschrift SemiLight Condensed" pitchFamily="34" charset="0"/>
              </a:rPr>
              <a:t>буквений</a:t>
            </a:r>
            <a:r>
              <a:rPr lang="ru-RU" sz="2400" b="1" dirty="0">
                <a:latin typeface="Bahnschrift SemiLight Condensed" pitchFamily="34" charset="0"/>
              </a:rPr>
              <a:t> і </a:t>
            </a:r>
            <a:r>
              <a:rPr lang="ru-RU" sz="2400" b="1" dirty="0" err="1">
                <a:latin typeface="Bahnschrift SemiLight Condensed" pitchFamily="34" charset="0"/>
              </a:rPr>
              <a:t>небуквений</a:t>
            </a:r>
            <a:r>
              <a:rPr lang="ru-RU" sz="2400" b="1" dirty="0">
                <a:latin typeface="Bahnschrift SemiLight Condensed" pitchFamily="34" charset="0"/>
              </a:rPr>
              <a:t>), </a:t>
            </a:r>
            <a:r>
              <a:rPr lang="ru-RU" sz="2400" b="1" dirty="0" err="1">
                <a:latin typeface="Bahnschrift SemiLight Condensed" pitchFamily="34" charset="0"/>
              </a:rPr>
              <a:t>який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потрібно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вибрати</a:t>
            </a:r>
            <a:r>
              <a:rPr lang="ru-RU" sz="2400" b="1" dirty="0">
                <a:latin typeface="Bahnschrift SemiLight Condensed" pitchFamily="34" charset="0"/>
              </a:rPr>
              <a:t> з ряду </a:t>
            </a:r>
            <a:r>
              <a:rPr lang="ru-RU" sz="2400" b="1" dirty="0" err="1">
                <a:latin typeface="Bahnschrift SemiLight Condensed" pitchFamily="34" charset="0"/>
              </a:rPr>
              <a:t>можливих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відповідно</a:t>
            </a:r>
            <a:r>
              <a:rPr lang="ru-RU" sz="2400" b="1" dirty="0">
                <a:latin typeface="Bahnschrift SemiLight Condensed" pitchFamily="34" charset="0"/>
              </a:rPr>
              <a:t> до </a:t>
            </a:r>
            <a:r>
              <a:rPr lang="ru-RU" sz="2400" b="1" dirty="0" err="1">
                <a:latin typeface="Bahnschrift SemiLight Condensed" pitchFamily="34" charset="0"/>
              </a:rPr>
              <a:t>орфографічного</a:t>
            </a:r>
            <a:r>
              <a:rPr lang="ru-RU" sz="2400" b="1" dirty="0">
                <a:latin typeface="Bahnschrift SemiLight Condensed" pitchFamily="34" charset="0"/>
              </a:rPr>
              <a:t> правила</a:t>
            </a:r>
            <a:r>
              <a:rPr lang="ru-RU" sz="2400" b="1" dirty="0" smtClean="0">
                <a:latin typeface="Bahnschrift SemiLight Condensed" pitchFamily="34" charset="0"/>
              </a:rPr>
              <a:t>.</a:t>
            </a:r>
            <a:endParaRPr lang="ru-RU" sz="2400" b="1" dirty="0">
              <a:latin typeface="Bahnschrift Semi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90" y="2099008"/>
            <a:ext cx="868208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орфограм</a:t>
            </a:r>
            <a:endParaRPr lang="ru-RU" sz="3600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03225" algn="just">
              <a:buFont typeface="Wingdings" pitchFamily="2" charset="2"/>
              <a:buChar char="Ø"/>
            </a:pPr>
            <a:r>
              <a:rPr lang="ru-RU" sz="24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буквені</a:t>
            </a:r>
            <a:r>
              <a:rPr lang="ru-RU" sz="2400" dirty="0"/>
              <a:t>: </a:t>
            </a:r>
            <a:r>
              <a:rPr lang="ru-RU" sz="2400" u="sng" dirty="0" err="1"/>
              <a:t>окрема</a:t>
            </a:r>
            <a:r>
              <a:rPr lang="ru-RU" sz="2400" u="sng" dirty="0"/>
              <a:t> </a:t>
            </a:r>
            <a:r>
              <a:rPr lang="ru-RU" sz="2400" u="sng" dirty="0" err="1"/>
              <a:t>літера</a:t>
            </a:r>
            <a:r>
              <a:rPr lang="ru-RU" sz="2400" dirty="0"/>
              <a:t>, яку </a:t>
            </a:r>
            <a:r>
              <a:rPr lang="ru-RU" sz="2400" dirty="0" err="1"/>
              <a:t>пишуть</a:t>
            </a:r>
            <a:r>
              <a:rPr lang="ru-RU" sz="2400" dirty="0"/>
              <a:t> за </a:t>
            </a:r>
            <a:r>
              <a:rPr lang="ru-RU" sz="2400" dirty="0" err="1"/>
              <a:t>певним</a:t>
            </a:r>
            <a:r>
              <a:rPr lang="ru-RU" sz="2400" dirty="0"/>
              <a:t> правилом: верба, </a:t>
            </a:r>
            <a:r>
              <a:rPr lang="ru-RU" sz="2400" dirty="0" err="1"/>
              <a:t>високий</a:t>
            </a:r>
            <a:r>
              <a:rPr lang="ru-RU" sz="2400" dirty="0"/>
              <a:t>, </a:t>
            </a:r>
            <a:r>
              <a:rPr lang="ru-RU" sz="2400" dirty="0" err="1"/>
              <a:t>осінь</a:t>
            </a:r>
            <a:r>
              <a:rPr lang="ru-RU" sz="2400" dirty="0"/>
              <a:t>;</a:t>
            </a:r>
          </a:p>
          <a:p>
            <a:pPr indent="403225" algn="just">
              <a:buFont typeface="Wingdings" pitchFamily="2" charset="2"/>
              <a:buChar char="Ø"/>
            </a:pPr>
            <a:r>
              <a:rPr lang="ru-RU" sz="24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небуквені</a:t>
            </a:r>
            <a:r>
              <a:rPr lang="ru-RU" sz="2400" dirty="0"/>
              <a:t>: </a:t>
            </a:r>
            <a:r>
              <a:rPr lang="ru-RU" sz="2400" u="sng" dirty="0"/>
              <a:t>апостроф</a:t>
            </a:r>
            <a:r>
              <a:rPr lang="ru-RU" sz="2400" dirty="0"/>
              <a:t> (</a:t>
            </a:r>
            <a:r>
              <a:rPr lang="ru-RU" sz="2400" dirty="0" err="1"/>
              <a:t>м’ята</a:t>
            </a:r>
            <a:r>
              <a:rPr lang="ru-RU" sz="2400" dirty="0"/>
              <a:t>, </a:t>
            </a:r>
            <a:r>
              <a:rPr lang="ru-RU" sz="2400" dirty="0" err="1"/>
              <a:t>комп’ютер</a:t>
            </a:r>
            <a:r>
              <a:rPr lang="ru-RU" sz="2400" dirty="0"/>
              <a:t>); </a:t>
            </a:r>
            <a:r>
              <a:rPr lang="ru-RU" sz="2400" u="sng" dirty="0" smtClean="0"/>
              <a:t>перенос </a:t>
            </a:r>
            <a:r>
              <a:rPr lang="ru-RU" sz="2400" u="sng" dirty="0" err="1"/>
              <a:t>слів</a:t>
            </a:r>
            <a:r>
              <a:rPr lang="ru-RU" sz="2400" u="sng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рядка в рядок (</a:t>
            </a:r>
            <a:r>
              <a:rPr lang="ru-RU" sz="2400" dirty="0" err="1"/>
              <a:t>від</a:t>
            </a:r>
            <a:r>
              <a:rPr lang="ru-RU" sz="2400" dirty="0"/>
              <a:t>-да-</a:t>
            </a:r>
            <a:r>
              <a:rPr lang="ru-RU" sz="2400" dirty="0" err="1"/>
              <a:t>ність</a:t>
            </a:r>
            <a:r>
              <a:rPr lang="ru-RU" sz="2400" dirty="0"/>
              <a:t>); </a:t>
            </a:r>
            <a:r>
              <a:rPr lang="ru-RU" sz="2400" u="sng" dirty="0" err="1"/>
              <a:t>написання</a:t>
            </a:r>
            <a:r>
              <a:rPr lang="ru-RU" sz="2400" u="sng" dirty="0"/>
              <a:t> </a:t>
            </a:r>
            <a:r>
              <a:rPr lang="ru-RU" sz="2400" u="sng" dirty="0" err="1"/>
              <a:t>слів</a:t>
            </a:r>
            <a:r>
              <a:rPr lang="ru-RU" sz="2400" u="sng" dirty="0"/>
              <a:t> </a:t>
            </a:r>
            <a:r>
              <a:rPr lang="ru-RU" sz="2400" u="sng" dirty="0" err="1"/>
              <a:t>окремо</a:t>
            </a:r>
            <a:r>
              <a:rPr lang="ru-RU" sz="2400" u="sng" dirty="0"/>
              <a:t> </a:t>
            </a:r>
            <a:r>
              <a:rPr lang="ru-RU" sz="2400" dirty="0"/>
              <a:t>(у </a:t>
            </a:r>
            <a:r>
              <a:rPr lang="ru-RU" sz="2400" dirty="0" err="1"/>
              <a:t>книжці</a:t>
            </a:r>
            <a:r>
              <a:rPr lang="ru-RU" sz="2400" dirty="0"/>
              <a:t>), </a:t>
            </a:r>
            <a:r>
              <a:rPr lang="ru-RU" sz="2400" u="sng" dirty="0"/>
              <a:t>разом </a:t>
            </a:r>
            <a:r>
              <a:rPr lang="ru-RU" sz="2400" u="sng" dirty="0" err="1"/>
              <a:t>чи</a:t>
            </a:r>
            <a:r>
              <a:rPr lang="ru-RU" sz="2400" u="sng" dirty="0"/>
              <a:t> </a:t>
            </a:r>
            <a:r>
              <a:rPr lang="ru-RU" sz="2400" u="sng" dirty="0" err="1"/>
              <a:t>окремо</a:t>
            </a:r>
            <a:r>
              <a:rPr lang="ru-RU" sz="2400" u="sng" dirty="0"/>
              <a:t> </a:t>
            </a:r>
            <a:r>
              <a:rPr lang="ru-RU" sz="2400" dirty="0"/>
              <a:t>(у день </a:t>
            </a:r>
            <a:r>
              <a:rPr lang="ru-RU" sz="2400" dirty="0" err="1"/>
              <a:t>народження</a:t>
            </a:r>
            <a:r>
              <a:rPr lang="ru-RU" sz="2400" dirty="0"/>
              <a:t>, </a:t>
            </a:r>
            <a:r>
              <a:rPr lang="ru-RU" sz="2400" dirty="0" err="1"/>
              <a:t>удень</a:t>
            </a:r>
            <a:r>
              <a:rPr lang="ru-RU" sz="2400" dirty="0"/>
              <a:t> </a:t>
            </a:r>
            <a:r>
              <a:rPr lang="ru-RU" sz="2400" dirty="0" err="1"/>
              <a:t>зустрілися</a:t>
            </a:r>
            <a:r>
              <a:rPr lang="ru-RU" sz="2400" dirty="0"/>
              <a:t>), </a:t>
            </a:r>
            <a:r>
              <a:rPr lang="ru-RU" sz="2400" u="sng" dirty="0" err="1"/>
              <a:t>окремо</a:t>
            </a:r>
            <a:r>
              <a:rPr lang="ru-RU" sz="2400" u="sng" dirty="0"/>
              <a:t> </a:t>
            </a:r>
            <a:r>
              <a:rPr lang="ru-RU" sz="2400" u="sng" dirty="0" err="1"/>
              <a:t>чи</a:t>
            </a:r>
            <a:r>
              <a:rPr lang="ru-RU" sz="2400" u="sng" dirty="0"/>
              <a:t> через </a:t>
            </a:r>
            <a:r>
              <a:rPr lang="ru-RU" sz="2400" u="sng" dirty="0" err="1"/>
              <a:t>дефіс</a:t>
            </a:r>
            <a:r>
              <a:rPr lang="ru-RU" sz="2400" u="sng" dirty="0"/>
              <a:t> </a:t>
            </a:r>
            <a:r>
              <a:rPr lang="ru-RU" sz="2400" dirty="0"/>
              <a:t>(По </a:t>
            </a:r>
            <a:r>
              <a:rPr lang="ru-RU" sz="2400" dirty="0" err="1"/>
              <a:t>своєму</a:t>
            </a:r>
            <a:r>
              <a:rPr lang="ru-RU" sz="2400" dirty="0"/>
              <a:t> </a:t>
            </a:r>
            <a:r>
              <a:rPr lang="ru-RU" sz="2400" dirty="0" err="1"/>
              <a:t>ліжку</a:t>
            </a:r>
            <a:r>
              <a:rPr lang="ru-RU" sz="2400" dirty="0"/>
              <a:t> </a:t>
            </a:r>
            <a:r>
              <a:rPr lang="ru-RU" sz="2400" dirty="0" err="1"/>
              <a:t>простягай</a:t>
            </a:r>
            <a:r>
              <a:rPr lang="ru-RU" sz="2400" dirty="0"/>
              <a:t> </a:t>
            </a:r>
            <a:r>
              <a:rPr lang="ru-RU" sz="2400" dirty="0" err="1"/>
              <a:t>ніжку</a:t>
            </a:r>
            <a:r>
              <a:rPr lang="ru-RU" sz="2400" dirty="0"/>
              <a:t>. Всяк </a:t>
            </a:r>
            <a:r>
              <a:rPr lang="ru-RU" sz="2400" dirty="0" err="1"/>
              <a:t>мудрий</a:t>
            </a:r>
            <a:r>
              <a:rPr lang="ru-RU" sz="2400" dirty="0"/>
              <a:t> </a:t>
            </a:r>
            <a:r>
              <a:rPr lang="ru-RU" sz="2400" dirty="0" err="1"/>
              <a:t>по-своєму</a:t>
            </a:r>
            <a:r>
              <a:rPr lang="ru-RU" sz="2400" dirty="0"/>
              <a:t>.).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325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5" y="186016"/>
            <a:ext cx="866323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16 </a:t>
            </a:r>
            <a:r>
              <a:rPr lang="ru-RU" sz="3600" b="1" dirty="0" err="1"/>
              <a:t>українських</a:t>
            </a:r>
            <a:r>
              <a:rPr lang="ru-RU" sz="3600" b="1" dirty="0"/>
              <a:t> онлайн-</a:t>
            </a:r>
            <a:r>
              <a:rPr lang="ru-RU" sz="3600" b="1" dirty="0" err="1"/>
              <a:t>сервісів</a:t>
            </a:r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для </a:t>
            </a:r>
            <a:r>
              <a:rPr lang="ru-RU" sz="3600" b="1" dirty="0" err="1"/>
              <a:t>перевірки</a:t>
            </a:r>
            <a:r>
              <a:rPr lang="ru-RU" sz="3600" b="1" dirty="0"/>
              <a:t> </a:t>
            </a:r>
            <a:r>
              <a:rPr lang="ru-RU" sz="3600" b="1" dirty="0" err="1" smtClean="0"/>
              <a:t>правопису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35" y="1451728"/>
            <a:ext cx="8823489" cy="52978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err="1"/>
              <a:t>Базова</a:t>
            </a:r>
            <a:r>
              <a:rPr lang="ru-RU" sz="1600" b="1" dirty="0"/>
              <a:t> </a:t>
            </a:r>
            <a:r>
              <a:rPr lang="ru-RU" sz="1600" b="1" dirty="0" err="1"/>
              <a:t>перевірка</a:t>
            </a:r>
            <a:r>
              <a:rPr lang="ru-RU" sz="1600" b="1" dirty="0"/>
              <a:t> тексту на </a:t>
            </a:r>
            <a:r>
              <a:rPr lang="ru-RU" sz="1600" b="1" dirty="0" err="1"/>
              <a:t>грамотність</a:t>
            </a:r>
            <a:r>
              <a:rPr lang="ru-RU" sz="1600" b="1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 err="1">
                <a:hlinkClick r:id="rId2"/>
              </a:rPr>
              <a:t>Soloveiko</a:t>
            </a:r>
            <a:r>
              <a:rPr lang="en-US" sz="1600" b="1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>
                <a:hlinkClick r:id="rId3"/>
              </a:rPr>
              <a:t>«</a:t>
            </a:r>
            <a:r>
              <a:rPr lang="ru-RU" sz="1600" b="1" dirty="0" err="1">
                <a:hlinkClick r:id="rId3"/>
              </a:rPr>
              <a:t>Мова</a:t>
            </a:r>
            <a:r>
              <a:rPr lang="ru-RU" sz="1600" b="1" dirty="0">
                <a:hlinkClick r:id="rId3"/>
              </a:rPr>
              <a:t> – ДНК </a:t>
            </a:r>
            <a:r>
              <a:rPr lang="ru-RU" sz="1600" b="1" dirty="0" err="1">
                <a:hlinkClick r:id="rId3"/>
              </a:rPr>
              <a:t>нації</a:t>
            </a:r>
            <a:r>
              <a:rPr lang="ru-RU" sz="1600" b="1" dirty="0">
                <a:hlinkClick r:id="rId3"/>
              </a:rPr>
              <a:t>»</a:t>
            </a:r>
            <a:r>
              <a:rPr lang="ru-RU" sz="1600" b="1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 err="1">
                <a:hlinkClick r:id="rId4"/>
              </a:rPr>
              <a:t>Onlinecorrector</a:t>
            </a:r>
            <a:r>
              <a:rPr lang="en-US" sz="1600" b="1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 err="1">
                <a:hlinkClick r:id="rId5"/>
              </a:rPr>
              <a:t>DictUA</a:t>
            </a:r>
            <a:r>
              <a:rPr lang="en-US" sz="1600" b="1" dirty="0"/>
              <a:t> – </a:t>
            </a:r>
            <a:r>
              <a:rPr lang="ru-RU" sz="1600" b="1" dirty="0" err="1"/>
              <a:t>допоможе</a:t>
            </a:r>
            <a:r>
              <a:rPr lang="ru-RU" sz="1600" b="1" dirty="0"/>
              <a:t> з </a:t>
            </a:r>
            <a:r>
              <a:rPr lang="ru-RU" sz="1600" b="1" dirty="0" err="1"/>
              <a:t>перевіркою</a:t>
            </a:r>
            <a:r>
              <a:rPr lang="ru-RU" sz="1600" b="1" dirty="0"/>
              <a:t> </a:t>
            </a:r>
            <a:r>
              <a:rPr lang="ru-RU" sz="1600" b="1" dirty="0" err="1"/>
              <a:t>орфографії</a:t>
            </a:r>
            <a:r>
              <a:rPr lang="ru-RU" sz="1600" b="1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 err="1">
                <a:hlinkClick r:id="rId6"/>
              </a:rPr>
              <a:t>LanguageTool</a:t>
            </a:r>
            <a:r>
              <a:rPr lang="en-US" sz="1600" b="1" dirty="0"/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/>
              <a:t>Переклад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	</a:t>
            </a:r>
            <a:r>
              <a:rPr lang="ru-RU" sz="1600" b="1" dirty="0" err="1" smtClean="0"/>
              <a:t>Перелік</a:t>
            </a:r>
            <a:r>
              <a:rPr lang="ru-RU" sz="1600" b="1" dirty="0" smtClean="0"/>
              <a:t> </a:t>
            </a:r>
            <a:r>
              <a:rPr lang="ru-RU" sz="1600" b="1" dirty="0" err="1"/>
              <a:t>сервісів</a:t>
            </a:r>
            <a:r>
              <a:rPr lang="ru-RU" sz="1600" b="1" dirty="0"/>
              <a:t>, </a:t>
            </a:r>
            <a:r>
              <a:rPr lang="ru-RU" sz="1600" b="1" dirty="0" err="1"/>
              <a:t>які</a:t>
            </a:r>
            <a:r>
              <a:rPr lang="ru-RU" sz="1600" b="1" dirty="0"/>
              <a:t> </a:t>
            </a:r>
            <a:r>
              <a:rPr lang="ru-RU" sz="1600" b="1" dirty="0" err="1"/>
              <a:t>допоможуть</a:t>
            </a:r>
            <a:r>
              <a:rPr lang="ru-RU" sz="1600" b="1" dirty="0"/>
              <a:t> </a:t>
            </a:r>
            <a:r>
              <a:rPr lang="ru-RU" sz="1600" b="1" dirty="0" err="1"/>
              <a:t>адаптувати</a:t>
            </a:r>
            <a:r>
              <a:rPr lang="ru-RU" sz="1600" b="1" dirty="0"/>
              <a:t> текст до </a:t>
            </a:r>
            <a:r>
              <a:rPr lang="ru-RU" sz="1600" b="1" dirty="0" err="1"/>
              <a:t>різних</a:t>
            </a:r>
            <a:r>
              <a:rPr lang="ru-RU" sz="1600" b="1" dirty="0"/>
              <a:t> </a:t>
            </a:r>
            <a:r>
              <a:rPr lang="ru-RU" sz="1600" b="1" dirty="0" err="1"/>
              <a:t>мов</a:t>
            </a:r>
            <a:r>
              <a:rPr lang="ru-RU" sz="1600" b="1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>
                <a:hlinkClick r:id="rId7"/>
              </a:rPr>
              <a:t>R2U</a:t>
            </a:r>
            <a:r>
              <a:rPr lang="en-US" sz="1600" b="1" dirty="0"/>
              <a:t> – </a:t>
            </a:r>
            <a:r>
              <a:rPr lang="ru-RU" sz="1600" b="1" dirty="0"/>
              <a:t>переклад з </a:t>
            </a:r>
            <a:r>
              <a:rPr lang="ru-RU" sz="1600" b="1" dirty="0" err="1"/>
              <a:t>російської</a:t>
            </a:r>
            <a:r>
              <a:rPr lang="ru-RU" sz="1600" b="1" dirty="0"/>
              <a:t>, </a:t>
            </a:r>
            <a:r>
              <a:rPr lang="ru-RU" sz="1600" b="1" dirty="0" err="1"/>
              <a:t>пошук</a:t>
            </a:r>
            <a:r>
              <a:rPr lang="ru-RU" sz="1600" b="1" dirty="0"/>
              <a:t> </a:t>
            </a:r>
            <a:r>
              <a:rPr lang="ru-RU" sz="1600" b="1" dirty="0" err="1"/>
              <a:t>стилістичних</a:t>
            </a:r>
            <a:r>
              <a:rPr lang="ru-RU" sz="1600" b="1" dirty="0"/>
              <a:t> </a:t>
            </a:r>
            <a:r>
              <a:rPr lang="ru-RU" sz="1600" b="1" dirty="0" err="1"/>
              <a:t>відповідників</a:t>
            </a:r>
            <a:r>
              <a:rPr lang="ru-RU" sz="1600" b="1" dirty="0"/>
              <a:t> в </a:t>
            </a:r>
            <a:r>
              <a:rPr lang="ru-RU" sz="1600" b="1" dirty="0" err="1"/>
              <a:t>українській</a:t>
            </a:r>
            <a:r>
              <a:rPr lang="ru-RU" sz="1600" b="1" dirty="0"/>
              <a:t> </a:t>
            </a:r>
            <a:r>
              <a:rPr lang="ru-RU" sz="1600" b="1" dirty="0" err="1"/>
              <a:t>мові</a:t>
            </a:r>
            <a:r>
              <a:rPr lang="ru-RU" sz="1600" b="1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b="1" dirty="0" err="1">
                <a:hlinkClick r:id="rId8"/>
              </a:rPr>
              <a:t>StaliVyrazy</a:t>
            </a:r>
            <a:r>
              <a:rPr lang="en-US" sz="1600" b="1" dirty="0"/>
              <a:t> – </a:t>
            </a:r>
            <a:r>
              <a:rPr lang="ru-RU" sz="1600" b="1" dirty="0"/>
              <a:t>переклад </a:t>
            </a:r>
            <a:r>
              <a:rPr lang="ru-RU" sz="1600" b="1" dirty="0" err="1"/>
              <a:t>фразеологізмів</a:t>
            </a:r>
            <a:r>
              <a:rPr lang="ru-RU" sz="1600" b="1" dirty="0"/>
              <a:t> та </a:t>
            </a:r>
            <a:r>
              <a:rPr lang="ru-RU" sz="1600" b="1" dirty="0" err="1"/>
              <a:t>сталих</a:t>
            </a:r>
            <a:r>
              <a:rPr lang="ru-RU" sz="1600" b="1" dirty="0"/>
              <a:t> </a:t>
            </a:r>
            <a:r>
              <a:rPr lang="ru-RU" sz="1600" b="1" dirty="0" err="1"/>
              <a:t>виразів</a:t>
            </a:r>
            <a:r>
              <a:rPr lang="ru-RU" sz="1600" b="1" dirty="0"/>
              <a:t> з </a:t>
            </a:r>
            <a:r>
              <a:rPr lang="ru-RU" sz="1600" b="1" dirty="0" err="1"/>
              <a:t>інших</a:t>
            </a:r>
            <a:r>
              <a:rPr lang="ru-RU" sz="1600" b="1" dirty="0"/>
              <a:t> </a:t>
            </a:r>
            <a:r>
              <a:rPr lang="ru-RU" sz="1600" b="1" dirty="0" err="1"/>
              <a:t>мов</a:t>
            </a:r>
            <a:r>
              <a:rPr lang="ru-RU" sz="1600" b="1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>
                <a:hlinkClick r:id="rId9"/>
              </a:rPr>
              <a:t>«</a:t>
            </a:r>
            <a:r>
              <a:rPr lang="ru-RU" sz="1600" b="1" dirty="0" err="1">
                <a:hlinkClick r:id="rId9"/>
              </a:rPr>
              <a:t>Словотвір</a:t>
            </a:r>
            <a:r>
              <a:rPr lang="ru-RU" sz="1600" b="1" dirty="0">
                <a:hlinkClick r:id="rId9"/>
              </a:rPr>
              <a:t>»</a:t>
            </a:r>
            <a:r>
              <a:rPr lang="ru-RU" sz="1600" b="1" dirty="0"/>
              <a:t> – переклад </a:t>
            </a:r>
            <a:r>
              <a:rPr lang="ru-RU" sz="1600" b="1" dirty="0" err="1"/>
              <a:t>запозичених</a:t>
            </a:r>
            <a:r>
              <a:rPr lang="ru-RU" sz="1600" b="1" dirty="0"/>
              <a:t> </a:t>
            </a:r>
            <a:r>
              <a:rPr lang="ru-RU" sz="1600" b="1" dirty="0" err="1"/>
              <a:t>слів</a:t>
            </a:r>
            <a:r>
              <a:rPr lang="ru-RU" sz="1600" b="1" dirty="0"/>
              <a:t>, </a:t>
            </a:r>
            <a:r>
              <a:rPr lang="ru-RU" sz="1600" b="1" dirty="0" err="1"/>
              <a:t>адаптація</a:t>
            </a:r>
            <a:r>
              <a:rPr lang="ru-RU" sz="1600" b="1" dirty="0"/>
              <a:t> </a:t>
            </a:r>
            <a:r>
              <a:rPr lang="ru-RU" sz="1600" b="1" dirty="0" err="1"/>
              <a:t>термінів</a:t>
            </a:r>
            <a:r>
              <a:rPr lang="ru-RU" sz="1600" b="1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/>
              <a:t>	</a:t>
            </a:r>
            <a:r>
              <a:rPr lang="ru-RU" sz="1600" b="1" dirty="0" err="1" smtClean="0"/>
              <a:t>Наступні</a:t>
            </a:r>
            <a:r>
              <a:rPr lang="ru-RU" sz="1600" b="1" dirty="0" smtClean="0"/>
              <a:t> </a:t>
            </a:r>
            <a:r>
              <a:rPr lang="ru-RU" sz="1600" b="1" dirty="0" err="1"/>
              <a:t>сайти</a:t>
            </a:r>
            <a:r>
              <a:rPr lang="ru-RU" sz="1600" b="1" dirty="0"/>
              <a:t> </a:t>
            </a:r>
            <a:r>
              <a:rPr lang="ru-RU" sz="1600" b="1" dirty="0" err="1" smtClean="0"/>
              <a:t>допоможуть</a:t>
            </a:r>
            <a:r>
              <a:rPr lang="ru-RU" sz="1600" b="1" dirty="0" smtClean="0"/>
              <a:t> </a:t>
            </a:r>
            <a:r>
              <a:rPr lang="ru-RU" sz="1600" b="1" dirty="0"/>
              <a:t>не </a:t>
            </a:r>
            <a:r>
              <a:rPr lang="ru-RU" sz="1600" b="1" dirty="0" err="1"/>
              <a:t>забувати</a:t>
            </a:r>
            <a:r>
              <a:rPr lang="ru-RU" sz="1600" b="1" dirty="0"/>
              <a:t> </a:t>
            </a:r>
            <a:r>
              <a:rPr lang="ru-RU" sz="1600" b="1" dirty="0" err="1"/>
              <a:t>базові</a:t>
            </a:r>
            <a:r>
              <a:rPr lang="ru-RU" sz="1600" b="1" dirty="0"/>
              <a:t> правила: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err="1"/>
              <a:t>розділ</a:t>
            </a:r>
            <a:r>
              <a:rPr lang="ru-RU" sz="1600" b="1" dirty="0"/>
              <a:t> </a:t>
            </a:r>
            <a:r>
              <a:rPr lang="ru-RU" sz="1600" b="1" dirty="0" err="1"/>
              <a:t>української</a:t>
            </a:r>
            <a:r>
              <a:rPr lang="ru-RU" sz="1600" b="1" dirty="0"/>
              <a:t> </a:t>
            </a:r>
            <a:r>
              <a:rPr lang="ru-RU" sz="1600" b="1" dirty="0" err="1"/>
              <a:t>мови</a:t>
            </a:r>
            <a:r>
              <a:rPr lang="ru-RU" sz="1600" b="1" dirty="0"/>
              <a:t> на </a:t>
            </a:r>
            <a:r>
              <a:rPr lang="en-US" sz="1600" b="1" dirty="0" err="1">
                <a:hlinkClick r:id="rId10"/>
              </a:rPr>
              <a:t>StackExchange</a:t>
            </a:r>
            <a:endParaRPr lang="en-US" sz="16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>
                <a:hlinkClick r:id="rId11"/>
              </a:rPr>
              <a:t>корпус текст</a:t>
            </a:r>
            <a:r>
              <a:rPr lang="en-US" sz="1600" b="1" dirty="0" err="1">
                <a:hlinkClick r:id="rId11"/>
              </a:rPr>
              <a:t>i</a:t>
            </a:r>
            <a:r>
              <a:rPr lang="ru-RU" sz="1600" b="1" dirty="0">
                <a:hlinkClick r:id="rId11"/>
              </a:rPr>
              <a:t>в</a:t>
            </a:r>
            <a:r>
              <a:rPr lang="ru-RU" sz="1600" b="1" dirty="0"/>
              <a:t> </a:t>
            </a:r>
            <a:r>
              <a:rPr lang="ru-RU" sz="1600" b="1" dirty="0" err="1"/>
              <a:t>української</a:t>
            </a:r>
            <a:r>
              <a:rPr lang="ru-RU" sz="1600" b="1" dirty="0"/>
              <a:t> </a:t>
            </a:r>
            <a:r>
              <a:rPr lang="ru-RU" sz="1600" b="1" dirty="0" err="1"/>
              <a:t>мови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err="1"/>
              <a:t>офіційний</a:t>
            </a:r>
            <a:r>
              <a:rPr lang="ru-RU" sz="1600" b="1" dirty="0"/>
              <a:t> </a:t>
            </a:r>
            <a:r>
              <a:rPr lang="ru-RU" sz="1600" b="1" dirty="0">
                <a:hlinkClick r:id="rId12"/>
              </a:rPr>
              <a:t>сайт </a:t>
            </a:r>
            <a:r>
              <a:rPr lang="ru-RU" sz="1600" b="1" dirty="0" err="1">
                <a:hlinkClick r:id="rId12"/>
              </a:rPr>
              <a:t>української</a:t>
            </a:r>
            <a:r>
              <a:rPr lang="ru-RU" sz="1600" b="1" dirty="0">
                <a:hlinkClick r:id="rId12"/>
              </a:rPr>
              <a:t> </a:t>
            </a:r>
            <a:r>
              <a:rPr lang="ru-RU" sz="1600" b="1" dirty="0" err="1">
                <a:hlinkClick r:id="rId12"/>
              </a:rPr>
              <a:t>мови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 err="1">
                <a:hlinkClick r:id="rId13"/>
              </a:rPr>
              <a:t>Академічний</a:t>
            </a:r>
            <a:r>
              <a:rPr lang="ru-RU" sz="1600" b="1" dirty="0">
                <a:hlinkClick r:id="rId13"/>
              </a:rPr>
              <a:t> </a:t>
            </a:r>
            <a:r>
              <a:rPr lang="ru-RU" sz="1600" b="1" dirty="0" err="1">
                <a:hlinkClick r:id="rId13"/>
              </a:rPr>
              <a:t>тлумачний</a:t>
            </a:r>
            <a:r>
              <a:rPr lang="ru-RU" sz="1600" b="1" dirty="0">
                <a:hlinkClick r:id="rId13"/>
              </a:rPr>
              <a:t> словник </a:t>
            </a:r>
            <a:r>
              <a:rPr lang="ru-RU" sz="1600" b="1" dirty="0" err="1">
                <a:hlinkClick r:id="rId13"/>
              </a:rPr>
              <a:t>української</a:t>
            </a:r>
            <a:r>
              <a:rPr lang="ru-RU" sz="1600" b="1" dirty="0">
                <a:hlinkClick r:id="rId13"/>
              </a:rPr>
              <a:t> </a:t>
            </a:r>
            <a:r>
              <a:rPr lang="ru-RU" sz="1600" b="1" dirty="0" err="1">
                <a:hlinkClick r:id="rId13"/>
              </a:rPr>
              <a:t>мови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>
                <a:hlinkClick r:id="rId14"/>
              </a:rPr>
              <a:t>«</a:t>
            </a:r>
            <a:r>
              <a:rPr lang="ru-RU" sz="1600" b="1" dirty="0" err="1">
                <a:hlinkClick r:id="rId14"/>
              </a:rPr>
              <a:t>Словопедія</a:t>
            </a:r>
            <a:r>
              <a:rPr lang="ru-RU" sz="1600" b="1" dirty="0">
                <a:hlinkClick r:id="rId14"/>
              </a:rPr>
              <a:t>»</a:t>
            </a:r>
            <a:endParaRPr lang="ru-RU" sz="1600" b="1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b="1" dirty="0"/>
              <a:t>низка </a:t>
            </a:r>
            <a:r>
              <a:rPr lang="ru-RU" sz="1600" b="1" dirty="0" err="1"/>
              <a:t>сайтів</a:t>
            </a:r>
            <a:r>
              <a:rPr lang="ru-RU" sz="1600" b="1" dirty="0"/>
              <a:t> на </a:t>
            </a:r>
            <a:r>
              <a:rPr lang="en-US" sz="1600" b="1" dirty="0" err="1"/>
              <a:t>WikiDot</a:t>
            </a:r>
            <a:r>
              <a:rPr lang="en-US" sz="1600" b="1" dirty="0"/>
              <a:t> — </a:t>
            </a:r>
            <a:r>
              <a:rPr lang="en-US" sz="1600" b="1" dirty="0">
                <a:hlinkClick r:id="rId15"/>
              </a:rPr>
              <a:t>«</a:t>
            </a:r>
            <a:r>
              <a:rPr lang="ru-RU" sz="1600" b="1" dirty="0">
                <a:hlinkClick r:id="rId15"/>
              </a:rPr>
              <a:t>Велика </a:t>
            </a:r>
            <a:r>
              <a:rPr lang="ru-RU" sz="1600" b="1" dirty="0" err="1">
                <a:hlinkClick r:id="rId15"/>
              </a:rPr>
              <a:t>чи</a:t>
            </a:r>
            <a:r>
              <a:rPr lang="ru-RU" sz="1600" b="1" dirty="0">
                <a:hlinkClick r:id="rId15"/>
              </a:rPr>
              <a:t> мала </a:t>
            </a:r>
            <a:r>
              <a:rPr lang="ru-RU" sz="1600" b="1" dirty="0" err="1">
                <a:hlinkClick r:id="rId15"/>
              </a:rPr>
              <a:t>літера</a:t>
            </a:r>
            <a:r>
              <a:rPr lang="ru-RU" sz="1600" b="1" dirty="0">
                <a:hlinkClick r:id="rId15"/>
              </a:rPr>
              <a:t>»</a:t>
            </a:r>
            <a:r>
              <a:rPr lang="ru-RU" sz="1600" b="1" dirty="0"/>
              <a:t>, </a:t>
            </a:r>
            <a:r>
              <a:rPr lang="ru-RU" sz="1600" b="1" dirty="0">
                <a:hlinkClick r:id="rId16"/>
              </a:rPr>
              <a:t>«Неправильно-Правильно»</a:t>
            </a:r>
            <a:r>
              <a:rPr lang="ru-RU" sz="1600" b="1" dirty="0"/>
              <a:t>, </a:t>
            </a:r>
            <a:r>
              <a:rPr lang="ru-RU" sz="1600" b="1" dirty="0">
                <a:hlinkClick r:id="rId17"/>
              </a:rPr>
              <a:t>«</a:t>
            </a:r>
            <a:r>
              <a:rPr lang="ru-RU" sz="1600" b="1" dirty="0" err="1">
                <a:hlinkClick r:id="rId17"/>
              </a:rPr>
              <a:t>Родовий</a:t>
            </a:r>
            <a:r>
              <a:rPr lang="ru-RU" sz="1600" b="1" dirty="0">
                <a:hlinkClick r:id="rId17"/>
              </a:rPr>
              <a:t> </a:t>
            </a:r>
            <a:r>
              <a:rPr lang="ru-RU" sz="1600" b="1" dirty="0" err="1">
                <a:hlinkClick r:id="rId17"/>
              </a:rPr>
              <a:t>відмінок</a:t>
            </a:r>
            <a:r>
              <a:rPr lang="ru-RU" sz="1600" b="1" dirty="0">
                <a:hlinkClick r:id="rId17"/>
              </a:rPr>
              <a:t>»</a:t>
            </a:r>
            <a:endParaRPr lang="ru-RU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519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02" y="160256"/>
            <a:ext cx="8795208" cy="1530433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ОРФОГРАФІЧНИЙ  СЛОВНИК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>
                <a:latin typeface="Bahnschrift SemiLight Condensed" pitchFamily="34" charset="0"/>
              </a:rPr>
              <a:t>— словник, </a:t>
            </a:r>
            <a:r>
              <a:rPr lang="ru-RU" sz="2400" b="1" dirty="0" err="1">
                <a:latin typeface="Bahnschrift SemiLight Condensed" pitchFamily="34" charset="0"/>
              </a:rPr>
              <a:t>що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містить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перелік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слів</a:t>
            </a:r>
            <a:r>
              <a:rPr lang="ru-RU" sz="2400" b="1" dirty="0">
                <a:latin typeface="Bahnschrift SemiLight Condensed" pitchFamily="34" charset="0"/>
              </a:rPr>
              <a:t> у </a:t>
            </a:r>
            <a:r>
              <a:rPr lang="ru-RU" sz="2400" b="1" dirty="0" err="1">
                <a:latin typeface="Bahnschrift SemiLight Condensed" pitchFamily="34" charset="0"/>
              </a:rPr>
              <a:t>їхньому</a:t>
            </a:r>
            <a:r>
              <a:rPr lang="ru-RU" sz="2400" b="1" dirty="0">
                <a:latin typeface="Bahnschrift SemiLight Condensed" pitchFamily="34" charset="0"/>
              </a:rPr>
              <a:t> нормативному </a:t>
            </a:r>
            <a:r>
              <a:rPr lang="ru-RU" sz="2400" b="1" dirty="0" err="1">
                <a:latin typeface="Bahnschrift SemiLight Condensed" pitchFamily="34" charset="0"/>
              </a:rPr>
              <a:t>написанні</a:t>
            </a:r>
            <a:r>
              <a:rPr lang="ru-RU" sz="2400" b="1" dirty="0">
                <a:latin typeface="Bahnschrift SemiLight Condensed" pitchFamily="34" charset="0"/>
              </a:rPr>
              <a:t> та </a:t>
            </a:r>
            <a:r>
              <a:rPr lang="ru-RU" sz="2400" b="1" dirty="0" err="1">
                <a:latin typeface="Bahnschrift SemiLight Condensed" pitchFamily="34" charset="0"/>
              </a:rPr>
              <a:t>розкриває</a:t>
            </a:r>
            <a:r>
              <a:rPr lang="ru-RU" sz="2400" b="1" dirty="0">
                <a:latin typeface="Bahnschrift SemiLight Condensed" pitchFamily="34" charset="0"/>
              </a:rPr>
              <a:t> слова </a:t>
            </a:r>
            <a:r>
              <a:rPr lang="ru-RU" sz="2400" b="1" dirty="0" err="1">
                <a:latin typeface="Bahnschrift SemiLight Condensed" pitchFamily="34" charset="0"/>
              </a:rPr>
              <a:t>лише</a:t>
            </a:r>
            <a:r>
              <a:rPr lang="ru-RU" sz="2400" b="1" dirty="0">
                <a:latin typeface="Bahnschrift SemiLight Condensed" pitchFamily="34" charset="0"/>
              </a:rPr>
              <a:t> в </a:t>
            </a:r>
            <a:r>
              <a:rPr lang="ru-RU" sz="2400" b="1" dirty="0" err="1">
                <a:latin typeface="Bahnschrift SemiLight Condensed" pitchFamily="34" charset="0"/>
              </a:rPr>
              <a:t>аспекті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їхнього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 smtClean="0">
                <a:latin typeface="Bahnschrift SemiLight Condensed" pitchFamily="34" charset="0"/>
              </a:rPr>
              <a:t>правопису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smtClean="0">
                <a:latin typeface="Bahnschrift SemiLight Condensed" pitchFamily="34" charset="0"/>
              </a:rPr>
              <a:t>(</a:t>
            </a:r>
            <a:r>
              <a:rPr lang="ru-RU" sz="2400" b="1" dirty="0" err="1">
                <a:latin typeface="Bahnschrift SemiLight Condensed" pitchFamily="34" charset="0"/>
              </a:rPr>
              <a:t>наприклад</a:t>
            </a:r>
            <a:r>
              <a:rPr lang="ru-RU" sz="2400" b="1" dirty="0">
                <a:latin typeface="Bahnschrift SemiLight Condensed" pitchFamily="34" charset="0"/>
              </a:rPr>
              <a:t>, </a:t>
            </a:r>
            <a:r>
              <a:rPr lang="ru-RU" sz="2400" b="1" dirty="0" err="1">
                <a:latin typeface="Bahnschrift SemiLight Condensed" pitchFamily="34" charset="0"/>
              </a:rPr>
              <a:t>окрім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власне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слів</a:t>
            </a:r>
            <a:r>
              <a:rPr lang="ru-RU" sz="2400" b="1" dirty="0">
                <a:latin typeface="Bahnschrift SemiLight Condensed" pitchFamily="34" charset="0"/>
              </a:rPr>
              <a:t> у </a:t>
            </a:r>
            <a:r>
              <a:rPr lang="ru-RU" sz="2400" b="1" dirty="0" err="1">
                <a:latin typeface="Bahnschrift SemiLight Condensed" pitchFamily="34" charset="0"/>
                <a:hlinkClick r:id="rId2" tooltip="Називний відмінок"/>
              </a:rPr>
              <a:t>називному</a:t>
            </a:r>
            <a:r>
              <a:rPr lang="ru-RU" sz="2400" b="1" dirty="0">
                <a:latin typeface="Bahnschrift SemiLight Condensed" pitchFamily="34" charset="0"/>
                <a:hlinkClick r:id="rId2" tooltip="Називний відмінок"/>
              </a:rPr>
              <a:t> </a:t>
            </a:r>
            <a:r>
              <a:rPr lang="ru-RU" sz="2400" b="1" dirty="0" err="1">
                <a:latin typeface="Bahnschrift SemiLight Condensed" pitchFamily="34" charset="0"/>
                <a:hlinkClick r:id="rId2" tooltip="Називний відмінок"/>
              </a:rPr>
              <a:t>відмінку</a:t>
            </a:r>
            <a:r>
              <a:rPr lang="ru-RU" sz="2400" b="1" dirty="0">
                <a:latin typeface="Bahnschrift SemiLight Condensed" pitchFamily="34" charset="0"/>
              </a:rPr>
              <a:t> </a:t>
            </a:r>
            <a:r>
              <a:rPr lang="ru-RU" sz="2400" b="1" dirty="0" err="1">
                <a:latin typeface="Bahnschrift SemiLight Condensed" pitchFamily="34" charset="0"/>
              </a:rPr>
              <a:t>надає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їхнє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закінчення</a:t>
            </a:r>
            <a:r>
              <a:rPr lang="ru-RU" sz="2400" b="1" dirty="0">
                <a:latin typeface="Bahnschrift SemiLight Condensed" pitchFamily="34" charset="0"/>
              </a:rPr>
              <a:t> у </a:t>
            </a:r>
            <a:r>
              <a:rPr lang="ru-RU" sz="2400" b="1" dirty="0" smtClean="0">
                <a:latin typeface="Bahnschrift SemiLight Condensed" pitchFamily="34" charset="0"/>
                <a:hlinkClick r:id="rId3" tooltip="Родовий відмінок"/>
              </a:rPr>
              <a:t>родовому</a:t>
            </a:r>
            <a:r>
              <a:rPr lang="ru-RU" sz="2400" b="1" dirty="0" smtClean="0">
                <a:latin typeface="Bahnschrift SemiLight Condensed" pitchFamily="34" charset="0"/>
              </a:rPr>
              <a:t>)</a:t>
            </a:r>
            <a:br>
              <a:rPr lang="ru-RU" sz="2400" b="1" dirty="0" smtClean="0">
                <a:latin typeface="Bahnschrift SemiLight Condensed" pitchFamily="34" charset="0"/>
              </a:rPr>
            </a:br>
            <a:r>
              <a:rPr lang="ru-RU" sz="2400" b="1" dirty="0" err="1" smtClean="0">
                <a:latin typeface="Bahnschrift SemiLight Condensed" pitchFamily="34" charset="0"/>
              </a:rPr>
              <a:t>Орфографічний</a:t>
            </a:r>
            <a:r>
              <a:rPr lang="ru-RU" sz="2400" b="1" dirty="0" smtClean="0">
                <a:latin typeface="Bahnschrift SemiLight Condensed" pitchFamily="34" charset="0"/>
              </a:rPr>
              <a:t> </a:t>
            </a:r>
            <a:r>
              <a:rPr lang="ru-RU" sz="2400" b="1" dirty="0">
                <a:latin typeface="Bahnschrift SemiLight Condensed" pitchFamily="34" charset="0"/>
              </a:rPr>
              <a:t>словник є </a:t>
            </a:r>
            <a:r>
              <a:rPr lang="ru-RU" sz="2400" b="1" dirty="0" err="1">
                <a:latin typeface="Bahnschrift SemiLight Condensed" pitchFamily="34" charset="0"/>
              </a:rPr>
              <a:t>показником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сучасного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йому</a:t>
            </a:r>
            <a:r>
              <a:rPr lang="ru-RU" sz="2400" b="1" dirty="0">
                <a:latin typeface="Bahnschrift SemiLight Condensed" pitchFamily="34" charset="0"/>
              </a:rPr>
              <a:t> </a:t>
            </a:r>
            <a:r>
              <a:rPr lang="ru-RU" sz="2400" b="1" dirty="0" err="1">
                <a:latin typeface="Bahnschrift SemiLight Condensed" pitchFamily="34" charset="0"/>
              </a:rPr>
              <a:t>правопису</a:t>
            </a:r>
            <a:r>
              <a:rPr lang="ru-RU" sz="2400" b="1" dirty="0">
                <a:latin typeface="Bahnschrift SemiLight Condensed" pitchFamily="34" charset="0"/>
              </a:rPr>
              <a:t>.</a:t>
            </a:r>
          </a:p>
        </p:txBody>
      </p:sp>
      <p:pic>
        <p:nvPicPr>
          <p:cNvPr id="1026" name="Picture 2" descr="C:\Users\User\Desktop\ad62d7d0e1fe4dd34f9ab213b2bc4df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" y="1871212"/>
            <a:ext cx="3113869" cy="489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7a06b5b0cd5ef0cddb79ffd9d43edcf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36" y="1996338"/>
            <a:ext cx="5851219" cy="468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5" y="101177"/>
            <a:ext cx="8917757" cy="78494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Різновиди орфографічних словників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97" y="1027522"/>
            <a:ext cx="8795207" cy="5618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err="1"/>
              <a:t>Розрізняють</a:t>
            </a:r>
            <a:r>
              <a:rPr lang="ru-RU" sz="2000" dirty="0"/>
              <a:t> </a:t>
            </a:r>
            <a:r>
              <a:rPr lang="ru-RU" sz="2000" dirty="0" err="1"/>
              <a:t>наступні</a:t>
            </a:r>
            <a:r>
              <a:rPr lang="ru-RU" sz="2000" dirty="0"/>
              <a:t> </a:t>
            </a:r>
            <a:r>
              <a:rPr lang="ru-RU" sz="2000" dirty="0" err="1"/>
              <a:t>різновиди</a:t>
            </a:r>
            <a:r>
              <a:rPr lang="ru-RU" sz="2000" dirty="0"/>
              <a:t> </a:t>
            </a:r>
            <a:r>
              <a:rPr lang="ru-RU" sz="2000" dirty="0" err="1"/>
              <a:t>правописних</a:t>
            </a:r>
            <a:r>
              <a:rPr lang="ru-RU" sz="2000" dirty="0"/>
              <a:t> </a:t>
            </a:r>
            <a:r>
              <a:rPr lang="ru-RU" sz="2000" dirty="0" err="1"/>
              <a:t>словників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 err="1"/>
              <a:t>їхньою</a:t>
            </a:r>
            <a:r>
              <a:rPr lang="ru-RU" sz="2000" dirty="0"/>
              <a:t> </a:t>
            </a:r>
            <a:r>
              <a:rPr lang="ru-RU" sz="2000" dirty="0" err="1"/>
              <a:t>цільовою</a:t>
            </a:r>
            <a:r>
              <a:rPr lang="ru-RU" sz="2000" dirty="0"/>
              <a:t> </a:t>
            </a:r>
            <a:r>
              <a:rPr lang="ru-RU" sz="2000" dirty="0" err="1"/>
              <a:t>аудиторією</a:t>
            </a:r>
            <a:r>
              <a:rPr lang="ru-RU" sz="2000" dirty="0" smtClean="0"/>
              <a:t>:</a:t>
            </a:r>
          </a:p>
          <a:p>
            <a:pPr marL="0" indent="0" algn="ctr">
              <a:buNone/>
            </a:pPr>
            <a:endParaRPr lang="ru-RU" sz="2000" dirty="0"/>
          </a:p>
          <a:p>
            <a:pPr marL="179388" indent="452438" algn="just">
              <a:buFont typeface="Wingdings" pitchFamily="2" charset="2"/>
              <a:buChar char="Ø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загальні</a:t>
            </a:r>
            <a:r>
              <a:rPr lang="ru-RU" sz="2000" dirty="0"/>
              <a:t> — </a:t>
            </a:r>
            <a:r>
              <a:rPr lang="ru-RU" sz="2000" dirty="0" err="1"/>
              <a:t>розраховані</a:t>
            </a:r>
            <a:r>
              <a:rPr lang="ru-RU" sz="2000" dirty="0"/>
              <a:t> на </a:t>
            </a:r>
            <a:r>
              <a:rPr lang="ru-RU" sz="2000" dirty="0" err="1"/>
              <a:t>загальний</a:t>
            </a:r>
            <a:r>
              <a:rPr lang="ru-RU" sz="2000" dirty="0"/>
              <a:t> </a:t>
            </a:r>
            <a:r>
              <a:rPr lang="ru-RU" sz="2000" dirty="0" err="1" smtClean="0"/>
              <a:t>вжиток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однак</a:t>
            </a:r>
            <a:r>
              <a:rPr lang="ru-RU" sz="2000" dirty="0"/>
              <a:t>,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присвячені</a:t>
            </a:r>
            <a:r>
              <a:rPr lang="ru-RU" sz="2000" dirty="0"/>
              <a:t> </a:t>
            </a:r>
            <a:r>
              <a:rPr lang="ru-RU" sz="2000" dirty="0" err="1"/>
              <a:t>окремим</a:t>
            </a:r>
            <a:r>
              <a:rPr lang="ru-RU" sz="2000" dirty="0"/>
              <a:t> </a:t>
            </a:r>
            <a:r>
              <a:rPr lang="ru-RU" sz="2000" dirty="0" err="1"/>
              <a:t>правописним</a:t>
            </a:r>
            <a:r>
              <a:rPr lang="ru-RU" sz="2000" dirty="0"/>
              <a:t> </a:t>
            </a:r>
            <a:r>
              <a:rPr lang="ru-RU" sz="2000" dirty="0" err="1"/>
              <a:t>питанням</a:t>
            </a:r>
            <a:r>
              <a:rPr lang="ru-RU" sz="2000" dirty="0"/>
              <a:t>: </a:t>
            </a:r>
            <a:r>
              <a:rPr lang="ru-RU" sz="2000" dirty="0">
                <a:hlinkClick r:id="rId2" tooltip="А чи У"/>
              </a:rPr>
              <a:t>А </a:t>
            </a:r>
            <a:r>
              <a:rPr lang="ru-RU" sz="2000" dirty="0" err="1">
                <a:hlinkClick r:id="rId2" tooltip="А чи У"/>
              </a:rPr>
              <a:t>чи</a:t>
            </a:r>
            <a:r>
              <a:rPr lang="ru-RU" sz="2000" dirty="0">
                <a:hlinkClick r:id="rId2" tooltip="А чи У"/>
              </a:rPr>
              <a:t> У</a:t>
            </a:r>
            <a:r>
              <a:rPr lang="ru-RU" sz="2000" dirty="0"/>
              <a:t> в родовому </a:t>
            </a:r>
            <a:r>
              <a:rPr lang="ru-RU" sz="2000" dirty="0" err="1"/>
              <a:t>відмінку</a:t>
            </a:r>
            <a:r>
              <a:rPr lang="ru-RU" sz="2000" dirty="0"/>
              <a:t>, </a:t>
            </a:r>
            <a:r>
              <a:rPr lang="ru-RU" sz="2000" dirty="0" err="1"/>
              <a:t>написання</a:t>
            </a:r>
            <a:r>
              <a:rPr lang="ru-RU" sz="2000" dirty="0"/>
              <a:t> з </a:t>
            </a:r>
            <a:r>
              <a:rPr lang="ru-RU" sz="2000" dirty="0" err="1">
                <a:hlinkClick r:id="rId3" tooltip="Дефіс"/>
              </a:rPr>
              <a:t>дефісом</a:t>
            </a:r>
            <a:r>
              <a:rPr lang="ru-RU" sz="2000" dirty="0"/>
              <a:t>, </a:t>
            </a:r>
            <a:r>
              <a:rPr lang="ru-RU" sz="2000" dirty="0" err="1"/>
              <a:t>окремо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разом </a:t>
            </a:r>
            <a:r>
              <a:rPr lang="ru-RU" sz="2000" dirty="0" err="1"/>
              <a:t>тощо</a:t>
            </a:r>
            <a:r>
              <a:rPr lang="ru-RU" sz="2000" dirty="0"/>
              <a:t>;</a:t>
            </a:r>
          </a:p>
          <a:p>
            <a:pPr marL="179388" indent="452438"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шкільні</a:t>
            </a:r>
            <a:r>
              <a:rPr lang="ru-RU" sz="2000" dirty="0" smtClean="0"/>
              <a:t> — </a:t>
            </a:r>
            <a:r>
              <a:rPr lang="ru-RU" sz="2000" dirty="0" err="1" smtClean="0"/>
              <a:t>відрізняються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обсягом</a:t>
            </a:r>
            <a:r>
              <a:rPr lang="ru-RU" sz="2000" dirty="0" smtClean="0"/>
              <a:t> в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того </a:t>
            </a:r>
            <a:r>
              <a:rPr lang="ru-RU" sz="2000" dirty="0" err="1" smtClean="0"/>
              <a:t>чи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призначені</a:t>
            </a:r>
            <a:r>
              <a:rPr lang="ru-RU" sz="2000" dirty="0" smtClean="0"/>
              <a:t> для </a:t>
            </a:r>
            <a:r>
              <a:rPr lang="ru-RU" sz="2000" dirty="0" err="1" smtClean="0">
                <a:hlinkClick r:id="rId4" tooltip="Початкова школа"/>
              </a:rPr>
              <a:t>початкової</a:t>
            </a:r>
            <a:r>
              <a:rPr lang="ru-RU" sz="2000" dirty="0" smtClean="0"/>
              <a:t> </a:t>
            </a:r>
            <a:r>
              <a:rPr lang="ru-RU" sz="2000" dirty="0" err="1" smtClean="0"/>
              <a:t>чи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5" tooltip="Середня загальноосвітня школа"/>
              </a:rPr>
              <a:t>середньої</a:t>
            </a:r>
            <a:r>
              <a:rPr lang="ru-RU" sz="2000" dirty="0" smtClean="0">
                <a:hlinkClick r:id="rId5" tooltip="Середня загальноосвітня школа"/>
              </a:rPr>
              <a:t> </a:t>
            </a:r>
            <a:r>
              <a:rPr lang="ru-RU" sz="2000" dirty="0" err="1" smtClean="0">
                <a:hlinkClick r:id="rId5" tooltip="Середня загальноосвітня школа"/>
              </a:rPr>
              <a:t>школи</a:t>
            </a:r>
            <a:r>
              <a:rPr lang="ru-RU" sz="2000" dirty="0" smtClean="0"/>
              <a:t>; часто </a:t>
            </a:r>
            <a:r>
              <a:rPr lang="ru-RU" sz="2000" dirty="0" err="1" smtClean="0"/>
              <a:t>містять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правописних</a:t>
            </a:r>
            <a:r>
              <a:rPr lang="ru-RU" sz="2000" dirty="0" smtClean="0"/>
              <a:t> правил в </a:t>
            </a:r>
            <a:r>
              <a:rPr lang="ru-RU" sz="2000" dirty="0" err="1" smtClean="0"/>
              <a:t>обсязі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;</a:t>
            </a:r>
          </a:p>
          <a:p>
            <a:pPr marL="179388" indent="452438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словники-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довідники</a:t>
            </a:r>
            <a:r>
              <a:rPr lang="ru-RU" sz="2000" dirty="0"/>
              <a:t> для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друкарства</a:t>
            </a:r>
            <a:r>
              <a:rPr lang="ru-RU" sz="2000" dirty="0"/>
              <a:t> —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складні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 </a:t>
            </a: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загальних</a:t>
            </a:r>
            <a:r>
              <a:rPr lang="ru-RU" sz="2000" dirty="0"/>
              <a:t> та </a:t>
            </a:r>
            <a:r>
              <a:rPr lang="ru-RU" sz="2000" dirty="0" err="1"/>
              <a:t>власних</a:t>
            </a:r>
            <a:r>
              <a:rPr lang="ru-RU" sz="2000" dirty="0"/>
              <a:t> </a:t>
            </a:r>
            <a:r>
              <a:rPr lang="ru-RU" sz="2000" dirty="0" err="1"/>
              <a:t>назв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докладне</a:t>
            </a:r>
            <a:r>
              <a:rPr lang="ru-RU" sz="2000" dirty="0"/>
              <a:t> </a:t>
            </a:r>
            <a:r>
              <a:rPr lang="ru-RU" sz="2000" dirty="0" err="1"/>
              <a:t>викладення</a:t>
            </a:r>
            <a:r>
              <a:rPr lang="ru-RU" sz="2000" dirty="0"/>
              <a:t> </a:t>
            </a:r>
            <a:r>
              <a:rPr lang="ru-RU" sz="2000" dirty="0" err="1"/>
              <a:t>правописних</a:t>
            </a:r>
            <a:r>
              <a:rPr lang="ru-RU" sz="2000" dirty="0"/>
              <a:t> норм та </a:t>
            </a:r>
            <a:r>
              <a:rPr lang="ru-RU" sz="2000" dirty="0" err="1"/>
              <a:t>відомостей</a:t>
            </a:r>
            <a:r>
              <a:rPr lang="ru-RU" sz="2000" dirty="0"/>
              <a:t>, </a:t>
            </a:r>
            <a:r>
              <a:rPr lang="ru-RU" sz="2000" dirty="0" err="1"/>
              <a:t>необхідних</a:t>
            </a:r>
            <a:r>
              <a:rPr lang="ru-RU" sz="2000" dirty="0"/>
              <a:t> для </a:t>
            </a:r>
            <a:r>
              <a:rPr lang="ru-RU" sz="2000" dirty="0" err="1">
                <a:hlinkClick r:id="rId6" tooltip="Коректура"/>
              </a:rPr>
              <a:t>коректорської</a:t>
            </a:r>
            <a:r>
              <a:rPr lang="ru-RU" sz="2000" dirty="0"/>
              <a:t> та </a:t>
            </a:r>
            <a:r>
              <a:rPr lang="ru-RU" sz="2000" dirty="0" err="1"/>
              <a:t>редакторської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;</a:t>
            </a:r>
          </a:p>
          <a:p>
            <a:pPr marL="179388" indent="452438" algn="just">
              <a:buFont typeface="Wingdings" pitchFamily="2" charset="2"/>
              <a:buChar char="Ø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  <a:ea typeface="+mj-ea"/>
                <a:cs typeface="+mj-cs"/>
              </a:rPr>
              <a:t>галузеві</a:t>
            </a:r>
            <a:r>
              <a:rPr lang="ru-RU" sz="2000" dirty="0"/>
              <a:t> — </a:t>
            </a:r>
            <a:r>
              <a:rPr lang="ru-RU" sz="2000" dirty="0" err="1"/>
              <a:t>присвячені</a:t>
            </a:r>
            <a:r>
              <a:rPr lang="ru-RU" sz="2000" dirty="0"/>
              <a:t> </a:t>
            </a:r>
            <a:r>
              <a:rPr lang="ru-RU" sz="2000" dirty="0" err="1"/>
              <a:t>спеціальній</a:t>
            </a:r>
            <a:r>
              <a:rPr lang="ru-RU" sz="2000" dirty="0"/>
              <a:t> </a:t>
            </a:r>
            <a:r>
              <a:rPr lang="ru-RU" sz="2000" dirty="0" err="1"/>
              <a:t>термінології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86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5" y="365126"/>
            <a:ext cx="8663233" cy="1325563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правопису української орфографії</a:t>
            </a:r>
            <a:b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/>
              <a:t>(</a:t>
            </a:r>
            <a:r>
              <a:rPr lang="ru-RU" sz="2000" b="1" dirty="0" err="1"/>
              <a:t>від</a:t>
            </a:r>
            <a:r>
              <a:rPr lang="ru-RU" sz="2000" b="1" dirty="0"/>
              <a:t> лат. </a:t>
            </a:r>
            <a:r>
              <a:rPr lang="ru-RU" sz="2000" b="1" dirty="0" err="1"/>
              <a:t>principium</a:t>
            </a:r>
            <a:r>
              <a:rPr lang="ru-RU" sz="2000" b="1" dirty="0"/>
              <a:t> — основа) — </a:t>
            </a:r>
            <a:r>
              <a:rPr lang="ru-RU" sz="2000" b="1" dirty="0" err="1"/>
              <a:t>це</a:t>
            </a:r>
            <a:r>
              <a:rPr lang="ru-RU" sz="2000" b="1" dirty="0"/>
              <a:t> 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лежить</a:t>
            </a:r>
            <a:r>
              <a:rPr lang="ru-RU" sz="2000" b="1" dirty="0"/>
              <a:t> в </a:t>
            </a:r>
            <a:r>
              <a:rPr lang="ru-RU" sz="2000" b="1" dirty="0" err="1"/>
              <a:t>основі</a:t>
            </a:r>
            <a:r>
              <a:rPr lang="ru-RU" sz="2000" b="1" dirty="0"/>
              <a:t> </a:t>
            </a:r>
            <a:r>
              <a:rPr lang="ru-RU" sz="2000" b="1" dirty="0" err="1"/>
              <a:t>правопису</a:t>
            </a:r>
            <a:r>
              <a:rPr lang="ru-RU" sz="2000" b="1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762000">
              <a:lnSpc>
                <a:spcPct val="200000"/>
              </a:lnSpc>
              <a:buFont typeface="Wingdings" pitchFamily="2" charset="2"/>
              <a:buChar char="q"/>
            </a:pPr>
            <a:r>
              <a:rPr lang="uk-UA" dirty="0" smtClean="0"/>
              <a:t>ФОНЕТИЧНИЙ</a:t>
            </a:r>
          </a:p>
          <a:p>
            <a:pPr indent="762000">
              <a:lnSpc>
                <a:spcPct val="200000"/>
              </a:lnSpc>
              <a:buFont typeface="Wingdings" pitchFamily="2" charset="2"/>
              <a:buChar char="q"/>
            </a:pPr>
            <a:r>
              <a:rPr lang="uk-UA" dirty="0" smtClean="0"/>
              <a:t>МОРФОЛОГІЧНИЙ</a:t>
            </a:r>
          </a:p>
          <a:p>
            <a:pPr indent="762000">
              <a:lnSpc>
                <a:spcPct val="200000"/>
              </a:lnSpc>
              <a:buFont typeface="Wingdings" pitchFamily="2" charset="2"/>
              <a:buChar char="q"/>
            </a:pPr>
            <a:r>
              <a:rPr lang="uk-UA" dirty="0" smtClean="0"/>
              <a:t>ТРАДИЦІЙНИЙ (ІСТОРИЧНИЙ)</a:t>
            </a:r>
          </a:p>
          <a:p>
            <a:pPr indent="762000">
              <a:lnSpc>
                <a:spcPct val="200000"/>
              </a:lnSpc>
              <a:buFont typeface="Wingdings" pitchFamily="2" charset="2"/>
              <a:buChar char="q"/>
            </a:pPr>
            <a:r>
              <a:rPr lang="uk-UA" dirty="0" smtClean="0"/>
              <a:t>ДИФЕРЕНЦІЙНИЙ (СМИСЛОВИЙ)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" y="101175"/>
            <a:ext cx="8606672" cy="1325563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За 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фонетичним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принципом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 («як </a:t>
            </a:r>
            <a:r>
              <a:rPr lang="ru-RU" sz="3200" b="1" dirty="0" err="1">
                <a:solidFill>
                  <a:srgbClr val="0070C0"/>
                </a:solidFill>
              </a:rPr>
              <a:t>чуємо</a:t>
            </a:r>
            <a:r>
              <a:rPr lang="ru-RU" sz="3200" b="1" dirty="0">
                <a:solidFill>
                  <a:srgbClr val="0070C0"/>
                </a:solidFill>
              </a:rPr>
              <a:t>, так і </a:t>
            </a:r>
            <a:r>
              <a:rPr lang="ru-RU" sz="3200" b="1" dirty="0" err="1">
                <a:solidFill>
                  <a:srgbClr val="0070C0"/>
                </a:solidFill>
              </a:rPr>
              <a:t>пишемо</a:t>
            </a:r>
            <a:r>
              <a:rPr lang="ru-RU" sz="3200" b="1" dirty="0">
                <a:solidFill>
                  <a:srgbClr val="0070C0"/>
                </a:solidFill>
              </a:rPr>
              <a:t>») </a:t>
            </a:r>
            <a:r>
              <a:rPr lang="ru-RU" sz="3200" b="1" dirty="0" err="1">
                <a:solidFill>
                  <a:srgbClr val="0070C0"/>
                </a:solidFill>
              </a:rPr>
              <a:t>позначають</a:t>
            </a:r>
            <a:r>
              <a:rPr lang="ru-RU" sz="3200" b="1" dirty="0" smtClean="0">
                <a:solidFill>
                  <a:srgbClr val="0070C0"/>
                </a:solidFill>
              </a:rPr>
              <a:t>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243" y="1825625"/>
            <a:ext cx="8738648" cy="4351338"/>
          </a:xfrm>
        </p:spPr>
        <p:txBody>
          <a:bodyPr>
            <a:normAutofit fontScale="92500" lnSpcReduction="20000"/>
          </a:bodyPr>
          <a:lstStyle/>
          <a:p>
            <a:pPr marL="84138" indent="452438">
              <a:buFont typeface="Wingdings" pitchFamily="2" charset="2"/>
              <a:buChar char="ü"/>
            </a:pPr>
            <a:r>
              <a:rPr lang="ru-RU" sz="2000" dirty="0" err="1" smtClean="0"/>
              <a:t>усі</a:t>
            </a:r>
            <a:r>
              <a:rPr lang="ru-RU" sz="2000" dirty="0"/>
              <a:t> </a:t>
            </a:r>
            <a:r>
              <a:rPr lang="ru-RU" sz="2000" dirty="0" err="1"/>
              <a:t>наголошені</a:t>
            </a:r>
            <a:r>
              <a:rPr lang="ru-RU" sz="2000" dirty="0"/>
              <a:t> </a:t>
            </a:r>
            <a:r>
              <a:rPr lang="ru-RU" sz="2000" dirty="0" err="1"/>
              <a:t>голосні</a:t>
            </a:r>
            <a:r>
              <a:rPr lang="ru-RU" sz="2000" dirty="0"/>
              <a:t>: </a:t>
            </a:r>
            <a:r>
              <a:rPr lang="ru-RU" sz="2000" dirty="0" err="1"/>
              <a:t>радість</a:t>
            </a:r>
            <a:r>
              <a:rPr lang="ru-RU" sz="2000" dirty="0"/>
              <a:t>, </a:t>
            </a:r>
            <a:r>
              <a:rPr lang="ru-RU" sz="2000" dirty="0" err="1"/>
              <a:t>доня</a:t>
            </a:r>
            <a:r>
              <a:rPr lang="ru-RU" sz="2000" dirty="0"/>
              <a:t>, ручка, </a:t>
            </a:r>
            <a:r>
              <a:rPr lang="ru-RU" sz="2000" dirty="0" err="1"/>
              <a:t>півень</a:t>
            </a:r>
            <a:r>
              <a:rPr lang="ru-RU" sz="2000" dirty="0"/>
              <a:t>, день, лист;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marL="84138" indent="452438">
              <a:buFont typeface="Wingdings" pitchFamily="2" charset="2"/>
              <a:buChar char="ü"/>
            </a:pPr>
            <a:r>
              <a:rPr lang="ru-RU" sz="2000" dirty="0" err="1"/>
              <a:t>ненаголошені</a:t>
            </a:r>
            <a:r>
              <a:rPr lang="ru-RU" sz="2000" dirty="0"/>
              <a:t> [а], [у], [і], а </a:t>
            </a:r>
            <a:r>
              <a:rPr lang="ru-RU" sz="2000" dirty="0" err="1"/>
              <a:t>також</a:t>
            </a:r>
            <a:r>
              <a:rPr lang="ru-RU" sz="2000" dirty="0"/>
              <a:t> [о],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стоїть</a:t>
            </a:r>
            <a:r>
              <a:rPr lang="ru-RU" sz="2000" dirty="0"/>
              <a:t> не перед складом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наголошеним</a:t>
            </a:r>
            <a:r>
              <a:rPr lang="ru-RU" sz="2000" dirty="0"/>
              <a:t> [у] </a:t>
            </a:r>
            <a:r>
              <a:rPr lang="ru-RU" sz="2000" dirty="0" err="1"/>
              <a:t>або</a:t>
            </a:r>
            <a:r>
              <a:rPr lang="ru-RU" sz="2000" dirty="0"/>
              <a:t> [і]: карамель, кулон, </a:t>
            </a:r>
            <a:r>
              <a:rPr lang="ru-RU" sz="2000" dirty="0" err="1"/>
              <a:t>лінивий</a:t>
            </a:r>
            <a:r>
              <a:rPr lang="ru-RU" sz="2000" dirty="0"/>
              <a:t>, морока;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marL="84138" indent="452438">
              <a:buFont typeface="Wingdings" pitchFamily="2" charset="2"/>
              <a:buChar char="ü"/>
            </a:pPr>
            <a:r>
              <a:rPr lang="ru-RU" sz="2000" dirty="0" err="1"/>
              <a:t>префікс</a:t>
            </a:r>
            <a:r>
              <a:rPr lang="ru-RU" sz="2000" dirty="0"/>
              <a:t> с- перед </a:t>
            </a:r>
            <a:r>
              <a:rPr lang="ru-RU" sz="2000" dirty="0" err="1"/>
              <a:t>кореневими</a:t>
            </a:r>
            <a:r>
              <a:rPr lang="ru-RU" sz="2000" dirty="0"/>
              <a:t> к, п, т, ф, х: </a:t>
            </a:r>
            <a:r>
              <a:rPr lang="ru-RU" sz="2000" dirty="0" err="1"/>
              <a:t>скрикнути</a:t>
            </a:r>
            <a:r>
              <a:rPr lang="ru-RU" sz="2000" dirty="0"/>
              <a:t>, </a:t>
            </a:r>
            <a:r>
              <a:rPr lang="ru-RU" sz="2000" dirty="0" err="1"/>
              <a:t>сплюснути</a:t>
            </a:r>
            <a:r>
              <a:rPr lang="ru-RU" sz="2000" dirty="0"/>
              <a:t>, </a:t>
            </a:r>
            <a:r>
              <a:rPr lang="ru-RU" sz="2000" dirty="0" err="1"/>
              <a:t>стримати</a:t>
            </a:r>
            <a:r>
              <a:rPr lang="ru-RU" sz="2000" dirty="0"/>
              <a:t>, </a:t>
            </a:r>
            <a:r>
              <a:rPr lang="ru-RU" sz="2000" dirty="0" err="1"/>
              <a:t>сформувати</a:t>
            </a:r>
            <a:r>
              <a:rPr lang="ru-RU" sz="2000" dirty="0"/>
              <a:t>, </a:t>
            </a:r>
            <a:r>
              <a:rPr lang="ru-RU" sz="2000" dirty="0" err="1"/>
              <a:t>схопити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marL="84138" indent="452438">
              <a:buFont typeface="Wingdings" pitchFamily="2" charset="2"/>
              <a:buChar char="ü"/>
            </a:pP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приголосних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утворилися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 </a:t>
            </a:r>
            <a:r>
              <a:rPr lang="ru-RU" sz="2000" dirty="0" err="1"/>
              <a:t>спрощення</a:t>
            </a:r>
            <a:r>
              <a:rPr lang="ru-RU" sz="2000" dirty="0"/>
              <a:t>: </a:t>
            </a:r>
            <a:r>
              <a:rPr lang="ru-RU" sz="2000" dirty="0" err="1"/>
              <a:t>виїзний</a:t>
            </a:r>
            <a:r>
              <a:rPr lang="ru-RU" sz="2000" dirty="0"/>
              <a:t>, </a:t>
            </a:r>
            <a:r>
              <a:rPr lang="ru-RU" sz="2000" dirty="0" err="1"/>
              <a:t>корисний</a:t>
            </a:r>
            <a:r>
              <a:rPr lang="ru-RU" sz="2000" dirty="0"/>
              <a:t>, </a:t>
            </a:r>
            <a:r>
              <a:rPr lang="ru-RU" sz="2000" dirty="0" err="1"/>
              <a:t>тиждень</a:t>
            </a:r>
            <a:r>
              <a:rPr lang="ru-RU" sz="2000" dirty="0"/>
              <a:t>, </a:t>
            </a:r>
            <a:r>
              <a:rPr lang="ru-RU" sz="2000" dirty="0" err="1"/>
              <a:t>бризнути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marL="84138" indent="452438">
              <a:buFont typeface="Wingdings" pitchFamily="2" charset="2"/>
              <a:buChar char="ü"/>
            </a:pP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приголосних</a:t>
            </a:r>
            <a:r>
              <a:rPr lang="ru-RU" sz="2000" dirty="0"/>
              <a:t> [</a:t>
            </a:r>
            <a:r>
              <a:rPr lang="ru-RU" sz="2000" dirty="0" err="1"/>
              <a:t>ств</a:t>
            </a:r>
            <a:r>
              <a:rPr lang="ru-RU" sz="2000" dirty="0"/>
              <a:t>], [</a:t>
            </a:r>
            <a:r>
              <a:rPr lang="ru-RU" sz="2000" dirty="0" err="1"/>
              <a:t>цтв</a:t>
            </a:r>
            <a:r>
              <a:rPr lang="ru-RU" sz="2000" dirty="0"/>
              <a:t>], [</a:t>
            </a:r>
            <a:r>
              <a:rPr lang="ru-RU" sz="2000" dirty="0" err="1"/>
              <a:t>зтв</a:t>
            </a:r>
            <a:r>
              <a:rPr lang="ru-RU" sz="2000" dirty="0"/>
              <a:t>] і </a:t>
            </a:r>
            <a:r>
              <a:rPr lang="ru-RU" sz="2000" dirty="0" err="1"/>
              <a:t>суфікси</a:t>
            </a:r>
            <a:r>
              <a:rPr lang="ru-RU" sz="2000" dirty="0"/>
              <a:t> -</a:t>
            </a:r>
            <a:r>
              <a:rPr lang="ru-RU" sz="2000" dirty="0" err="1"/>
              <a:t>ськ</a:t>
            </a:r>
            <a:r>
              <a:rPr lang="ru-RU" sz="2000" dirty="0"/>
              <a:t>-, -</a:t>
            </a:r>
            <a:r>
              <a:rPr lang="ru-RU" sz="2000" dirty="0" err="1"/>
              <a:t>цьк</a:t>
            </a:r>
            <a:r>
              <a:rPr lang="ru-RU" sz="2000" dirty="0"/>
              <a:t>-, -</a:t>
            </a:r>
            <a:r>
              <a:rPr lang="ru-RU" sz="2000" dirty="0" err="1"/>
              <a:t>зьк</a:t>
            </a:r>
            <a:r>
              <a:rPr lang="ru-RU" sz="2000" dirty="0"/>
              <a:t>-,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утворилися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додавання</a:t>
            </a:r>
            <a:r>
              <a:rPr lang="ru-RU" sz="2000" dirty="0"/>
              <a:t> </a:t>
            </a:r>
            <a:r>
              <a:rPr lang="ru-RU" sz="2000" dirty="0" err="1"/>
              <a:t>суфіксів</a:t>
            </a:r>
            <a:r>
              <a:rPr lang="ru-RU" sz="2000" dirty="0"/>
              <a:t> до основ: </a:t>
            </a:r>
            <a:r>
              <a:rPr lang="ru-RU" sz="2000" dirty="0" err="1"/>
              <a:t>козак</a:t>
            </a:r>
            <a:r>
              <a:rPr lang="ru-RU" sz="2000" dirty="0"/>
              <a:t> — </a:t>
            </a:r>
            <a:r>
              <a:rPr lang="ru-RU" sz="2000" dirty="0" err="1"/>
              <a:t>козацтво</a:t>
            </a:r>
            <a:r>
              <a:rPr lang="ru-RU" sz="2000" dirty="0"/>
              <a:t>,  убогий — </a:t>
            </a:r>
            <a:r>
              <a:rPr lang="ru-RU" sz="2000" dirty="0" err="1"/>
              <a:t>убозтво</a:t>
            </a:r>
            <a:r>
              <a:rPr lang="ru-RU" sz="2000" dirty="0"/>
              <a:t>, Рига — </a:t>
            </a:r>
            <a:r>
              <a:rPr lang="ru-RU" sz="2000" dirty="0" err="1"/>
              <a:t>ризький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marL="84138" indent="452438">
              <a:buFont typeface="Wingdings" pitchFamily="2" charset="2"/>
              <a:buChar char="ü"/>
            </a:pPr>
            <a:r>
              <a:rPr lang="ru-RU" sz="2000" dirty="0" err="1"/>
              <a:t>чергування</a:t>
            </a:r>
            <a:r>
              <a:rPr lang="ru-RU" sz="2000" dirty="0"/>
              <a:t> </a:t>
            </a:r>
            <a:r>
              <a:rPr lang="ru-RU" sz="2000" dirty="0" err="1"/>
              <a:t>приголосних</a:t>
            </a:r>
            <a:r>
              <a:rPr lang="ru-RU" sz="2000" dirty="0"/>
              <a:t>: книжка — у </a:t>
            </a:r>
            <a:r>
              <a:rPr lang="ru-RU" sz="2000" dirty="0" err="1"/>
              <a:t>книжці</a:t>
            </a:r>
            <a:r>
              <a:rPr lang="ru-RU" sz="2000" dirty="0"/>
              <a:t>, нога — на </a:t>
            </a:r>
            <a:r>
              <a:rPr lang="ru-RU" sz="2000" dirty="0" err="1"/>
              <a:t>нозі</a:t>
            </a:r>
            <a:r>
              <a:rPr lang="ru-RU" sz="2000" dirty="0"/>
              <a:t> — </a:t>
            </a:r>
            <a:r>
              <a:rPr lang="ru-RU" sz="2000" dirty="0" err="1"/>
              <a:t>ніжка</a:t>
            </a:r>
            <a:r>
              <a:rPr lang="ru-RU" sz="2000" dirty="0"/>
              <a:t>, </a:t>
            </a:r>
            <a:r>
              <a:rPr lang="ru-RU" sz="2000" dirty="0" err="1"/>
              <a:t>вухо</a:t>
            </a:r>
            <a:r>
              <a:rPr lang="ru-RU" sz="2000" dirty="0"/>
              <a:t> — на </a:t>
            </a:r>
            <a:r>
              <a:rPr lang="ru-RU" sz="2000" dirty="0" err="1"/>
              <a:t>вусі</a:t>
            </a:r>
            <a:r>
              <a:rPr lang="ru-RU" sz="2000" dirty="0"/>
              <a:t> — </a:t>
            </a:r>
            <a:r>
              <a:rPr lang="ru-RU" sz="2000" dirty="0" err="1"/>
              <a:t>вушко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818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" y="254524"/>
            <a:ext cx="8880050" cy="1436165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Морфологічний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принцип </a:t>
            </a:r>
            <a:r>
              <a:rPr lang="ru-RU" sz="2800" b="1" dirty="0" err="1">
                <a:solidFill>
                  <a:srgbClr val="0070C0"/>
                </a:solidFill>
              </a:rPr>
              <a:t>правопису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вимагає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  <a:r>
              <a:rPr lang="ru-RU" sz="2800" b="1" dirty="0" err="1">
                <a:solidFill>
                  <a:srgbClr val="0070C0"/>
                </a:solidFill>
              </a:rPr>
              <a:t>однакового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  <a:r>
              <a:rPr lang="ru-RU" sz="2800" b="1" dirty="0" err="1">
                <a:solidFill>
                  <a:srgbClr val="0070C0"/>
                </a:solidFill>
              </a:rPr>
              <a:t>позначення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письмі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  <a:r>
              <a:rPr lang="ru-RU" sz="2800" b="1" dirty="0" err="1">
                <a:solidFill>
                  <a:srgbClr val="0070C0"/>
                </a:solidFill>
              </a:rPr>
              <a:t>значущих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частин</a:t>
            </a:r>
            <a:r>
              <a:rPr lang="ru-RU" sz="2800" b="1" dirty="0">
                <a:solidFill>
                  <a:srgbClr val="0070C0"/>
                </a:solidFill>
              </a:rPr>
              <a:t> слова </a:t>
            </a:r>
            <a:r>
              <a:rPr lang="ru-RU" sz="2800" b="1" dirty="0" err="1">
                <a:solidFill>
                  <a:srgbClr val="0070C0"/>
                </a:solidFill>
              </a:rPr>
              <a:t>незалежно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від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їхнього</a:t>
            </a:r>
            <a:r>
              <a:rPr lang="ru-RU" sz="2800" b="1" dirty="0">
                <a:solidFill>
                  <a:srgbClr val="0070C0"/>
                </a:solidFill>
              </a:rPr>
              <a:t> реального </a:t>
            </a:r>
            <a:r>
              <a:rPr lang="ru-RU" sz="2800" b="1" dirty="0" err="1">
                <a:solidFill>
                  <a:srgbClr val="0070C0"/>
                </a:solidFill>
              </a:rPr>
              <a:t>звучання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951" y="1825624"/>
            <a:ext cx="8559538" cy="46977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2000" dirty="0"/>
              <a:t>За </a:t>
            </a:r>
            <a:r>
              <a:rPr lang="ru-RU" sz="2000" dirty="0" err="1"/>
              <a:t>морфологічним</a:t>
            </a:r>
            <a:r>
              <a:rPr lang="ru-RU" sz="2000" dirty="0"/>
              <a:t> принципом </a:t>
            </a:r>
            <a:r>
              <a:rPr lang="ru-RU" sz="2000" dirty="0" err="1"/>
              <a:t>пишуть</a:t>
            </a:r>
            <a:r>
              <a:rPr lang="ru-RU" sz="2000" dirty="0" smtClean="0"/>
              <a:t>:</a:t>
            </a:r>
          </a:p>
          <a:p>
            <a:pPr marL="0" indent="0" algn="ctr">
              <a:buNone/>
            </a:pPr>
            <a:endParaRPr lang="ru-RU" sz="2000" dirty="0"/>
          </a:p>
          <a:p>
            <a:pPr indent="307975">
              <a:buFont typeface="Wingdings" pitchFamily="2" charset="2"/>
              <a:buChar char="ü"/>
            </a:pPr>
            <a:r>
              <a:rPr lang="ru-RU" sz="2000" dirty="0" err="1"/>
              <a:t>ненаголошені</a:t>
            </a:r>
            <a:r>
              <a:rPr lang="ru-RU" sz="2000" dirty="0"/>
              <a:t> </a:t>
            </a:r>
            <a:r>
              <a:rPr lang="ru-RU" sz="2000" dirty="0" err="1"/>
              <a:t>голосні</a:t>
            </a:r>
            <a:r>
              <a:rPr lang="ru-RU" sz="2000" dirty="0"/>
              <a:t> [е], [и], а </a:t>
            </a:r>
            <a:r>
              <a:rPr lang="ru-RU" sz="2000" dirty="0" err="1"/>
              <a:t>також</a:t>
            </a:r>
            <a:r>
              <a:rPr lang="ru-RU" sz="2000" dirty="0"/>
              <a:t> [о], </a:t>
            </a:r>
            <a:r>
              <a:rPr lang="ru-RU" sz="2000" dirty="0" err="1"/>
              <a:t>що</a:t>
            </a:r>
            <a:r>
              <a:rPr lang="ru-RU" sz="2000" dirty="0"/>
              <a:t> стоять перед складом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наголошеним</a:t>
            </a:r>
            <a:r>
              <a:rPr lang="ru-RU" sz="2000" dirty="0"/>
              <a:t> [у] </a:t>
            </a:r>
            <a:r>
              <a:rPr lang="ru-RU" sz="2000" dirty="0" err="1"/>
              <a:t>або</a:t>
            </a:r>
            <a:r>
              <a:rPr lang="ru-RU" sz="2000" dirty="0"/>
              <a:t> [і]: земля, </a:t>
            </a:r>
            <a:r>
              <a:rPr lang="ru-RU" sz="2000" dirty="0" err="1"/>
              <a:t>тримати</a:t>
            </a:r>
            <a:r>
              <a:rPr lang="ru-RU" sz="2000" dirty="0"/>
              <a:t>, </a:t>
            </a:r>
            <a:r>
              <a:rPr lang="ru-RU" sz="2000" dirty="0" err="1"/>
              <a:t>мотузка</a:t>
            </a:r>
            <a:r>
              <a:rPr lang="ru-RU" sz="2000" dirty="0"/>
              <a:t>, </a:t>
            </a:r>
            <a:r>
              <a:rPr lang="ru-RU" sz="2000" dirty="0" err="1"/>
              <a:t>сопілка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indent="307975">
              <a:buFont typeface="Wingdings" pitchFamily="2" charset="2"/>
              <a:buChar char="ü"/>
            </a:pPr>
            <a:r>
              <a:rPr lang="ru-RU" sz="2000" dirty="0" err="1"/>
              <a:t>приголосні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змінюють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звучання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 </a:t>
            </a:r>
            <a:r>
              <a:rPr lang="ru-RU" sz="2000" dirty="0" err="1"/>
              <a:t>уподібнення</a:t>
            </a:r>
            <a:r>
              <a:rPr lang="ru-RU" sz="2000" dirty="0"/>
              <a:t>: рюкзак, </a:t>
            </a:r>
            <a:r>
              <a:rPr lang="ru-RU" sz="2000" dirty="0" err="1"/>
              <a:t>нігті</a:t>
            </a:r>
            <a:r>
              <a:rPr lang="ru-RU" sz="2000" dirty="0"/>
              <a:t>, </a:t>
            </a:r>
            <a:r>
              <a:rPr lang="ru-RU" sz="2000" dirty="0" err="1"/>
              <a:t>безжальний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indent="307975">
              <a:buFont typeface="Wingdings" pitchFamily="2" charset="2"/>
              <a:buChar char="ü"/>
            </a:pPr>
            <a:r>
              <a:rPr lang="ru-RU" sz="2000" dirty="0" err="1"/>
              <a:t>приголосні</a:t>
            </a:r>
            <a:r>
              <a:rPr lang="ru-RU" sz="2000" dirty="0"/>
              <a:t> звуки, </a:t>
            </a:r>
            <a:r>
              <a:rPr lang="ru-RU" sz="2000" dirty="0" err="1"/>
              <a:t>що</a:t>
            </a:r>
            <a:r>
              <a:rPr lang="ru-RU" sz="2000" dirty="0"/>
              <a:t> </a:t>
            </a:r>
            <a:r>
              <a:rPr lang="ru-RU" sz="2000" dirty="0" err="1"/>
              <a:t>спрощуються</a:t>
            </a:r>
            <a:r>
              <a:rPr lang="ru-RU" sz="2000" dirty="0"/>
              <a:t> </a:t>
            </a:r>
            <a:r>
              <a:rPr lang="ru-RU" sz="2000" dirty="0" err="1"/>
              <a:t>тільки</a:t>
            </a:r>
            <a:r>
              <a:rPr lang="ru-RU" sz="2000" dirty="0"/>
              <a:t> у </a:t>
            </a:r>
            <a:r>
              <a:rPr lang="ru-RU" sz="2000" dirty="0" err="1"/>
              <a:t>вимові</a:t>
            </a:r>
            <a:r>
              <a:rPr lang="ru-RU" sz="2000" dirty="0"/>
              <a:t>: </a:t>
            </a:r>
            <a:r>
              <a:rPr lang="ru-RU" sz="2000" dirty="0" err="1"/>
              <a:t>туристський</a:t>
            </a:r>
            <a:r>
              <a:rPr lang="ru-RU" sz="2000" dirty="0"/>
              <a:t>, агентство;</a:t>
            </a:r>
            <a:br>
              <a:rPr lang="ru-RU" sz="2000" dirty="0"/>
            </a:br>
            <a:r>
              <a:rPr lang="ru-RU" sz="2000" dirty="0"/>
              <a:t> </a:t>
            </a:r>
          </a:p>
          <a:p>
            <a:pPr indent="307975">
              <a:buFont typeface="Wingdings" pitchFamily="2" charset="2"/>
              <a:buChar char="ü"/>
            </a:pPr>
            <a:r>
              <a:rPr lang="ru-RU" sz="2000" dirty="0" err="1"/>
              <a:t>довгі</a:t>
            </a:r>
            <a:r>
              <a:rPr lang="ru-RU" sz="2000" dirty="0"/>
              <a:t> звуки на </a:t>
            </a:r>
            <a:r>
              <a:rPr lang="ru-RU" sz="2000" dirty="0" err="1"/>
              <a:t>межі</a:t>
            </a:r>
            <a:r>
              <a:rPr lang="ru-RU" sz="2000" dirty="0"/>
              <a:t> </a:t>
            </a:r>
            <a:r>
              <a:rPr lang="ru-RU" sz="2000" dirty="0" err="1"/>
              <a:t>значущих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слова: </a:t>
            </a:r>
            <a:r>
              <a:rPr lang="ru-RU" sz="2000" dirty="0" err="1"/>
              <a:t>віддаль</a:t>
            </a:r>
            <a:r>
              <a:rPr lang="ru-RU" sz="2000" dirty="0"/>
              <a:t>, </a:t>
            </a:r>
            <a:r>
              <a:rPr lang="ru-RU" sz="2000" dirty="0" err="1"/>
              <a:t>вознісся</a:t>
            </a:r>
            <a:r>
              <a:rPr lang="ru-RU" sz="2000" dirty="0"/>
              <a:t>, </a:t>
            </a:r>
            <a:r>
              <a:rPr lang="ru-RU" sz="2000" dirty="0" err="1"/>
              <a:t>хвилюються</a:t>
            </a:r>
            <a:r>
              <a:rPr lang="ru-RU" sz="2000" dirty="0"/>
              <a:t>, </a:t>
            </a:r>
            <a:r>
              <a:rPr lang="ru-RU" sz="2000" dirty="0" err="1"/>
              <a:t>миєшся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13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274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Орфографічна норма.  Орфограма. Орфографічна помилка. Орфографічний словник. Принципи української орфографії.</vt:lpstr>
      <vt:lpstr>О Р Ф О Г Р А Ф І Я  (грецьк. orthos — прямий, правильний, рівний і grapho — пишу)   - це розділ мовознавства, що вивчає правила написання слів.  Також це система правил  мови, які регламентують   способи передавання мовлення на письмі.</vt:lpstr>
      <vt:lpstr>О Р Ф О Г Р А М А  — графічний знак (буквений і небуквений), який потрібно вибрати з ряду можливих відповідно до орфографічного правила.</vt:lpstr>
      <vt:lpstr>16 українських онлайн-сервісів  для перевірки правопису</vt:lpstr>
      <vt:lpstr>ОРФОГРАФІЧНИЙ  СЛОВНИК  — словник, що містить перелік слів у їхньому нормативному написанні та розкриває слова лише в аспекті їхнього правопису (наприклад, окрім власне слів у називному відмінку надає їхнє закінчення у родовому) Орфографічний словник є показником сучасного йому правопису.</vt:lpstr>
      <vt:lpstr>Різновиди орфографічних словників</vt:lpstr>
      <vt:lpstr>Принципи правопису української орфографії  (від лат. principium — основа) — це те, що лежить в основі правопису. </vt:lpstr>
      <vt:lpstr>За фонетичним принципом  («як чуємо, так і пишемо») позначають:</vt:lpstr>
      <vt:lpstr>Морфологічний принцип правопису вимагає однакового позначення на письмі значущих частин слова незалежно від їхнього реального звучання.</vt:lpstr>
      <vt:lpstr>Історичний (традиційний) принцип правопису полягає в тому, що слова, окремі частини слів чи букви пишуть так,  як це робили раніше, за усталеною традицією.  Їхнє написання не можна пояснити в сучасній мові дотриманням фонетичного або морфологічного принципів.</vt:lpstr>
      <vt:lpstr>Смисловий (диференційний) принцип  вимагає різного написання:</vt:lpstr>
      <vt:lpstr>Варто з особливою уважністю дотримуватися таких орфографічних норм</vt:lpstr>
      <vt:lpstr>ОРФОГРАФІЧНА  ПОМИЛКА - це неправильне написання слів  (уживання знака м'якшення, спрощення в групах приголосних, правопис префіксів тощо).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Comp</cp:lastModifiedBy>
  <cp:revision>21</cp:revision>
  <dcterms:created xsi:type="dcterms:W3CDTF">2020-10-04T10:32:20Z</dcterms:created>
  <dcterms:modified xsi:type="dcterms:W3CDTF">2023-01-19T20:58:33Z</dcterms:modified>
</cp:coreProperties>
</file>