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0CBD0-A138-DC4A-A3BA-FD1BCC00F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13845" y="528046"/>
            <a:ext cx="9285189" cy="3493029"/>
          </a:xfrm>
        </p:spPr>
        <p:txBody>
          <a:bodyPr anchor="t">
            <a:noAutofit/>
          </a:bodyPr>
          <a:lstStyle/>
          <a:p>
            <a:pPr algn="l"/>
            <a:r>
              <a:rPr lang="uk-UA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ЗВ'ЯЗОК ПРИСУДКА З ПІДМЕТОМ</a:t>
            </a:r>
            <a:br>
              <a:rPr lang="uk-UA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u="sng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Підмет і присудок перебувають у двобічному предикативному зв'язку, специфіку якого становить взаємозв'язок, взаємозалежність головних членів: </a:t>
            </a:r>
            <a:r>
              <a:rPr lang="uk-UA" sz="24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пишу.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пишу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однаковою мірою залежать одне від одного, форма одного слова визначає форму іншого слова і навпаки. Такий взаємоспрямований зв'язок називається </a:t>
            </a:r>
            <a:r>
              <a:rPr lang="uk-U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координацією</a:t>
            </a:r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13840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20DE08-D3EE-3146-8BFD-E8B5FBB41A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4304"/>
            <a:ext cx="11522470" cy="5351110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Вправа. Виберіть з дужок потрібну форму присудка. Поясніть форму узгодження присудка з підметом. </a:t>
            </a:r>
            <a:endParaRPr lang="uk-UA" sz="80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8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Більшість із них, як і Микола, (добиралося, добиралася, добиралися) сюди самотужки. 2. Решта квитків на денну виставу (щезло, щезла, щезли) з каси. 3. Зрештою, при моїх заняттях і захопленнях ці три місяці (промайнуло, промайнули) як один день. 4. Кращі п’ять робіт (було відзначено, були відзначені) преміями. 5. З півдесятка сусідів (товпилися, товпилося) біля Остапа. 6. П’ятдесят один працівник підприємства (отримали, отримав) премію з нагоди свята. 7. Знову кілька осіб (відійшли, відійшло). 8. Я лікувався в санаторії, де одночасно (лікувалися, лікувалася, лікувалося) п’ять тисяч робітників. 9. У Китаї вже (діє, діють)              5 великих економічних зон і 14 інвестиційно відкритих міст. 10. На сьогодні в Києві (працює, працюють) 71 ринок і 42 торгівельні майданчики. 11. Більшість картин, представлених на виставці, (демонструються, демонструється) вперше. 12. Нині в Україні (діє, діють) кілька законів, пов’язаних із працевлаштуванням випускників. </a:t>
            </a: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38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A985EF-A8BA-A849-BD19-EE812758D1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39568"/>
            <a:ext cx="10394707" cy="4935018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завданнях </a:t>
            </a:r>
            <a:r>
              <a:rPr lang="uk-UA" sz="7200" b="1">
                <a:latin typeface="Times New Roman" panose="02020603050405020304" pitchFamily="18" charset="0"/>
                <a:ea typeface="Times New Roman" panose="02020603050405020304" pitchFamily="18" charset="0"/>
              </a:rPr>
              <a:t>1-2</a:t>
            </a:r>
            <a:r>
              <a:rPr lang="uk-UA" sz="7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визначте, в якому варіанті присудок із підметом узгоджено неправильно.</a:t>
            </a: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Минуло кілька років після нашої зустрічі.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ІІ. Оті шість класів, що при матері ще закінчив, було його освітою.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До студентських лав вступають 2,5 тисячі випускників. ІV. Помилки у двох варіантах. V. Помилок немає.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uk-UA" sz="7200" b="1" i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То там, то тут зриваються пісня, веселі вигуки та крики на озері.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ІІ. Коло півночі обгорнула їх така сонливість і втома, що похід треба було зупинити.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І мати, і донька разом побіліли, стали прислухатись і миттю схопились. </a:t>
            </a:r>
          </a:p>
          <a:p>
            <a:pPr marL="0" indent="0">
              <a:buNone/>
            </a:pPr>
            <a:r>
              <a:rPr lang="uk-UA" sz="7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ІV. Помилки у двох варіантах. V. Помилок немає.  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23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D72A-0E2A-454F-A74C-D7510FB1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ЗАВДАННЯ: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D99FAB-BB35-C34C-B891-B997E4218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62766" y="2195917"/>
            <a:ext cx="7747402" cy="33111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навчальний матеріал.</a:t>
            </a:r>
          </a:p>
          <a:p>
            <a:pPr marL="457200" indent="-457200">
              <a:buAutoNum type="arabicPeriod"/>
            </a:pP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√1 письмово.</a:t>
            </a:r>
          </a:p>
          <a:p>
            <a:pPr marL="457200" indent="-457200">
              <a:buAutoNum type="arabicPeriod"/>
            </a:pP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√2 усно.</a:t>
            </a:r>
          </a:p>
          <a:p>
            <a:pPr marL="0" indent="0">
              <a:buNone/>
            </a:pPr>
            <a:endParaRPr lang="uk-UA" sz="2400" b="1"/>
          </a:p>
        </p:txBody>
      </p:sp>
    </p:spTree>
    <p:extLst>
      <p:ext uri="{BB962C8B-B14F-4D97-AF65-F5344CB8AC3E}">
        <p14:creationId xmlns:p14="http://schemas.microsoft.com/office/powerpoint/2010/main" val="9721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12E48-2BEF-B040-8466-45635EA9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Координація - </a:t>
            </a:r>
            <a:r>
              <a:rPr lang="uk-UA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особливий тип узгодження, що виявляється в уподібненні граматичних форм присудка до граматичних форм підмета.</a:t>
            </a:r>
            <a:endParaRPr lang="uk-UA" sz="2800" b="1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C07734-4C75-5B4A-8C00-5248BA9DE4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789" y="2300814"/>
            <a:ext cx="9712163" cy="2891383"/>
          </a:xfrm>
        </p:spPr>
        <p:txBody>
          <a:bodyPr>
            <a:normAutofit fontScale="92500" lnSpcReduction="10000"/>
          </a:bodyPr>
          <a:lstStyle/>
          <a:p>
            <a:endParaRPr lang="uk-UA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Присудок, виражений дієсловом у формі дійсного способу теперішнього або майбутнього часу, узгоджується з підметом-займенником в особі й числі; а з підметом-іменником - у формі 3-ої особи й числі: </a:t>
            </a:r>
            <a:r>
              <a:rPr lang="uk-UA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вірю в силу доброти, що на торжку не продається (В. Крищенко).</a:t>
            </a:r>
            <a:endParaRPr lang="uk-UA" sz="24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53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5884D8-0C63-9B44-9AEF-F985B61CE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354" y="-170980"/>
            <a:ext cx="11074369" cy="6342972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Присудок узгоджується з підметом у роді, якщо він виражений дієловом у формі минулого часу або умовного способу: 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степу хату поставив відчайдушний козак (В. Ткаченко); Без жалю, без туги, скоріше радіючи, кинула б вона цей світ... (П. Мирний).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 підметом, що позначає професію, посаду, звання, рід занять тощо, присудок узгоджується з власною назвою: 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Професор Ольга Іванівна розповідала голосно; Інженер Михайло Петрович креслив схему.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1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A7F7C9-13E6-BF45-9DFE-6B82317932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244" y="839928"/>
            <a:ext cx="10394707" cy="4498346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Якщо підметом є незмінна власна назва або сполучення слів, то рід дієслова-присудка відповідає формі роду пропущеного іменника, що означає загальну (родову) назву: 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Сочі зустрічало нас теплом (місто); Широко розлилася повновода Янцзи (ріка).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Якщо підмет виражений абревіатурою, то присудок узгоджується з опорним словом, що входить до складного найменування: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Цей проект розробило МОН України (Міністерство освіти і науки).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15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84FB97-9A4F-954A-A96B-DC743873B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09" y="1333898"/>
            <a:ext cx="10394707" cy="3311189"/>
          </a:xfrm>
        </p:spPr>
        <p:txBody>
          <a:bodyPr>
            <a:normAutofit fontScale="85000" lnSpcReduction="10000"/>
          </a:bodyPr>
          <a:lstStyle/>
          <a:p>
            <a:r>
              <a:rPr lang="uk-UA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 реченнях з однорідними підметами присудок найчастіше має форму множини, але може мати й форму однини: </a:t>
            </a:r>
            <a:r>
              <a:rPr lang="uk-UA" sz="3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липні достигають суниця, малина, ожина, чорниця, черемха. В серпні відходить суниця, але з 'являється брусниця, глід, горобина, кизил, шипшина (В. Бондаренко).</a:t>
            </a:r>
            <a:endParaRPr lang="uk-UA" sz="3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07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22288F-58CB-B94C-A862-261270C4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483" y="1217850"/>
            <a:ext cx="10394707" cy="3311189"/>
          </a:xfrm>
        </p:spPr>
        <p:txBody>
          <a:bodyPr>
            <a:normAutofit fontScale="32500" lnSpcReduction="20000"/>
          </a:bodyPr>
          <a:lstStyle/>
          <a:p>
            <a:r>
              <a:rPr lang="uk-UA" sz="7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Коли підмет виражений іменником (або особовим займенником у називному відмінку та іменником/займенником) в орудному відмінку з прийменником, присудок вживається у множині: </a:t>
            </a:r>
            <a:r>
              <a:rPr lang="uk-UA" sz="7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 ймати щогодини скрізь були біля дитини (О. Головко). </a:t>
            </a:r>
            <a:r>
              <a:rPr lang="uk-UA" sz="7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ж дія стосується тільки першого компонента, то присудок має форму однини (інший предмет в орудному відмінку - додаток). </a:t>
            </a:r>
            <a:r>
              <a:rPr lang="uk-UA" sz="7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 з сином розмовляв допізна.</a:t>
            </a:r>
            <a:endParaRPr lang="uk-UA" sz="70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66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540548-1F91-234A-B339-7EB1E578ED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8161"/>
            <a:ext cx="10850183" cy="5374586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Якщо підметом виступає кількісно-іменна сполука, то присудок може мати форму або однини, або множини: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Ой три шляхи широкії докупи зійшлися (Т. Шевченко).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Якщо підмет виражений поєднанням іменника (більшість, меншість, частина) з іменником у формі родового відмінка множини, то присудок вживається в однині: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Частина дітей гралась у схованку.</a:t>
            </a:r>
            <a:r>
              <a:rPr lang="uk-UA" sz="1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 такого підмета присудок може мати форму множини: </a:t>
            </a:r>
            <a:r>
              <a:rPr lang="uk-UA" sz="112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 бійців лягли спати (О. Гончар).</a:t>
            </a:r>
            <a:endParaRPr lang="uk-UA" sz="112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28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08A4AC-7004-3240-8BC4-61E1A68702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968" y="-120474"/>
            <a:ext cx="11080805" cy="6050487"/>
          </a:xfrm>
        </p:spPr>
        <p:txBody>
          <a:bodyPr>
            <a:noAutofit/>
          </a:bodyPr>
          <a:lstStyle/>
          <a:p>
            <a:r>
              <a:rPr lang="uk-UA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uk-U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підмет виражений поєднанням слів багато, мало, чимало, кілька, декілька з іменником у родовому відмінку множини, то присудок найчастіше має форму однини:</a:t>
            </a:r>
            <a:r>
              <a:rPr lang="uk-UA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Пройшло в мовчанні кілька хвилин (М. Коцюбинський).</a:t>
            </a:r>
            <a:endParaRPr lang="uk-UA" sz="24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Якщо підмет виражений сполукою іменника зі значенням сукупності (гурт, натовп, зграя, група, табун, стадо, рій тощо) в називнаму відмінку множини з іменником у формі родового відмінка, то присудок вживається в однині: </a:t>
            </a:r>
            <a:r>
              <a:rPr lang="uk-UA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Ірій дітей привітненьких на той горбок несе вінок з фіалочок блакитненьких (Л. Глібов)</a:t>
            </a:r>
            <a:r>
              <a:rPr lang="uk-UA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94CA5E-C639-2644-9E9F-8816C86E00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854" y="311805"/>
            <a:ext cx="11625771" cy="5356250"/>
          </a:xfrm>
        </p:spPr>
        <p:txBody>
          <a:bodyPr>
            <a:normAutofit fontScale="25000" lnSpcReduction="20000"/>
          </a:bodyPr>
          <a:lstStyle/>
          <a:p>
            <a:r>
              <a:rPr lang="uk-UA" sz="9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Коли підмет виражений сполуками типу хтось із нас, кожен з нас, хтось із них, кожен з них, присудок має форму однини: </a:t>
            </a:r>
            <a:r>
              <a:rPr lang="uk-UA" sz="96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Майже кожен з нас має якийсь свій особистий талант (А. Осипов)</a:t>
            </a:r>
            <a:r>
              <a:rPr lang="uk-UA" sz="9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96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9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Якщо підмет або присудок чи підмет і присудок одночасно є невідмінюваними частинами мови, то між такими головними членами речення граматично оформленого узгодження немає, вони поєднуються відповідним розміщенням та інтонацією:</a:t>
            </a:r>
            <a:r>
              <a:rPr lang="uk-UA" sz="96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 я у гай ходила по квітку ось яку! А там дерева - люлі. І все отак зозулі: ку-ку! (П. Тичина).</a:t>
            </a:r>
            <a:endParaRPr lang="uk-UA" sz="96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9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Примітка. Якщо підмет-вигук, присудки, виражені словами, що мають категорію роду, вживаються у формі середнього роду: </a:t>
            </a:r>
            <a:r>
              <a:rPr lang="uk-UA" sz="96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"Ура!" неслось далеко (С. Скляренко).</a:t>
            </a:r>
            <a:endParaRPr lang="uk-UA" sz="9600" b="1" i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/>
          </a:p>
        </p:txBody>
      </p:sp>
    </p:spTree>
    <p:extLst>
      <p:ext uri="{BB962C8B-B14F-4D97-AF65-F5344CB8AC3E}">
        <p14:creationId xmlns:p14="http://schemas.microsoft.com/office/powerpoint/2010/main" val="2549921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631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Основна подія</vt:lpstr>
      <vt:lpstr>ЗВ'ЯЗОК ПРИСУДКА З ПІДМЕТОМ  Підмет і присудок перебувають у двобічному предикативному зв'язку, специфіку якого становить взаємозв'язок, взаємозалежність головних членів: Я пишу. Слова я і пишу однаковою мірою залежать одне від одного, форма одного слова визначає форму іншого слова і навпаки. Такий взаємоспрямований зв'язок називається координацією. </vt:lpstr>
      <vt:lpstr>Координація - це особливий тип узгодження, що виявляється в уподібненні граматичних форм присудка до граматичних форм підмета.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ЗВ'ЯЗОК ПРИСУДКА З ПІДМЕТОМ  Підмет і присудок перебувають у двобічному предикативному зв'язку, специфіку якого становить взаємозв'язок, взаємозалежність головних членів: Я пишу. Слова я і пишу однаковою мірою залежать одне від одного, форма одного слова визначає форму іншого слова і навпаки. Такий взаємоспрямований зв'язок називається координацією.</dc:title>
  <dc:creator>NMC</dc:creator>
  <cp:lastModifiedBy>NMC</cp:lastModifiedBy>
  <cp:revision>4</cp:revision>
  <dcterms:modified xsi:type="dcterms:W3CDTF">2023-01-20T06:42:44Z</dcterms:modified>
</cp:coreProperties>
</file>