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4" r:id="rId1"/>
  </p:sldMasterIdLst>
  <p:sldIdLst>
    <p:sldId id="256" r:id="rId2"/>
    <p:sldId id="465" r:id="rId3"/>
    <p:sldId id="466" r:id="rId4"/>
    <p:sldId id="467" r:id="rId5"/>
    <p:sldId id="281" r:id="rId6"/>
    <p:sldId id="468" r:id="rId7"/>
    <p:sldId id="258" r:id="rId8"/>
    <p:sldId id="471" r:id="rId9"/>
    <p:sldId id="472" r:id="rId10"/>
    <p:sldId id="478" r:id="rId11"/>
    <p:sldId id="481" r:id="rId12"/>
    <p:sldId id="482" r:id="rId13"/>
    <p:sldId id="479" r:id="rId14"/>
    <p:sldId id="476" r:id="rId15"/>
    <p:sldId id="477" r:id="rId16"/>
    <p:sldId id="480" r:id="rId17"/>
    <p:sldId id="475" r:id="rId18"/>
    <p:sldId id="486" r:id="rId19"/>
    <p:sldId id="48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C1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14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9F2BD-10E8-4887-B21B-5A1433BCFC70}" type="datetimeFigureOut">
              <a:rPr lang="uk-UA" smtClean="0"/>
              <a:t>21.11.2022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99A45E21-6A81-44DD-9D69-26E654FF2C9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21895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9F2BD-10E8-4887-B21B-5A1433BCFC70}" type="datetimeFigureOut">
              <a:rPr lang="uk-UA" smtClean="0"/>
              <a:t>21.11.2022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5E21-6A81-44DD-9D69-26E654FF2C9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1780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9F2BD-10E8-4887-B21B-5A1433BCFC70}" type="datetimeFigureOut">
              <a:rPr lang="uk-UA" smtClean="0"/>
              <a:t>21.11.2022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5E21-6A81-44DD-9D69-26E654FF2C9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9155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9F2BD-10E8-4887-B21B-5A1433BCFC70}" type="datetimeFigureOut">
              <a:rPr lang="uk-UA" smtClean="0"/>
              <a:t>21.11.2022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5E21-6A81-44DD-9D69-26E654FF2C9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6529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DC9F2BD-10E8-4887-B21B-5A1433BCFC70}" type="datetimeFigureOut">
              <a:rPr lang="uk-UA" smtClean="0"/>
              <a:t>21.11.2022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uk-UA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99A45E21-6A81-44DD-9D69-26E654FF2C9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9396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9F2BD-10E8-4887-B21B-5A1433BCFC70}" type="datetimeFigureOut">
              <a:rPr lang="uk-UA" smtClean="0"/>
              <a:t>21.11.2022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5E21-6A81-44DD-9D69-26E654FF2C9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02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9F2BD-10E8-4887-B21B-5A1433BCFC70}" type="datetimeFigureOut">
              <a:rPr lang="uk-UA" smtClean="0"/>
              <a:t>21.11.2022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5E21-6A81-44DD-9D69-26E654FF2C9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5079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DC9F2BD-10E8-4887-B21B-5A1433BCFC70}" type="datetimeFigureOut">
              <a:rPr lang="uk-UA" smtClean="0"/>
              <a:t>21.11.2022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5E21-6A81-44DD-9D69-26E654FF2C9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3736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9F2BD-10E8-4887-B21B-5A1433BCFC70}" type="datetimeFigureOut">
              <a:rPr lang="uk-UA" smtClean="0"/>
              <a:t>21.11.2022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5E21-6A81-44DD-9D69-26E654FF2C9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9611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9F2BD-10E8-4887-B21B-5A1433BCFC70}" type="datetimeFigureOut">
              <a:rPr lang="uk-UA" smtClean="0"/>
              <a:t>21.11.2022</a:t>
            </a:fld>
            <a:endParaRPr lang="uk-U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5E21-6A81-44DD-9D69-26E654FF2C9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9922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9F2BD-10E8-4887-B21B-5A1433BCFC70}" type="datetimeFigureOut">
              <a:rPr lang="uk-UA" smtClean="0"/>
              <a:t>21.11.2022</a:t>
            </a:fld>
            <a:endParaRPr lang="uk-U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5E21-6A81-44DD-9D69-26E654FF2C9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900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DC9F2BD-10E8-4887-B21B-5A1433BCFC70}" type="datetimeFigureOut">
              <a:rPr lang="uk-UA" smtClean="0"/>
              <a:t>21.11.2022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99A45E21-6A81-44DD-9D69-26E654FF2C9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5199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>
                <a:effectLst/>
              </a:rPr>
              <a:t>Основні норми літературної вимови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4412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Голосні та приголосні звуки української мов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9089010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7247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188640"/>
            <a:ext cx="777686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b="1" dirty="0"/>
              <a:t>Мнемонічні фрази для деяких правил з української мови</a:t>
            </a:r>
            <a:endParaRPr lang="ru-RU" sz="1600" dirty="0"/>
          </a:p>
          <a:p>
            <a:pPr algn="ctr"/>
            <a:r>
              <a:rPr lang="uk-UA" sz="1100" i="1" dirty="0" err="1"/>
              <a:t>Мнемо́ніка</a:t>
            </a:r>
            <a:r>
              <a:rPr lang="uk-UA" sz="1100" i="1" dirty="0"/>
              <a:t> (</a:t>
            </a:r>
            <a:r>
              <a:rPr lang="uk-UA" sz="1100" i="1" dirty="0" err="1"/>
              <a:t>грец</a:t>
            </a:r>
            <a:r>
              <a:rPr lang="uk-UA" sz="1100" i="1" dirty="0"/>
              <a:t>. τα μνημονιχα — мистецтво запам'ятовування) (мнемотехніка) — сукупність прийомів і способів, що полегшують запам'ятовування і збільшують обсяг пам'яті шляхом утворення штучних асоціацій.</a:t>
            </a:r>
            <a:endParaRPr lang="ru-RU" sz="1100" dirty="0"/>
          </a:p>
          <a:p>
            <a:r>
              <a:rPr lang="uk-UA" sz="800" dirty="0"/>
              <a:t> </a:t>
            </a:r>
            <a:endParaRPr lang="ru-RU" sz="800" dirty="0"/>
          </a:p>
          <a:p>
            <a:r>
              <a:rPr lang="uk-UA" sz="800" dirty="0"/>
              <a:t/>
            </a:r>
            <a:br>
              <a:rPr lang="uk-UA" sz="800" dirty="0"/>
            </a:br>
            <a:endParaRPr lang="ru-RU" sz="800" dirty="0"/>
          </a:p>
          <a:p>
            <a:r>
              <a:rPr lang="uk-UA" sz="1200" dirty="0"/>
              <a:t> </a:t>
            </a:r>
            <a:r>
              <a:rPr lang="uk-UA" sz="1600" dirty="0" smtClean="0"/>
              <a:t>1</a:t>
            </a:r>
            <a:r>
              <a:rPr lang="uk-UA" sz="1600" dirty="0"/>
              <a:t>. </a:t>
            </a:r>
            <a:r>
              <a:rPr lang="uk-UA" sz="1600" b="1" dirty="0"/>
              <a:t>«Де Ти </a:t>
            </a:r>
            <a:r>
              <a:rPr lang="uk-UA" sz="1600" b="1" dirty="0" err="1"/>
              <a:t>З'їСи</a:t>
            </a:r>
            <a:r>
              <a:rPr lang="uk-UA" sz="1600" b="1" dirty="0"/>
              <a:t> Ці </a:t>
            </a:r>
            <a:r>
              <a:rPr lang="uk-UA" sz="1600" b="1" dirty="0" err="1"/>
              <a:t>ЛиНи</a:t>
            </a:r>
            <a:r>
              <a:rPr lang="uk-UA" sz="1600" b="1" dirty="0"/>
              <a:t>?"</a:t>
            </a:r>
            <a:endParaRPr lang="ru-RU" sz="1600" dirty="0"/>
          </a:p>
          <a:p>
            <a:r>
              <a:rPr lang="uk-UA" sz="1600" dirty="0"/>
              <a:t>Букви, після яких пишеться </a:t>
            </a:r>
            <a:r>
              <a:rPr lang="uk-UA" sz="1600" b="1" dirty="0"/>
              <a:t>м'який знак</a:t>
            </a:r>
            <a:br>
              <a:rPr lang="uk-UA" sz="1600" b="1" dirty="0"/>
            </a:br>
            <a:r>
              <a:rPr lang="uk-UA" sz="1600" dirty="0"/>
              <a:t>(козацький, сьомий, лялька, дзьоб).</a:t>
            </a:r>
            <a:br>
              <a:rPr lang="uk-UA" sz="1600" dirty="0"/>
            </a:br>
            <a:endParaRPr lang="ru-RU" sz="1600" dirty="0"/>
          </a:p>
          <a:p>
            <a:r>
              <a:rPr lang="uk-UA" sz="1600" dirty="0"/>
              <a:t> </a:t>
            </a:r>
            <a:endParaRPr lang="ru-RU" sz="1600" dirty="0"/>
          </a:p>
          <a:p>
            <a:r>
              <a:rPr lang="uk-UA" sz="1600" dirty="0" smtClean="0"/>
              <a:t>2.</a:t>
            </a:r>
            <a:r>
              <a:rPr lang="uk-UA" sz="1600" dirty="0"/>
              <a:t> </a:t>
            </a:r>
            <a:r>
              <a:rPr lang="uk-UA" sz="1600" b="1" dirty="0"/>
              <a:t>«</a:t>
            </a:r>
            <a:r>
              <a:rPr lang="uk-UA" sz="1600" b="1" dirty="0" err="1"/>
              <a:t>МаВПа</a:t>
            </a:r>
            <a:r>
              <a:rPr lang="uk-UA" sz="1600" b="1" dirty="0"/>
              <a:t> </a:t>
            </a:r>
            <a:r>
              <a:rPr lang="uk-UA" sz="1600" b="1" dirty="0" err="1"/>
              <a:t>БуФ</a:t>
            </a:r>
            <a:r>
              <a:rPr lang="uk-UA" sz="1600" b="1" dirty="0"/>
              <a:t>»</a:t>
            </a:r>
            <a:r>
              <a:rPr lang="uk-UA" sz="1600" dirty="0"/>
              <a:t> (губні приголосні звуки)</a:t>
            </a:r>
            <a:endParaRPr lang="ru-RU" sz="1600" dirty="0"/>
          </a:p>
          <a:p>
            <a:r>
              <a:rPr lang="uk-UA" sz="1600" dirty="0"/>
              <a:t>Букви, після яких пишеться </a:t>
            </a:r>
            <a:r>
              <a:rPr lang="uk-UA" sz="1600" b="1" dirty="0"/>
              <a:t>апостроф</a:t>
            </a:r>
            <a:r>
              <a:rPr lang="uk-UA" sz="1600" dirty="0"/>
              <a:t>,</a:t>
            </a:r>
            <a:br>
              <a:rPr lang="uk-UA" sz="1600" dirty="0"/>
            </a:br>
            <a:r>
              <a:rPr lang="uk-UA" sz="1600" dirty="0"/>
              <a:t>(б’ють, в’юн, черв’як).</a:t>
            </a:r>
            <a:br>
              <a:rPr lang="uk-UA" sz="1600" dirty="0"/>
            </a:br>
            <a:endParaRPr lang="ru-RU" sz="1600" dirty="0"/>
          </a:p>
          <a:p>
            <a:r>
              <a:rPr lang="uk-UA" sz="1600" dirty="0"/>
              <a:t> </a:t>
            </a:r>
            <a:endParaRPr lang="ru-RU" sz="1600" dirty="0"/>
          </a:p>
          <a:p>
            <a:r>
              <a:rPr lang="uk-UA" sz="1600" dirty="0" smtClean="0"/>
              <a:t>3.</a:t>
            </a:r>
            <a:r>
              <a:rPr lang="uk-UA" sz="1600" dirty="0"/>
              <a:t> </a:t>
            </a:r>
            <a:r>
              <a:rPr lang="uk-UA" sz="1600" b="1" dirty="0"/>
              <a:t>«Де Ти </a:t>
            </a:r>
            <a:r>
              <a:rPr lang="uk-UA" sz="1600" b="1" dirty="0" err="1"/>
              <a:t>З'їСи</a:t>
            </a:r>
            <a:r>
              <a:rPr lang="uk-UA" sz="1600" b="1" dirty="0"/>
              <a:t> Цю </a:t>
            </a:r>
            <a:r>
              <a:rPr lang="uk-UA" sz="1600" b="1" dirty="0" err="1"/>
              <a:t>ЧаШу</a:t>
            </a:r>
            <a:r>
              <a:rPr lang="uk-UA" sz="1600" b="1" dirty="0"/>
              <a:t> </a:t>
            </a:r>
            <a:r>
              <a:rPr lang="uk-UA" sz="1600" b="1" dirty="0" err="1"/>
              <a:t>ЖиРу</a:t>
            </a:r>
            <a:r>
              <a:rPr lang="uk-UA" sz="1600" b="1" dirty="0"/>
              <a:t> »</a:t>
            </a:r>
            <a:endParaRPr lang="ru-RU" sz="1600" dirty="0"/>
          </a:p>
          <a:p>
            <a:r>
              <a:rPr lang="uk-UA" sz="1600" dirty="0"/>
              <a:t>Букви, після яких у словах іншомовного походження </a:t>
            </a:r>
            <a:r>
              <a:rPr lang="uk-UA" sz="1600" b="1" dirty="0"/>
              <a:t>пишеться "И"</a:t>
            </a:r>
            <a:r>
              <a:rPr lang="uk-UA" sz="1600" dirty="0"/>
              <a:t> ( Правило дев'ятки)  (директор, таксист, режим).</a:t>
            </a:r>
            <a:br>
              <a:rPr lang="uk-UA" sz="1600" dirty="0"/>
            </a:br>
            <a:endParaRPr lang="ru-RU" sz="1600" dirty="0"/>
          </a:p>
          <a:p>
            <a:r>
              <a:rPr lang="uk-UA" sz="1600" dirty="0"/>
              <a:t>  </a:t>
            </a:r>
            <a:endParaRPr lang="ru-RU" sz="1600" dirty="0"/>
          </a:p>
          <a:p>
            <a:r>
              <a:rPr lang="uk-UA" sz="1600" dirty="0"/>
              <a:t>4</a:t>
            </a:r>
            <a:r>
              <a:rPr lang="uk-UA" sz="1600" dirty="0" smtClean="0"/>
              <a:t>.</a:t>
            </a:r>
            <a:r>
              <a:rPr lang="uk-UA" sz="1600" dirty="0"/>
              <a:t> </a:t>
            </a:r>
            <a:r>
              <a:rPr lang="uk-UA" sz="1600" b="1" dirty="0"/>
              <a:t>«</a:t>
            </a:r>
            <a:r>
              <a:rPr lang="uk-UA" sz="1600" b="1" dirty="0" err="1"/>
              <a:t>КаФе</a:t>
            </a:r>
            <a:r>
              <a:rPr lang="uk-UA" sz="1600" b="1" dirty="0"/>
              <a:t> "</a:t>
            </a:r>
            <a:r>
              <a:rPr lang="uk-UA" sz="1600" b="1" dirty="0" err="1"/>
              <a:t>ПТаХ</a:t>
            </a:r>
            <a:r>
              <a:rPr lang="uk-UA" sz="1600" b="1" dirty="0"/>
              <a:t>»</a:t>
            </a:r>
            <a:endParaRPr lang="ru-RU" sz="1600" dirty="0"/>
          </a:p>
          <a:p>
            <a:r>
              <a:rPr lang="uk-UA" sz="1600" dirty="0"/>
              <a:t>Букви, перед якими </a:t>
            </a:r>
            <a:r>
              <a:rPr lang="uk-UA" sz="1600" b="1" dirty="0"/>
              <a:t>префікс "з-" перетворюється на "с-"</a:t>
            </a:r>
            <a:br>
              <a:rPr lang="uk-UA" sz="1600" b="1" dirty="0"/>
            </a:br>
            <a:r>
              <a:rPr lang="uk-UA" sz="1600" dirty="0"/>
              <a:t>(схопити, сфотографувати, стерти).</a:t>
            </a:r>
            <a:endParaRPr lang="ru-RU" sz="1600" dirty="0"/>
          </a:p>
          <a:p>
            <a:r>
              <a:rPr lang="uk-UA" sz="1600" dirty="0"/>
              <a:t>  </a:t>
            </a:r>
            <a:endParaRPr lang="ru-RU" sz="1600" dirty="0"/>
          </a:p>
          <a:p>
            <a:r>
              <a:rPr lang="uk-UA" sz="1000" dirty="0"/>
              <a:t> 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427568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548680"/>
            <a:ext cx="669674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5.</a:t>
            </a:r>
            <a:r>
              <a:rPr lang="uk-UA" b="1" dirty="0"/>
              <a:t> </a:t>
            </a:r>
            <a:r>
              <a:rPr lang="uk-UA" b="1" dirty="0" err="1"/>
              <a:t>«УСе Це КаФ</a:t>
            </a:r>
            <a:r>
              <a:rPr lang="uk-UA" b="1" dirty="0"/>
              <a:t>е «ПТаХ і ЧаШа»</a:t>
            </a:r>
            <a:endParaRPr lang="ru-RU" dirty="0"/>
          </a:p>
          <a:p>
            <a:r>
              <a:rPr lang="uk-UA" b="1" dirty="0"/>
              <a:t>Глухі</a:t>
            </a:r>
            <a:r>
              <a:rPr lang="uk-UA" dirty="0"/>
              <a:t> приголосні звуки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r>
              <a:rPr lang="uk-UA" u="sng" dirty="0"/>
              <a:t>ІІ варіант</a:t>
            </a:r>
            <a:endParaRPr lang="ru-RU" dirty="0"/>
          </a:p>
          <a:p>
            <a:r>
              <a:rPr lang="uk-UA" b="1" dirty="0"/>
              <a:t>"</a:t>
            </a:r>
            <a:r>
              <a:rPr lang="uk-UA" b="1" dirty="0" err="1"/>
              <a:t>ЦаП</a:t>
            </a:r>
            <a:r>
              <a:rPr lang="uk-UA" b="1" dirty="0"/>
              <a:t> </a:t>
            </a:r>
            <a:r>
              <a:rPr lang="uk-UA" b="1" dirty="0" err="1"/>
              <a:t>ХоЧе</a:t>
            </a:r>
            <a:r>
              <a:rPr lang="uk-UA" b="1" dirty="0"/>
              <a:t> </a:t>
            </a:r>
            <a:r>
              <a:rPr lang="uk-UA" b="1" dirty="0" err="1"/>
              <a:t>ФіСТаШКи</a:t>
            </a:r>
            <a:r>
              <a:rPr lang="uk-UA" b="1" dirty="0"/>
              <a:t>"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r>
              <a:rPr lang="uk-UA" dirty="0"/>
              <a:t>6. </a:t>
            </a:r>
            <a:r>
              <a:rPr lang="uk-UA" dirty="0" err="1"/>
              <a:t>«</a:t>
            </a:r>
            <a:r>
              <a:rPr lang="uk-UA" b="1" dirty="0" err="1"/>
              <a:t>БуДе ГоЖе ҐеДЗ</a:t>
            </a:r>
            <a:r>
              <a:rPr lang="uk-UA" b="1" dirty="0"/>
              <a:t>ю у ДЖаЗі».</a:t>
            </a:r>
            <a:endParaRPr lang="ru-RU" dirty="0"/>
          </a:p>
          <a:p>
            <a:r>
              <a:rPr lang="uk-UA" b="1" dirty="0"/>
              <a:t>Дзвінкі</a:t>
            </a:r>
            <a:r>
              <a:rPr lang="uk-UA" dirty="0"/>
              <a:t> приголосні звуки</a:t>
            </a:r>
            <a:endParaRPr lang="ru-RU" dirty="0"/>
          </a:p>
          <a:p>
            <a:endParaRPr lang="uk-UA" dirty="0" smtClean="0"/>
          </a:p>
          <a:p>
            <a:r>
              <a:rPr lang="uk-UA" dirty="0" smtClean="0"/>
              <a:t>7 </a:t>
            </a:r>
            <a:r>
              <a:rPr lang="uk-UA" dirty="0"/>
              <a:t> «</a:t>
            </a:r>
            <a:r>
              <a:rPr lang="uk-UA" b="1" dirty="0"/>
              <a:t>Ще </a:t>
            </a:r>
            <a:r>
              <a:rPr lang="uk-UA" b="1" dirty="0" err="1"/>
              <a:t>їЖДЖу</a:t>
            </a:r>
            <a:r>
              <a:rPr lang="uk-UA" b="1" dirty="0"/>
              <a:t>»</a:t>
            </a:r>
            <a:endParaRPr lang="ru-RU" dirty="0"/>
          </a:p>
          <a:p>
            <a:r>
              <a:rPr lang="uk-UA" dirty="0"/>
              <a:t>Ш, Ч, Ж, ДЖ – </a:t>
            </a:r>
            <a:r>
              <a:rPr lang="uk-UA" b="1" dirty="0"/>
              <a:t>шиплячі</a:t>
            </a:r>
            <a:r>
              <a:rPr lang="uk-UA" dirty="0"/>
              <a:t> приголосні.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r>
              <a:rPr lang="uk-UA" dirty="0"/>
              <a:t> </a:t>
            </a:r>
            <a:r>
              <a:rPr lang="uk-UA" dirty="0" smtClean="0"/>
              <a:t>8. </a:t>
            </a:r>
            <a:r>
              <a:rPr lang="uk-UA" dirty="0"/>
              <a:t>«</a:t>
            </a:r>
            <a:r>
              <a:rPr lang="uk-UA" b="1" dirty="0" err="1"/>
              <a:t>СЦе</a:t>
            </a:r>
            <a:r>
              <a:rPr lang="uk-UA" b="1" dirty="0"/>
              <a:t> </a:t>
            </a:r>
            <a:r>
              <a:rPr lang="uk-UA" b="1" dirty="0" err="1"/>
              <a:t>їЗДЗу</a:t>
            </a:r>
            <a:r>
              <a:rPr lang="uk-UA" b="1" dirty="0"/>
              <a:t>»</a:t>
            </a:r>
            <a:r>
              <a:rPr lang="uk-UA" dirty="0"/>
              <a:t> (вимовляємо “ще їжджу” по-дитячому:))</a:t>
            </a:r>
            <a:endParaRPr lang="ru-RU" dirty="0"/>
          </a:p>
          <a:p>
            <a:r>
              <a:rPr lang="uk-UA" dirty="0"/>
              <a:t>С, Ц, З, ДЗ – </a:t>
            </a:r>
            <a:r>
              <a:rPr lang="uk-UA" b="1" dirty="0"/>
              <a:t>свистячі</a:t>
            </a:r>
            <a:r>
              <a:rPr lang="uk-UA" dirty="0"/>
              <a:t> приголосні.</a:t>
            </a:r>
            <a:endParaRPr lang="ru-RU" dirty="0"/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1562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492922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У середині та в кінці слова дзвінкі приголосні вимовляємо чітко: ду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б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д`уб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кни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ка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кн`ижка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Слова – винятки</a:t>
            </a:r>
            <a:r>
              <a:rPr lang="uk-UA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легко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л`ехко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вогко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в`охко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нігті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н'`іхт'і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кігті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кʼ`іхт'і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дьогтю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д'`охт'у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r>
              <a:rPr lang="uk-UA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Щоб не помилитись у написанні, треба так змінити слово або дібрати до нього споріднене, щоб після сумнівного приголосного був голосний звук:ле</a:t>
            </a:r>
            <a:r>
              <a:rPr lang="uk-UA" sz="2800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нько, воло</a:t>
            </a:r>
            <a:r>
              <a:rPr lang="uk-UA" sz="2800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ні</a:t>
            </a:r>
            <a:r>
              <a:rPr lang="uk-UA" sz="2800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uk-UA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ть, кі</a:t>
            </a:r>
            <a:r>
              <a:rPr lang="uk-UA" sz="2800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uk-UA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ть, дьо</a:t>
            </a:r>
            <a:r>
              <a:rPr lang="uk-UA" sz="2800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uk-UA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ть.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Розкриваємо “ </a:t>
            </a:r>
            <a:r>
              <a:rPr lang="uk-UA" dirty="0" err="1" smtClean="0"/>
              <a:t>таємниці”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6539609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87663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Шиплячі приголосні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дж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перед свистячими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з'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[c]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с'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ц'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дз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дз'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змінюються у вимові на відповідні їм свистячі. Вимовляємо подовжений свистячий звук: до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чц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доц'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`і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; кни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жц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кн`из'ц'і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; товари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шц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тов`арис'ц'і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r>
              <a:rPr lang="uk-UA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Щоб не помилитись у написанні, треба так змінити слово або дібрати до нього споріднене, щоб після сумнівного приголосного був голосний звук або приголосний, що не впливає на його вимову:доне</a:t>
            </a:r>
            <a:r>
              <a:rPr lang="uk-UA" sz="2800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а, кни</a:t>
            </a:r>
            <a:r>
              <a:rPr lang="uk-UA" sz="2800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uk-UA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к, товари</a:t>
            </a:r>
            <a:r>
              <a:rPr lang="uk-UA" sz="2800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uk-UA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к.</a:t>
            </a: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Розкриваємо </a:t>
            </a:r>
            <a:r>
              <a:rPr lang="uk-UA" dirty="0" err="1" smtClean="0"/>
              <a:t>“таємниці”</a:t>
            </a:r>
            <a:endParaRPr lang="ru-RU" dirty="0"/>
          </a:p>
        </p:txBody>
      </p:sp>
      <p:sp>
        <p:nvSpPr>
          <p:cNvPr id="4" name="Дуга 3"/>
          <p:cNvSpPr/>
          <p:nvPr/>
        </p:nvSpPr>
        <p:spPr>
          <a:xfrm rot="20008206">
            <a:off x="5064226" y="1622918"/>
            <a:ext cx="1071570" cy="857256"/>
          </a:xfrm>
          <a:prstGeom prst="arc">
            <a:avLst>
              <a:gd name="adj1" fmla="val 17432167"/>
              <a:gd name="adj2" fmla="val 198981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Дуга 4"/>
          <p:cNvSpPr/>
          <p:nvPr/>
        </p:nvSpPr>
        <p:spPr>
          <a:xfrm rot="20458749">
            <a:off x="3695912" y="1981408"/>
            <a:ext cx="914400" cy="914400"/>
          </a:xfrm>
          <a:prstGeom prst="arc">
            <a:avLst>
              <a:gd name="adj1" fmla="val 16200000"/>
              <a:gd name="adj2" fmla="val 1870931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Дуга 5"/>
          <p:cNvSpPr/>
          <p:nvPr/>
        </p:nvSpPr>
        <p:spPr>
          <a:xfrm rot="21025826">
            <a:off x="4416540" y="2004023"/>
            <a:ext cx="914400" cy="918106"/>
          </a:xfrm>
          <a:prstGeom prst="arc">
            <a:avLst>
              <a:gd name="adj1" fmla="val 15474316"/>
              <a:gd name="adj2" fmla="val 1800848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076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525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Уподібнення відбувається при вимові дієслів на –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ться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; 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-шся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: сміється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смʼій`ец'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:а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 ; смієшся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смʼійˋес'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:а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 дієсловах на </a:t>
            </a:r>
            <a:r>
              <a:rPr lang="uk-UA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-ть</a:t>
            </a:r>
            <a:r>
              <a:rPr lang="uk-UA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-ться</a:t>
            </a:r>
            <a:r>
              <a:rPr lang="uk-UA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пишемо знак м'якшення.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11430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Розкриваємо “ таємниці ”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1781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487663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У середині та в кінці слова дзвінкі приголосні в українській мові 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Слова – винятки</a:t>
            </a:r>
            <a:r>
              <a:rPr lang="uk-UA" dirty="0" smtClean="0"/>
              <a:t>:</a:t>
            </a:r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Що треба зробити,щоб перевірити сумнівний приголосний?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Шиплячі приголосні перед свистячими уподібнюються до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ться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; -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шся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Підіб'ємо підсумки</a:t>
            </a:r>
            <a:endParaRPr lang="ru-RU" dirty="0"/>
          </a:p>
        </p:txBody>
      </p:sp>
      <p:sp>
        <p:nvSpPr>
          <p:cNvPr id="4" name="Стрелка влево 3"/>
          <p:cNvSpPr/>
          <p:nvPr/>
        </p:nvSpPr>
        <p:spPr>
          <a:xfrm>
            <a:off x="3214678" y="2000240"/>
            <a:ext cx="257176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Не оглушуються</a:t>
            </a:r>
            <a:endParaRPr lang="ru-RU" sz="2000" dirty="0"/>
          </a:p>
        </p:txBody>
      </p:sp>
      <p:sp>
        <p:nvSpPr>
          <p:cNvPr id="5" name="Овальная выноска 4"/>
          <p:cNvSpPr/>
          <p:nvPr/>
        </p:nvSpPr>
        <p:spPr>
          <a:xfrm>
            <a:off x="3786182" y="2571744"/>
            <a:ext cx="5143536" cy="1071570"/>
          </a:xfrm>
          <a:prstGeom prst="wedgeEllipseCallout">
            <a:avLst>
              <a:gd name="adj1" fmla="val -59167"/>
              <a:gd name="adj2" fmla="val -468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Нігті, кігті, легко, вогко,дьогтю, </a:t>
            </a:r>
            <a:endParaRPr lang="ru-RU" sz="2000" dirty="0"/>
          </a:p>
        </p:txBody>
      </p:sp>
      <p:sp>
        <p:nvSpPr>
          <p:cNvPr id="6" name="Стрелка влево 5"/>
          <p:cNvSpPr/>
          <p:nvPr/>
        </p:nvSpPr>
        <p:spPr>
          <a:xfrm>
            <a:off x="1142976" y="5214950"/>
            <a:ext cx="4429156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Подовженого свистячого </a:t>
            </a:r>
            <a:endParaRPr lang="ru-RU" sz="2000" dirty="0"/>
          </a:p>
        </p:txBody>
      </p:sp>
      <p:sp>
        <p:nvSpPr>
          <p:cNvPr id="7" name="Стрелка влево 6"/>
          <p:cNvSpPr/>
          <p:nvPr/>
        </p:nvSpPr>
        <p:spPr>
          <a:xfrm>
            <a:off x="1428728" y="5715016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[</a:t>
            </a:r>
            <a:r>
              <a:rPr lang="uk-UA" sz="2000" dirty="0" err="1" smtClean="0"/>
              <a:t>ц'</a:t>
            </a:r>
            <a:r>
              <a:rPr lang="uk-UA" sz="2000" dirty="0" smtClean="0"/>
              <a:t>:а</a:t>
            </a:r>
            <a:r>
              <a:rPr lang="en-US" sz="2000" dirty="0" smtClean="0"/>
              <a:t>]</a:t>
            </a:r>
            <a:endParaRPr lang="ru-RU" sz="2000" dirty="0"/>
          </a:p>
        </p:txBody>
      </p:sp>
      <p:sp>
        <p:nvSpPr>
          <p:cNvPr id="8" name="Стрелка влево 7"/>
          <p:cNvSpPr/>
          <p:nvPr/>
        </p:nvSpPr>
        <p:spPr>
          <a:xfrm>
            <a:off x="3714744" y="5715016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[</a:t>
            </a:r>
            <a:r>
              <a:rPr lang="uk-UA" sz="2000" dirty="0" err="1" smtClean="0"/>
              <a:t>с'</a:t>
            </a:r>
            <a:r>
              <a:rPr lang="uk-UA" sz="2000" dirty="0" smtClean="0"/>
              <a:t>:а</a:t>
            </a:r>
            <a:r>
              <a:rPr lang="en-US" sz="2000" dirty="0" smtClean="0"/>
              <a:t>]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54532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720599" y="1899595"/>
          <a:ext cx="3702802" cy="4493910"/>
        </p:xfrm>
        <a:graphic>
          <a:graphicData uri="http://schemas.openxmlformats.org/drawingml/2006/table">
            <a:tbl>
              <a:tblPr/>
              <a:tblGrid>
                <a:gridCol w="1851401"/>
                <a:gridCol w="1851401"/>
              </a:tblGrid>
              <a:tr h="174249"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Числівники на </a:t>
                      </a:r>
                      <a:r>
                        <a:rPr lang="ru-RU" sz="900" b="1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-НАДЦЯТЬ</a:t>
                      </a:r>
                      <a:endParaRPr lang="ru-RU" sz="900" b="0">
                        <a:solidFill>
                          <a:srgbClr val="3B454E"/>
                        </a:solidFill>
                        <a:effectLst/>
                        <a:latin typeface="gitbook-content-font"/>
                      </a:endParaRP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одинАдцять, чотирнАдцять</a:t>
                      </a: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624"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Слова з </a:t>
                      </a:r>
                      <a:r>
                        <a:rPr lang="ru-RU" sz="900" b="1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-МЕТР</a:t>
                      </a:r>
                      <a:endParaRPr lang="ru-RU" sz="900" b="0">
                        <a:solidFill>
                          <a:srgbClr val="3B454E"/>
                        </a:solidFill>
                        <a:effectLst/>
                        <a:latin typeface="gitbook-content-font"/>
                      </a:endParaRP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кіломЕтр, децимЕтр (міра), але спідОметр, барОметр (вимірювальні прилади)</a:t>
                      </a: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937"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Слова з </a:t>
                      </a:r>
                      <a:r>
                        <a:rPr lang="ru-RU" sz="900" b="1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-КРАТІЯ</a:t>
                      </a:r>
                      <a:endParaRPr lang="ru-RU" sz="900" b="0">
                        <a:solidFill>
                          <a:srgbClr val="3B454E"/>
                        </a:solidFill>
                        <a:effectLst/>
                        <a:latin typeface="gitbook-content-font"/>
                      </a:endParaRP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бюрокрАтія, демокрАтія, плутокрАтія</a:t>
                      </a: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49"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Слова з </a:t>
                      </a:r>
                      <a:r>
                        <a:rPr lang="ru-RU" sz="900" b="1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-ЛОГ</a:t>
                      </a:r>
                      <a:endParaRPr lang="ru-RU" sz="900" b="0">
                        <a:solidFill>
                          <a:srgbClr val="3B454E"/>
                        </a:solidFill>
                        <a:effectLst/>
                        <a:latin typeface="gitbook-content-font"/>
                      </a:endParaRP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монолОг, діалОг, каталОг</a:t>
                      </a: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49"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Слова з </a:t>
                      </a:r>
                      <a:r>
                        <a:rPr lang="ru-RU" sz="900" b="1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-ПИСНИЙ</a:t>
                      </a:r>
                      <a:endParaRPr lang="ru-RU" sz="900" b="0">
                        <a:solidFill>
                          <a:srgbClr val="3B454E"/>
                        </a:solidFill>
                        <a:effectLst/>
                        <a:latin typeface="gitbook-content-font"/>
                      </a:endParaRP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літопИсний, правопИсний</a:t>
                      </a: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624"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Більшість віддієслівних іменників середнього роду на </a:t>
                      </a:r>
                      <a:r>
                        <a:rPr lang="ru-RU" sz="900" b="1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-АННЯ</a:t>
                      </a:r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, у яких більше двох складів</a:t>
                      </a: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навчАння, завдАння, читАння (але облАднання, бІгання, кОвзання)</a:t>
                      </a: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49">
                <a:tc>
                  <a:txBody>
                    <a:bodyPr/>
                    <a:lstStyle/>
                    <a:p>
                      <a:pPr algn="l"/>
                      <a:r>
                        <a:rPr lang="ru-RU" sz="900" b="1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ВИ-, ПО-</a:t>
                      </a:r>
                      <a:endParaRPr lang="ru-RU" sz="900" b="0">
                        <a:solidFill>
                          <a:srgbClr val="3B454E"/>
                        </a:solidFill>
                        <a:effectLst/>
                        <a:latin typeface="gitbook-content-font"/>
                      </a:endParaRP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вИпадок, пОдруга</a:t>
                      </a: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624"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Більшість двоскладових прикметників із наголошеним закінченням</a:t>
                      </a: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вузькИй, новИй, легкИй</a:t>
                      </a: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49"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Інфінітив </a:t>
                      </a:r>
                      <a:r>
                        <a:rPr lang="ru-RU" sz="900" b="1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-ТИ</a:t>
                      </a:r>
                      <a:endParaRPr lang="ru-RU" sz="900" b="0">
                        <a:solidFill>
                          <a:srgbClr val="3B454E"/>
                        </a:solidFill>
                        <a:effectLst/>
                        <a:latin typeface="gitbook-content-font"/>
                      </a:endParaRP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навестИ, віднестИ</a:t>
                      </a: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937"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Дієслова, що закінчуються на </a:t>
                      </a:r>
                      <a:r>
                        <a:rPr lang="ru-RU" sz="900" b="1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-МО, -ТЕ</a:t>
                      </a:r>
                      <a:endParaRPr lang="ru-RU" sz="900" b="0">
                        <a:solidFill>
                          <a:srgbClr val="3B454E"/>
                        </a:solidFill>
                        <a:effectLst/>
                        <a:latin typeface="gitbook-content-font"/>
                      </a:endParaRP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несемО, несетЕ, ідемО, ідетЕ</a:t>
                      </a: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49">
                <a:tc>
                  <a:txBody>
                    <a:bodyPr/>
                    <a:lstStyle/>
                    <a:p>
                      <a:pPr algn="l"/>
                      <a:r>
                        <a:rPr lang="ru-RU" sz="900" b="1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КОТРИЙ, КОТРА, КОТРЕ, КОТРІ</a:t>
                      </a:r>
                      <a:endParaRPr lang="ru-RU" sz="900" b="0">
                        <a:solidFill>
                          <a:srgbClr val="3B454E"/>
                        </a:solidFill>
                        <a:effectLst/>
                        <a:latin typeface="gitbook-content-font"/>
                      </a:endParaRP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котрИй, котрА, котрЕ, котрІ</a:t>
                      </a: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937"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Займенники </a:t>
                      </a:r>
                      <a:r>
                        <a:rPr lang="ru-RU" sz="900" b="1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МОГО, ТВОГО, СВОГО</a:t>
                      </a:r>
                      <a:endParaRPr lang="ru-RU" sz="900" b="0">
                        <a:solidFill>
                          <a:srgbClr val="3B454E"/>
                        </a:solidFill>
                        <a:effectLst/>
                        <a:latin typeface="gitbook-content-font"/>
                      </a:endParaRP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могО, твогО, свогО</a:t>
                      </a: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49"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Займенник + прийменник</a:t>
                      </a: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до мОго, від свОго</a:t>
                      </a: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937"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Іменник у множині; числівник 2, 3, 4 + іменник</a:t>
                      </a: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братИ, шляхИ два (три, чотири) брАти, шлЯхи</a:t>
                      </a: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937">
                <a:tc>
                  <a:txBody>
                    <a:bodyPr/>
                    <a:lstStyle/>
                    <a:p>
                      <a:pPr algn="l"/>
                      <a:r>
                        <a:rPr lang="ru-RU" sz="900" b="1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УКРАЇНА, УКРАЇНСЬКИЙ, УКРАЇНЕЦЬ, УКРАЇНКА</a:t>
                      </a:r>
                      <a:endParaRPr lang="ru-RU" sz="900" b="0">
                        <a:solidFill>
                          <a:srgbClr val="3B454E"/>
                        </a:solidFill>
                        <a:effectLst/>
                        <a:latin typeface="gitbook-content-font"/>
                      </a:endParaRP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0" dirty="0" err="1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УкраЇна</a:t>
                      </a:r>
                      <a:r>
                        <a:rPr lang="ru-RU" sz="900" b="0" dirty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, </a:t>
                      </a:r>
                      <a:r>
                        <a:rPr lang="ru-RU" sz="900" b="0" dirty="0" err="1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украЇнський</a:t>
                      </a:r>
                      <a:r>
                        <a:rPr lang="ru-RU" sz="900" b="0" dirty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, </a:t>
                      </a:r>
                      <a:r>
                        <a:rPr lang="ru-RU" sz="900" b="0" dirty="0" err="1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украЇнець</a:t>
                      </a:r>
                      <a:r>
                        <a:rPr lang="ru-RU" sz="900" b="0" dirty="0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, </a:t>
                      </a:r>
                      <a:r>
                        <a:rPr lang="ru-RU" sz="900" b="0" dirty="0" err="1">
                          <a:solidFill>
                            <a:srgbClr val="3B454E"/>
                          </a:solidFill>
                          <a:effectLst/>
                          <a:latin typeface="gitbook-content-font"/>
                        </a:rPr>
                        <a:t>украЇнка</a:t>
                      </a:r>
                      <a:endParaRPr lang="ru-RU" sz="900" b="0" dirty="0">
                        <a:solidFill>
                          <a:srgbClr val="3B454E"/>
                        </a:solidFill>
                        <a:effectLst/>
                        <a:latin typeface="gitbook-content-font"/>
                      </a:endParaRPr>
                    </a:p>
                  </a:txBody>
                  <a:tcPr marL="43562" marR="43562" marT="21781" marB="2178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75656" y="836712"/>
            <a:ext cx="4824536" cy="92333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000" b="1" i="0" u="none" strike="noStrike" cap="none" normalizeH="0" baseline="0" dirty="0" err="1" smtClean="0">
                <a:ln>
                  <a:noFill/>
                </a:ln>
                <a:solidFill>
                  <a:srgbClr val="3B454E"/>
                </a:solidFill>
                <a:effectLst/>
                <a:latin typeface="gitbook-content-font"/>
                <a:cs typeface="Times New Roman" pitchFamily="18" charset="0"/>
              </a:rPr>
              <a:t>Наголос</a:t>
            </a:r>
            <a:endParaRPr kumimoji="0" lang="ru-RU" sz="3000" b="1" i="0" u="none" strike="noStrike" cap="none" normalizeH="0" baseline="0" dirty="0" smtClean="0">
              <a:ln>
                <a:noFill/>
              </a:ln>
              <a:solidFill>
                <a:srgbClr val="3B454E"/>
              </a:solidFill>
              <a:effectLst/>
              <a:latin typeface="gitbook-content-font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rgbClr val="3B454E"/>
                </a:solidFill>
                <a:effectLst/>
                <a:latin typeface="gitbook-content-font"/>
                <a:cs typeface="Times New Roman" pitchFamily="18" charset="0"/>
              </a:rPr>
              <a:t>Наголос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B454E"/>
                </a:solidFill>
                <a:effectLst/>
                <a:latin typeface="gitbook-content-font"/>
                <a:cs typeface="Times New Roman" pitchFamily="18" charset="0"/>
              </a:rPr>
              <a:t> в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3B454E"/>
                </a:solidFill>
                <a:effectLst/>
                <a:latin typeface="gitbook-content-font"/>
                <a:cs typeface="Times New Roman" pitchFamily="18" charset="0"/>
              </a:rPr>
              <a:t>українській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B454E"/>
                </a:solidFill>
                <a:effectLst/>
                <a:latin typeface="gitbook-content-font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3B454E"/>
                </a:solidFill>
                <a:effectLst/>
                <a:latin typeface="gitbook-content-font"/>
                <a:cs typeface="Times New Roman" pitchFamily="18" charset="0"/>
              </a:rPr>
              <a:t>мові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B454E"/>
                </a:solidFill>
                <a:effectLst/>
                <a:latin typeface="gitbook-content-font"/>
                <a:cs typeface="Times New Roman" pitchFamily="18" charset="0"/>
              </a:rPr>
              <a:t> –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3B454E"/>
                </a:solidFill>
                <a:effectLst/>
                <a:latin typeface="gitbook-content-font"/>
                <a:cs typeface="Times New Roman" pitchFamily="18" charset="0"/>
              </a:rPr>
              <a:t>вільний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B454E"/>
                </a:solidFill>
                <a:effectLst/>
                <a:latin typeface="gitbook-content-font"/>
                <a:cs typeface="Times New Roman" pitchFamily="18" charset="0"/>
              </a:rPr>
              <a:t>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3B454E"/>
                </a:solidFill>
                <a:effectLst/>
                <a:latin typeface="gitbook-content-font"/>
                <a:cs typeface="Times New Roman" pitchFamily="18" charset="0"/>
              </a:rPr>
              <a:t>рухомий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60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80920" cy="573858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uk-UA" sz="1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Смислорозрізнювальна</a:t>
            </a:r>
            <a:r>
              <a:rPr lang="uk-UA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uk-UA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наголосу полягає в тому, що наголос є засобом вираження різних лексичних значень</a:t>
            </a:r>
            <a:r>
              <a:rPr lang="uk-UA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тлас — </a:t>
            </a:r>
            <a:r>
              <a:rPr lang="uk-UA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атл</a:t>
            </a:r>
            <a:r>
              <a:rPr lang="uk-UA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1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рення</a:t>
            </a:r>
            <a:r>
              <a:rPr lang="uk-UA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(процес варіння) — </a:t>
            </a:r>
            <a:r>
              <a:rPr lang="uk-UA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</a:t>
            </a:r>
            <a:r>
              <a:rPr lang="uk-UA" sz="1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(харчовий продукт із плодів, ягід), </a:t>
            </a:r>
            <a:r>
              <a:rPr lang="uk-UA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1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мок</a:t>
            </a:r>
            <a:r>
              <a:rPr lang="uk-UA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</a:t>
            </a:r>
            <a:r>
              <a:rPr lang="uk-UA" sz="1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</a:t>
            </a:r>
            <a:r>
              <a:rPr lang="uk-UA" sz="1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ктрик</a:t>
            </a:r>
            <a:r>
              <a:rPr lang="uk-UA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(фахівець з електротехніки) — </a:t>
            </a:r>
            <a:r>
              <a:rPr lang="uk-UA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</a:t>
            </a:r>
            <a:r>
              <a:rPr lang="uk-UA" sz="1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(голубий та синій колір із сірим виблиском</a:t>
            </a:r>
            <a:r>
              <a:rPr lang="uk-UA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br>
              <a:rPr lang="uk-UA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1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карський </a:t>
            </a:r>
            <a:r>
              <a:rPr lang="uk-UA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(похідне від лікар) — </a:t>
            </a:r>
            <a:r>
              <a:rPr lang="uk-UA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</a:t>
            </a:r>
            <a:r>
              <a:rPr lang="uk-UA" sz="1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рський</a:t>
            </a:r>
            <a:r>
              <a:rPr lang="uk-UA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(похідне від ліки), </a:t>
            </a:r>
            <a:r>
              <a:rPr lang="uk-UA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uk-UA" sz="1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клад</a:t>
            </a:r>
            <a:r>
              <a:rPr lang="uk-UA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</a:t>
            </a:r>
            <a:r>
              <a:rPr lang="uk-UA" sz="1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</a:t>
            </a:r>
            <a:r>
              <a:rPr lang="uk-UA" sz="1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кати</a:t>
            </a:r>
            <a:r>
              <a:rPr lang="uk-UA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плак</a:t>
            </a:r>
            <a:r>
              <a:rPr lang="uk-UA" sz="1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uk-UA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692696"/>
            <a:ext cx="56703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Словорозрізнювальний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форморозрізнювальний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наголос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254547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0" y="609600"/>
            <a:ext cx="8190230" cy="58978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Наголос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 </a:t>
            </a:r>
            <a:r>
              <a:rPr lang="uk-UA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форморозрізнювальну</a:t>
            </a:r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роль,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 є засобом диференціації граматичних значень однакових словоформ: </a:t>
            </a: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жки</a:t>
            </a: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книжк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лки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(родовий відмінок однини) —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лкИ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(називний і знахідний відмінки множини),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Ють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(майбутній час) —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пізнА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(теперішній час),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прислух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лася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(недоконаний вид) —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присл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халася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(доконаний вид).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692696"/>
            <a:ext cx="567037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Словорозрізнювальний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форморозрізнювальний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наголос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263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8C71AD7-12AC-4771-B00B-B592A14D8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16632"/>
            <a:ext cx="7772400" cy="712120"/>
          </a:xfrm>
        </p:spPr>
        <p:txBody>
          <a:bodyPr/>
          <a:lstStyle/>
          <a:p>
            <a:r>
              <a:rPr lang="uk-UA" dirty="0">
                <a:solidFill>
                  <a:srgbClr val="00B0F0"/>
                </a:solidFill>
                <a:latin typeface="Monotype Corsiva" panose="03010101010201010101" pitchFamily="66" charset="0"/>
              </a:rPr>
              <a:t>Пригадайте!!!</a:t>
            </a:r>
            <a:endParaRPr lang="x-none" dirty="0">
              <a:solidFill>
                <a:srgbClr val="00B0F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6A76D0BB-058E-4B82-A2C7-34B0B4CCAC20}"/>
              </a:ext>
            </a:extLst>
          </p:cNvPr>
          <p:cNvSpPr/>
          <p:nvPr/>
        </p:nvSpPr>
        <p:spPr>
          <a:xfrm>
            <a:off x="263008" y="692696"/>
            <a:ext cx="8701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Фонетика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(</a:t>
            </a:r>
            <a:r>
              <a:rPr lang="ru-RU" dirty="0" err="1"/>
              <a:t>від</a:t>
            </a:r>
            <a:r>
              <a:rPr lang="ru-RU" dirty="0"/>
              <a:t> гр. </a:t>
            </a:r>
            <a:r>
              <a:rPr lang="ru-RU" dirty="0" err="1"/>
              <a:t>phone</a:t>
            </a:r>
            <a:r>
              <a:rPr lang="ru-RU" dirty="0"/>
              <a:t> - звук) - </a:t>
            </a:r>
            <a:r>
              <a:rPr lang="ru-RU" dirty="0" err="1"/>
              <a:t>розділ</a:t>
            </a:r>
            <a:r>
              <a:rPr lang="ru-RU" dirty="0"/>
              <a:t> науки про </a:t>
            </a:r>
            <a:r>
              <a:rPr lang="ru-RU" dirty="0" err="1"/>
              <a:t>мову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вивчає</a:t>
            </a:r>
            <a:r>
              <a:rPr lang="ru-RU" dirty="0"/>
              <a:t> звуки </a:t>
            </a:r>
            <a:r>
              <a:rPr lang="ru-RU" dirty="0" err="1"/>
              <a:t>мови</a:t>
            </a:r>
            <a:r>
              <a:rPr lang="ru-RU" dirty="0"/>
              <a:t>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2B44EB0F-BBD9-4F01-A6C1-4460AF4D79C3}"/>
              </a:ext>
            </a:extLst>
          </p:cNvPr>
          <p:cNvSpPr/>
          <p:nvPr/>
        </p:nvSpPr>
        <p:spPr>
          <a:xfrm>
            <a:off x="348680" y="1074612"/>
            <a:ext cx="86158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altLang="x-none" b="1" dirty="0">
                <a:solidFill>
                  <a:srgbClr val="FF0000"/>
                </a:solidFill>
              </a:rPr>
              <a:t>Звук</a:t>
            </a:r>
            <a:r>
              <a:rPr lang="uk-UA" altLang="x-none" i="1" dirty="0"/>
              <a:t>–</a:t>
            </a:r>
            <a:r>
              <a:rPr lang="uk-UA" altLang="x-none" dirty="0"/>
              <a:t> це </a:t>
            </a:r>
            <a:r>
              <a:rPr lang="uk-UA" altLang="x-none" b="1" dirty="0"/>
              <a:t>найменша одиниця мови та мовлення</a:t>
            </a:r>
            <a:r>
              <a:rPr lang="uk-UA" altLang="x-none" dirty="0"/>
              <a:t>.</a:t>
            </a:r>
            <a:endParaRPr lang="ru-RU" altLang="x-none" dirty="0"/>
          </a:p>
          <a:p>
            <a:r>
              <a:rPr lang="uk-UA" altLang="x-none" dirty="0"/>
              <a:t>За допомогою звуків розрізняються </a:t>
            </a:r>
            <a:r>
              <a:rPr lang="uk-UA" altLang="x-none" b="1" dirty="0"/>
              <a:t>слова та форми слів</a:t>
            </a:r>
            <a:r>
              <a:rPr lang="uk-UA" altLang="x-none" dirty="0"/>
              <a:t>.</a:t>
            </a:r>
            <a:endParaRPr lang="ru-RU" altLang="x-none" dirty="0"/>
          </a:p>
          <a:p>
            <a:r>
              <a:rPr lang="uk-UA" altLang="x-none" i="1" dirty="0"/>
              <a:t>НАПРИКЛАД: мив – лив; вода – води.</a:t>
            </a:r>
            <a:endParaRPr lang="ru-RU" altLang="x-none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A1A855E3-2AEB-426F-8264-99CED8274EA9}"/>
              </a:ext>
            </a:extLst>
          </p:cNvPr>
          <p:cNvSpPr/>
          <p:nvPr/>
        </p:nvSpPr>
        <p:spPr>
          <a:xfrm>
            <a:off x="323528" y="1997942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altLang="x-none" dirty="0"/>
              <a:t>На письмі звуки позначаються </a:t>
            </a:r>
            <a:r>
              <a:rPr lang="uk-UA" altLang="x-none" b="1" i="1" dirty="0">
                <a:solidFill>
                  <a:srgbClr val="FF0000"/>
                </a:solidFill>
              </a:rPr>
              <a:t>буквами.</a:t>
            </a:r>
            <a:endParaRPr lang="uk-UA" altLang="x-none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28712B5A-41B3-413C-B0C1-4C96C1EC7225}"/>
              </a:ext>
            </a:extLst>
          </p:cNvPr>
          <p:cNvSpPr/>
          <p:nvPr/>
        </p:nvSpPr>
        <p:spPr>
          <a:xfrm>
            <a:off x="362400" y="2276872"/>
            <a:ext cx="86158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altLang="x-none" b="1" dirty="0">
                <a:solidFill>
                  <a:srgbClr val="FF0000"/>
                </a:solidFill>
              </a:rPr>
              <a:t>Алфавітом (абеткою, азбукою)</a:t>
            </a:r>
            <a:r>
              <a:rPr lang="uk-UA" altLang="x-none" dirty="0">
                <a:solidFill>
                  <a:srgbClr val="FF0000"/>
                </a:solidFill>
              </a:rPr>
              <a:t> </a:t>
            </a:r>
            <a:r>
              <a:rPr lang="uk-UA" altLang="x-none" dirty="0"/>
              <a:t>називається система букв української мови. Крім алфавіту, є й інші знаки письма: апостроф, знак переносу, дефіс, розділові знаки.</a:t>
            </a:r>
            <a:endParaRPr lang="ru-RU" altLang="x-none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5AAF363E-8FAF-4287-8F56-3447118ECD31}"/>
              </a:ext>
            </a:extLst>
          </p:cNvPr>
          <p:cNvSpPr/>
          <p:nvPr/>
        </p:nvSpPr>
        <p:spPr>
          <a:xfrm>
            <a:off x="323528" y="3120453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FF0000"/>
                </a:solidFill>
                <a:latin typeface="Georgia" panose="02040502050405020303" pitchFamily="18" charset="0"/>
              </a:rPr>
              <a:t>Графіка</a:t>
            </a:r>
            <a:r>
              <a:rPr lang="ru-RU" dirty="0">
                <a:solidFill>
                  <a:srgbClr val="222222"/>
                </a:solidFill>
                <a:latin typeface="Georgia" panose="02040502050405020303" pitchFamily="18" charset="0"/>
              </a:rPr>
              <a:t> - </a:t>
            </a:r>
            <a:r>
              <a:rPr lang="ru-RU" dirty="0" err="1">
                <a:solidFill>
                  <a:srgbClr val="222222"/>
                </a:solidFill>
                <a:latin typeface="Georgia" panose="02040502050405020303" pitchFamily="18" charset="0"/>
              </a:rPr>
              <a:t>це</a:t>
            </a:r>
            <a:r>
              <a:rPr lang="ru-RU" dirty="0">
                <a:solidFill>
                  <a:srgbClr val="222222"/>
                </a:solidFill>
                <a:latin typeface="Georgia" panose="02040502050405020303" pitchFamily="18" charset="0"/>
              </a:rPr>
              <a:t> система </a:t>
            </a:r>
            <a:r>
              <a:rPr lang="ru-RU" dirty="0" err="1">
                <a:solidFill>
                  <a:srgbClr val="222222"/>
                </a:solidFill>
                <a:latin typeface="Georgia" panose="02040502050405020303" pitchFamily="18" charset="0"/>
              </a:rPr>
              <a:t>усіх</a:t>
            </a:r>
            <a:r>
              <a:rPr lang="ru-RU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Georgia" panose="02040502050405020303" pitchFamily="18" charset="0"/>
              </a:rPr>
              <a:t>писемних</a:t>
            </a:r>
            <a:r>
              <a:rPr lang="ru-RU" dirty="0">
                <a:solidFill>
                  <a:srgbClr val="222222"/>
                </a:solidFill>
                <a:latin typeface="Georgia" panose="02040502050405020303" pitchFamily="18" charset="0"/>
              </a:rPr>
              <a:t> та </a:t>
            </a:r>
            <a:r>
              <a:rPr lang="ru-RU" dirty="0" err="1">
                <a:solidFill>
                  <a:srgbClr val="222222"/>
                </a:solidFill>
                <a:latin typeface="Georgia" panose="02040502050405020303" pitchFamily="18" charset="0"/>
              </a:rPr>
              <a:t>друкованих</a:t>
            </a:r>
            <a:r>
              <a:rPr lang="ru-RU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Georgia" panose="02040502050405020303" pitchFamily="18" charset="0"/>
              </a:rPr>
              <a:t>знаків</a:t>
            </a:r>
            <a:r>
              <a:rPr lang="ru-RU" dirty="0">
                <a:solidFill>
                  <a:srgbClr val="222222"/>
                </a:solidFill>
                <a:latin typeface="Georgia" panose="02040502050405020303" pitchFamily="18" charset="0"/>
              </a:rPr>
              <a:t>, за </a:t>
            </a:r>
            <a:r>
              <a:rPr lang="ru-RU" dirty="0" err="1">
                <a:solidFill>
                  <a:srgbClr val="222222"/>
                </a:solidFill>
                <a:latin typeface="Georgia" panose="02040502050405020303" pitchFamily="18" charset="0"/>
              </a:rPr>
              <a:t>допомоги</a:t>
            </a:r>
            <a:r>
              <a:rPr lang="ru-RU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Georgia" panose="02040502050405020303" pitchFamily="18" charset="0"/>
              </a:rPr>
              <a:t>яких</a:t>
            </a:r>
            <a:r>
              <a:rPr lang="ru-RU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Georgia" panose="02040502050405020303" pitchFamily="18" charset="0"/>
              </a:rPr>
              <a:t>передається</a:t>
            </a:r>
            <a:r>
              <a:rPr lang="ru-RU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Georgia" panose="02040502050405020303" pitchFamily="18" charset="0"/>
              </a:rPr>
              <a:t>усне</a:t>
            </a:r>
            <a:r>
              <a:rPr lang="ru-RU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Georgia" panose="02040502050405020303" pitchFamily="18" charset="0"/>
              </a:rPr>
              <a:t>мовлення</a:t>
            </a:r>
            <a:r>
              <a:rPr lang="ru-RU" dirty="0">
                <a:solidFill>
                  <a:srgbClr val="222222"/>
                </a:solidFill>
                <a:latin typeface="Georgia" panose="02040502050405020303" pitchFamily="18" charset="0"/>
              </a:rPr>
              <a:t>.</a:t>
            </a:r>
            <a:endParaRPr lang="x-none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EC06AFC4-C966-433C-8116-CBC97CB99011}"/>
              </a:ext>
            </a:extLst>
          </p:cNvPr>
          <p:cNvSpPr/>
          <p:nvPr/>
        </p:nvSpPr>
        <p:spPr>
          <a:xfrm>
            <a:off x="364688" y="3762319"/>
            <a:ext cx="8455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222222"/>
                </a:solidFill>
                <a:latin typeface="Georgia" panose="02040502050405020303" pitchFamily="18" charset="0"/>
              </a:rPr>
              <a:t>Українська</a:t>
            </a:r>
            <a:r>
              <a:rPr lang="ru-RU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Georgia" panose="02040502050405020303" pitchFamily="18" charset="0"/>
              </a:rPr>
              <a:t>абетка</a:t>
            </a:r>
            <a:r>
              <a:rPr lang="ru-RU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Georgia" panose="02040502050405020303" pitchFamily="18" charset="0"/>
              </a:rPr>
              <a:t>складається</a:t>
            </a:r>
            <a:r>
              <a:rPr lang="ru-RU" dirty="0">
                <a:solidFill>
                  <a:srgbClr val="222222"/>
                </a:solidFill>
                <a:latin typeface="Georgia" panose="02040502050405020303" pitchFamily="18" charset="0"/>
              </a:rPr>
              <a:t> з </a:t>
            </a:r>
            <a:r>
              <a:rPr lang="ru-RU" dirty="0">
                <a:solidFill>
                  <a:srgbClr val="FF0000"/>
                </a:solidFill>
                <a:latin typeface="Georgia" panose="02040502050405020303" pitchFamily="18" charset="0"/>
              </a:rPr>
              <a:t>33 </a:t>
            </a:r>
            <a:r>
              <a:rPr lang="ru-RU" dirty="0" err="1">
                <a:solidFill>
                  <a:srgbClr val="222222"/>
                </a:solidFill>
                <a:latin typeface="Georgia" panose="02040502050405020303" pitchFamily="18" charset="0"/>
              </a:rPr>
              <a:t>літер</a:t>
            </a:r>
            <a:r>
              <a:rPr lang="ru-RU" dirty="0">
                <a:solidFill>
                  <a:srgbClr val="222222"/>
                </a:solidFill>
                <a:latin typeface="Georgia" panose="02040502050405020303" pitchFamily="18" charset="0"/>
              </a:rPr>
              <a:t>, за </a:t>
            </a:r>
            <a:r>
              <a:rPr lang="ru-RU" dirty="0" err="1">
                <a:solidFill>
                  <a:srgbClr val="222222"/>
                </a:solidFill>
                <a:latin typeface="Georgia" panose="02040502050405020303" pitchFamily="18" charset="0"/>
              </a:rPr>
              <a:t>допомоги</a:t>
            </a:r>
            <a:r>
              <a:rPr lang="ru-RU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Georgia" panose="02040502050405020303" pitchFamily="18" charset="0"/>
              </a:rPr>
              <a:t>яких</a:t>
            </a:r>
            <a:r>
              <a:rPr lang="ru-RU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Georgia" panose="02040502050405020303" pitchFamily="18" charset="0"/>
              </a:rPr>
              <a:t>позначається</a:t>
            </a:r>
            <a:r>
              <a:rPr lang="ru-RU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Georgia" panose="02040502050405020303" pitchFamily="18" charset="0"/>
              </a:rPr>
              <a:t>38 </a:t>
            </a:r>
            <a:r>
              <a:rPr lang="ru-RU" dirty="0">
                <a:solidFill>
                  <a:srgbClr val="222222"/>
                </a:solidFill>
                <a:latin typeface="Georgia" panose="02040502050405020303" pitchFamily="18" charset="0"/>
              </a:rPr>
              <a:t>фонем (</a:t>
            </a:r>
            <a:r>
              <a:rPr lang="ru-RU" dirty="0" err="1">
                <a:solidFill>
                  <a:srgbClr val="222222"/>
                </a:solidFill>
                <a:latin typeface="Georgia" panose="02040502050405020303" pitchFamily="18" charset="0"/>
              </a:rPr>
              <a:t>звуків</a:t>
            </a:r>
            <a:r>
              <a:rPr lang="ru-RU" dirty="0">
                <a:solidFill>
                  <a:srgbClr val="222222"/>
                </a:solidFill>
                <a:latin typeface="Georgia" panose="02040502050405020303" pitchFamily="18" charset="0"/>
              </a:rPr>
              <a:t>).</a:t>
            </a:r>
            <a:endParaRPr lang="x-none" dirty="0"/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20D6BB15-903D-47D9-968B-849FEF36B2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844" y="4459231"/>
            <a:ext cx="8280920" cy="2138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352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49694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7188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і будь-який звук, 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мовний звук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явище фізичне,  що виникає в результаті коливання повітря (є повітряною хвилею) під дією рухів твердого пружного тіла.</a:t>
            </a:r>
          </a:p>
          <a:p>
            <a:pPr indent="357188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7188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7188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7188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</a:p>
          <a:p>
            <a:pPr indent="357188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7188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7188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7188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772816"/>
            <a:ext cx="7776864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акустичного погляду всі звуки мови поділяються  </a:t>
            </a: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067944" y="2714722"/>
            <a:ext cx="1440160" cy="19169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36144" y="4631656"/>
            <a:ext cx="7776864" cy="138963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indent="357188" algn="ctr"/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голосні й приголосні, </a:t>
            </a:r>
          </a:p>
          <a:p>
            <a:pPr indent="357188" algn="ctr"/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 розрізняються співвідношенням</a:t>
            </a:r>
          </a:p>
          <a:p>
            <a:pPr indent="357188" algn="ctr"/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голосу (тону) і шуму.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416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9752" y="3401710"/>
            <a:ext cx="32403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вальная выноска 2"/>
          <p:cNvSpPr/>
          <p:nvPr/>
        </p:nvSpPr>
        <p:spPr>
          <a:xfrm>
            <a:off x="1763688" y="188640"/>
            <a:ext cx="5976664" cy="1332728"/>
          </a:xfrm>
          <a:prstGeom prst="wedgeEllipseCallout">
            <a:avLst>
              <a:gd name="adj1" fmla="val -66741"/>
              <a:gd name="adj2" fmla="val 89263"/>
            </a:avLst>
          </a:prstGeom>
          <a:gradFill flip="none" rotWithShape="1">
            <a:gsLst>
              <a:gs pos="0">
                <a:srgbClr val="16C1F6">
                  <a:tint val="66000"/>
                  <a:satMod val="160000"/>
                </a:srgbClr>
              </a:gs>
              <a:gs pos="50000">
                <a:srgbClr val="16C1F6">
                  <a:tint val="44500"/>
                  <a:satMod val="160000"/>
                </a:srgbClr>
              </a:gs>
              <a:gs pos="100000">
                <a:srgbClr val="16C1F6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Звуки,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творяться тільки за допомогою голосу (тону),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3888" y="2028233"/>
            <a:ext cx="3528392" cy="9361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називаються 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голосними</a:t>
            </a:r>
            <a:endParaRPr lang="ru-RU" sz="2400" b="1" i="1" dirty="0">
              <a:solidFill>
                <a:schemeClr val="tx1"/>
              </a:solidFill>
            </a:endParaRPr>
          </a:p>
        </p:txBody>
      </p:sp>
      <p:sp>
        <p:nvSpPr>
          <p:cNvPr id="5" name="Овальная выноска 4"/>
          <p:cNvSpPr/>
          <p:nvPr/>
        </p:nvSpPr>
        <p:spPr>
          <a:xfrm>
            <a:off x="4211960" y="2383050"/>
            <a:ext cx="4572509" cy="2052227"/>
          </a:xfrm>
          <a:prstGeom prst="wedgeEllipseCallout">
            <a:avLst>
              <a:gd name="adj1" fmla="val -87868"/>
              <a:gd name="adj2" fmla="val 102276"/>
            </a:avLst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Звуки,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що творяться за участю голосу і шуму(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дзвінкі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або тільки шуму(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глухі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67643" y="5517232"/>
            <a:ext cx="5184576" cy="111263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називаються   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приголосними</a:t>
            </a:r>
            <a:endParaRPr lang="ru-RU" sz="2400" b="1" i="1" dirty="0">
              <a:solidFill>
                <a:schemeClr val="tx1"/>
              </a:solidFill>
            </a:endParaRPr>
          </a:p>
        </p:txBody>
      </p:sp>
      <p:pic>
        <p:nvPicPr>
          <p:cNvPr id="3074" name="Picture 2" descr="Голосні звуки">
            <a:extLst>
              <a:ext uri="{FF2B5EF4-FFF2-40B4-BE49-F238E27FC236}">
                <a16:creationId xmlns="" xmlns:a16="http://schemas.microsoft.com/office/drawing/2014/main" id="{53183A62-E6CE-45A0-AACB-DA7FDC3987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88" y="2681742"/>
            <a:ext cx="3528392" cy="157892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73297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="" xmlns:a16="http://schemas.microsoft.com/office/drawing/2014/main" id="{E9967CEB-7390-459E-87FD-EDC72FE9D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88" y="188913"/>
            <a:ext cx="8463284" cy="6311900"/>
          </a:xfrm>
        </p:spPr>
        <p:txBody>
          <a:bodyPr rtlCol="0">
            <a:normAutofit/>
          </a:bodyPr>
          <a:lstStyle/>
          <a:p>
            <a:pPr marL="0" indent="0" eaLnBrk="1" hangingPunct="1">
              <a:buNone/>
              <a:defRPr/>
            </a:pPr>
            <a:r>
              <a:rPr lang="ru-RU" b="1" dirty="0"/>
              <a:t> </a:t>
            </a:r>
            <a:r>
              <a:rPr lang="uk-UA" b="1" dirty="0">
                <a:solidFill>
                  <a:srgbClr val="00B0F0"/>
                </a:solidFill>
                <a:latin typeface="Monotype Corsiva" panose="03010101010201010101" pitchFamily="66" charset="0"/>
              </a:rPr>
              <a:t>ЗАПАМ’ЯТАЙТЕ!</a:t>
            </a:r>
            <a:endParaRPr lang="ru-RU" b="1" dirty="0">
              <a:solidFill>
                <a:srgbClr val="00B0F0"/>
              </a:solidFill>
              <a:latin typeface="Monotype Corsiva" panose="03010101010201010101" pitchFamily="66" charset="0"/>
            </a:endParaRPr>
          </a:p>
          <a:p>
            <a:pPr algn="just" eaLnBrk="1" hangingPunct="1">
              <a:spcBef>
                <a:spcPts val="0"/>
              </a:spcBef>
              <a:buFont typeface="Arial" charset="0"/>
              <a:buChar char="•"/>
              <a:defRPr/>
            </a:pPr>
            <a:r>
              <a:rPr lang="uk-UA" dirty="0"/>
              <a:t>Щоб передати на письмі звучання слова, користуються звуковим записом </a:t>
            </a:r>
            <a:r>
              <a:rPr lang="uk-UA" b="1" i="1" dirty="0"/>
              <a:t>–</a:t>
            </a:r>
            <a:r>
              <a:rPr lang="uk-UA" dirty="0"/>
              <a:t>фонетичною транскрипцією </a:t>
            </a: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r>
              <a:rPr lang="uk-UA" i="1" dirty="0"/>
              <a:t>                     НАПРИКЛАД: яблуко [</a:t>
            </a:r>
            <a:r>
              <a:rPr lang="uk-UA" i="1" dirty="0" err="1"/>
              <a:t>й</a:t>
            </a:r>
            <a:r>
              <a:rPr lang="uk-UA" dirty="0" err="1"/>
              <a:t>á</a:t>
            </a:r>
            <a:r>
              <a:rPr lang="uk-UA" i="1" dirty="0" err="1"/>
              <a:t>блуко</a:t>
            </a:r>
            <a:r>
              <a:rPr lang="uk-UA" i="1" dirty="0"/>
              <a:t>], воля [</a:t>
            </a:r>
            <a:r>
              <a:rPr lang="uk-UA" i="1" dirty="0" err="1"/>
              <a:t>вóл'а</a:t>
            </a:r>
            <a:r>
              <a:rPr lang="uk-UA" i="1" dirty="0"/>
              <a:t>].</a:t>
            </a:r>
            <a:endParaRPr lang="ru-RU" dirty="0"/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uk-UA" dirty="0"/>
              <a:t>у транскрипції запис беремо у квадратні дужки;</a:t>
            </a:r>
            <a:endParaRPr lang="ru-RU" dirty="0"/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uk-UA" dirty="0"/>
              <a:t>кожен звук позначаємо окремою буквою; при цьому не використовуємо букви </a:t>
            </a:r>
            <a:r>
              <a:rPr lang="uk-UA" b="1" dirty="0"/>
              <a:t>я, ю, є, ї, ь, щ </a:t>
            </a:r>
            <a:r>
              <a:rPr lang="uk-UA" dirty="0"/>
              <a:t>та </a:t>
            </a:r>
            <a:r>
              <a:rPr lang="uk-UA" b="1" dirty="0"/>
              <a:t>великі букви</a:t>
            </a:r>
            <a:r>
              <a:rPr lang="uk-UA" dirty="0"/>
              <a:t>;</a:t>
            </a:r>
            <a:endParaRPr lang="ru-RU" dirty="0"/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uk-UA" dirty="0"/>
              <a:t>якщо в слові два і більше складів, обов’язково позначаємо місце наголосу;</a:t>
            </a: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endParaRPr lang="ru-RU" dirty="0"/>
          </a:p>
          <a:p>
            <a:pPr algn="just" eaLnBrk="1" hangingPunct="1">
              <a:spcBef>
                <a:spcPts val="0"/>
              </a:spcBef>
              <a:buFont typeface="Arial" charset="0"/>
              <a:buChar char="•"/>
              <a:defRPr/>
            </a:pPr>
            <a:r>
              <a:rPr lang="uk-UA" dirty="0"/>
              <a:t>м’якість приголосного позначаємо скісною рисочкою вгорі [</a:t>
            </a:r>
            <a:r>
              <a:rPr lang="uk-UA" baseline="30000" dirty="0"/>
              <a:t>/</a:t>
            </a:r>
            <a:r>
              <a:rPr lang="uk-UA" dirty="0"/>
              <a:t>], а пом’якшеність знаком [</a:t>
            </a:r>
            <a:r>
              <a:rPr lang="ru-RU" dirty="0"/>
              <a:t>‘</a:t>
            </a:r>
            <a:r>
              <a:rPr lang="uk-UA" dirty="0"/>
              <a:t>]</a:t>
            </a: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r>
              <a:rPr lang="uk-UA" dirty="0"/>
              <a:t>                          </a:t>
            </a:r>
            <a:r>
              <a:rPr lang="uk-UA" i="1" dirty="0"/>
              <a:t>НАПРИКЛАД: [н</a:t>
            </a:r>
            <a:r>
              <a:rPr lang="uk-UA" i="1" baseline="30000" dirty="0"/>
              <a:t>/</a:t>
            </a:r>
            <a:r>
              <a:rPr lang="uk-UA" i="1" dirty="0"/>
              <a:t>], [б’];</a:t>
            </a: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endParaRPr lang="ru-RU" dirty="0"/>
          </a:p>
          <a:p>
            <a:pPr algn="just" eaLnBrk="1" hangingPunct="1">
              <a:spcBef>
                <a:spcPts val="0"/>
              </a:spcBef>
              <a:buFont typeface="Arial" charset="0"/>
              <a:buChar char="•"/>
              <a:defRPr/>
            </a:pPr>
            <a:r>
              <a:rPr lang="uk-UA" dirty="0"/>
              <a:t>довгі звуки позначаємо двокрапкою</a:t>
            </a: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r>
              <a:rPr lang="uk-UA" dirty="0"/>
              <a:t>                         </a:t>
            </a:r>
            <a:r>
              <a:rPr lang="uk-UA" i="1" dirty="0"/>
              <a:t>НАПРИКЛАД знання [</a:t>
            </a:r>
            <a:r>
              <a:rPr lang="uk-UA" i="1" dirty="0" err="1"/>
              <a:t>знан</a:t>
            </a:r>
            <a:r>
              <a:rPr lang="uk-UA" i="1" baseline="30000" dirty="0"/>
              <a:t>/</a:t>
            </a:r>
            <a:r>
              <a:rPr lang="uk-UA" i="1" dirty="0"/>
              <a:t>:а</a:t>
            </a:r>
            <a:r>
              <a:rPr lang="el-GR" i="1" dirty="0"/>
              <a:t>ʹ</a:t>
            </a:r>
            <a:r>
              <a:rPr lang="uk-UA" i="1" dirty="0"/>
              <a:t>];</a:t>
            </a: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endParaRPr lang="ru-RU" dirty="0"/>
          </a:p>
          <a:p>
            <a:pPr algn="just" eaLnBrk="1" hangingPunct="1">
              <a:spcBef>
                <a:spcPts val="0"/>
              </a:spcBef>
              <a:buFont typeface="Arial" charset="0"/>
              <a:buChar char="•"/>
              <a:defRPr/>
            </a:pPr>
            <a:r>
              <a:rPr lang="uk-UA" dirty="0"/>
              <a:t>звук, до якого наближається вимова основного звука, позначаємо маленькою літерою вгорі</a:t>
            </a: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r>
              <a:rPr lang="uk-UA" dirty="0"/>
              <a:t>                        </a:t>
            </a:r>
            <a:r>
              <a:rPr lang="uk-UA" i="1" dirty="0"/>
              <a:t>НАПРИКЛАД: село [</a:t>
            </a:r>
            <a:r>
              <a:rPr lang="uk-UA" i="1" dirty="0" err="1"/>
              <a:t>се</a:t>
            </a:r>
            <a:r>
              <a:rPr lang="uk-UA" i="1" baseline="30000" dirty="0" err="1"/>
              <a:t>и</a:t>
            </a:r>
            <a:r>
              <a:rPr lang="uk-UA" i="1" dirty="0" err="1"/>
              <a:t>ло</a:t>
            </a:r>
            <a:r>
              <a:rPr lang="el-GR" i="1" dirty="0"/>
              <a:t>ʹ</a:t>
            </a:r>
            <a:r>
              <a:rPr lang="uk-UA" i="1" dirty="0"/>
              <a:t>].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E81815E3-3CDF-40BC-BE61-CCB9AD1BBBAB}"/>
              </a:ext>
            </a:extLst>
          </p:cNvPr>
          <p:cNvSpPr/>
          <p:nvPr/>
        </p:nvSpPr>
        <p:spPr>
          <a:xfrm>
            <a:off x="-1908720" y="684449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altLang="x-none" dirty="0"/>
              <a:t>В українській мові  6 голосних.</a:t>
            </a:r>
          </a:p>
          <a:p>
            <a:pPr algn="ctr"/>
            <a:r>
              <a:rPr lang="uk-UA" altLang="x-none" dirty="0"/>
              <a:t>  Голосні: </a:t>
            </a:r>
            <a:r>
              <a:rPr lang="uk-UA" altLang="x-none" b="1" dirty="0"/>
              <a:t>[а], [е], [и], [і], [о], [у].</a:t>
            </a:r>
            <a:r>
              <a:rPr lang="uk-UA" altLang="x-none" dirty="0"/>
              <a:t>  </a:t>
            </a:r>
            <a:endParaRPr lang="ru-RU" altLang="x-none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A384B063-4A3C-475E-8705-7F9CE42726B9}"/>
              </a:ext>
            </a:extLst>
          </p:cNvPr>
          <p:cNvSpPr/>
          <p:nvPr/>
        </p:nvSpPr>
        <p:spPr>
          <a:xfrm>
            <a:off x="-201024" y="65680"/>
            <a:ext cx="52132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err="1">
                <a:solidFill>
                  <a:srgbClr val="00B0F0"/>
                </a:solidFill>
                <a:latin typeface="Monotype Corsiva" panose="03010101010201010101" pitchFamily="66" charset="0"/>
              </a:rPr>
              <a:t>Вимова</a:t>
            </a:r>
            <a:r>
              <a:rPr lang="ru-RU" sz="3600" dirty="0">
                <a:solidFill>
                  <a:srgbClr val="00B0F0"/>
                </a:solidFill>
                <a:latin typeface="Monotype Corsiva" panose="03010101010201010101" pitchFamily="66" charset="0"/>
              </a:rPr>
              <a:t>  </a:t>
            </a:r>
            <a:r>
              <a:rPr lang="ru-RU" sz="3600" dirty="0" err="1">
                <a:solidFill>
                  <a:srgbClr val="00B0F0"/>
                </a:solidFill>
                <a:latin typeface="Monotype Corsiva" panose="03010101010201010101" pitchFamily="66" charset="0"/>
              </a:rPr>
              <a:t>голосних</a:t>
            </a:r>
            <a:r>
              <a:rPr lang="ru-RU" sz="3600" dirty="0">
                <a:solidFill>
                  <a:srgbClr val="00B0F0"/>
                </a:solidFill>
                <a:latin typeface="Monotype Corsiva" panose="03010101010201010101" pitchFamily="66" charset="0"/>
              </a:rPr>
              <a:t> </a:t>
            </a:r>
            <a:r>
              <a:rPr lang="ru-RU" sz="3600" dirty="0" err="1">
                <a:solidFill>
                  <a:srgbClr val="00B0F0"/>
                </a:solidFill>
                <a:latin typeface="Monotype Corsiva" panose="03010101010201010101" pitchFamily="66" charset="0"/>
              </a:rPr>
              <a:t>звуків</a:t>
            </a:r>
            <a:endParaRPr lang="x-none" sz="36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6878A6BC-426F-4F6A-A685-373C3FF4A022}"/>
              </a:ext>
            </a:extLst>
          </p:cNvPr>
          <p:cNvSpPr/>
          <p:nvPr/>
        </p:nvSpPr>
        <p:spPr>
          <a:xfrm>
            <a:off x="193240" y="2276872"/>
            <a:ext cx="87849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В українській мові найбільш поширеним є фонетичний принцип </a:t>
            </a:r>
            <a:r>
              <a:rPr lang="uk-UA" b="1" i="1" dirty="0"/>
              <a:t>«пишу, як чую». </a:t>
            </a:r>
            <a:endParaRPr lang="x-none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60041218-0F5D-4B8E-A088-B0A5DCD6038D}"/>
              </a:ext>
            </a:extLst>
          </p:cNvPr>
          <p:cNvSpPr/>
          <p:nvPr/>
        </p:nvSpPr>
        <p:spPr>
          <a:xfrm>
            <a:off x="178376" y="2708920"/>
            <a:ext cx="8424936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altLang="x-none" b="1" dirty="0"/>
              <a:t> </a:t>
            </a:r>
            <a:r>
              <a:rPr lang="uk-UA" altLang="x-none" dirty="0"/>
              <a:t>Для української літературної вимови характерне </a:t>
            </a:r>
            <a:r>
              <a:rPr lang="uk-UA" altLang="x-none" b="1" dirty="0"/>
              <a:t>чітке</a:t>
            </a:r>
            <a:r>
              <a:rPr lang="uk-UA" altLang="x-none" dirty="0"/>
              <a:t> й виразне звучання голосних звуків у </a:t>
            </a:r>
            <a:r>
              <a:rPr lang="uk-UA" altLang="x-none" b="1" dirty="0"/>
              <a:t>наголошеній</a:t>
            </a:r>
            <a:r>
              <a:rPr lang="uk-UA" altLang="x-none" dirty="0"/>
              <a:t> позиції. </a:t>
            </a:r>
            <a:r>
              <a:rPr lang="uk-UA" altLang="x-none" b="1" dirty="0"/>
              <a:t>[а´], [е´], [и´], [і´], [о´], [у´]</a:t>
            </a:r>
            <a:endParaRPr lang="uk-UA" altLang="x-none" dirty="0"/>
          </a:p>
          <a:p>
            <a:endParaRPr lang="uk-UA" altLang="x-none" dirty="0"/>
          </a:p>
          <a:p>
            <a:r>
              <a:rPr lang="uk-UA" altLang="x-none" dirty="0"/>
              <a:t>Так само </a:t>
            </a:r>
            <a:r>
              <a:rPr lang="uk-UA" altLang="x-none" b="1" dirty="0"/>
              <a:t>чітко</a:t>
            </a:r>
            <a:r>
              <a:rPr lang="uk-UA" altLang="x-none" dirty="0"/>
              <a:t> й виразно вимовляються </a:t>
            </a:r>
            <a:r>
              <a:rPr lang="uk-UA" altLang="x-none" sz="2400" dirty="0"/>
              <a:t>голосні </a:t>
            </a:r>
            <a:r>
              <a:rPr lang="uk-UA" altLang="x-none" sz="24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а, у, і </a:t>
            </a:r>
            <a:r>
              <a:rPr lang="uk-UA" altLang="x-none" dirty="0"/>
              <a:t>в ненаголошених складах: </a:t>
            </a:r>
            <a:r>
              <a:rPr lang="uk-UA" altLang="x-none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наука, книга, ринок, віра. </a:t>
            </a:r>
          </a:p>
          <a:p>
            <a:endParaRPr lang="uk-UA" altLang="x-none" i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uk-UA" altLang="x-none" dirty="0"/>
              <a:t>Ненаголошений голосний </a:t>
            </a:r>
            <a:r>
              <a:rPr lang="uk-UA" altLang="x-none" sz="24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о</a:t>
            </a:r>
            <a:r>
              <a:rPr lang="uk-UA" altLang="x-non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uk-UA" altLang="x-none" dirty="0"/>
              <a:t>як і наголошений, теж вимовляється </a:t>
            </a:r>
            <a:r>
              <a:rPr lang="uk-UA" altLang="x-none" b="1" dirty="0"/>
              <a:t>виразно </a:t>
            </a:r>
            <a:r>
              <a:rPr lang="uk-UA" altLang="x-none" dirty="0"/>
              <a:t>й повнозвучно, ніколи не наближаючись до голосного </a:t>
            </a:r>
            <a:r>
              <a:rPr lang="uk-UA" altLang="x-non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а</a:t>
            </a:r>
            <a:r>
              <a:rPr lang="uk-UA" altLang="x-none" dirty="0"/>
              <a:t>, як у російській мові: </a:t>
            </a:r>
            <a:r>
              <a:rPr lang="uk-UA" altLang="x-none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горобина, доброта. </a:t>
            </a:r>
            <a:endParaRPr lang="x-none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93AD3F4C-A04B-49DE-A5B4-F48B310ED0B1}"/>
              </a:ext>
            </a:extLst>
          </p:cNvPr>
          <p:cNvSpPr/>
          <p:nvPr/>
        </p:nvSpPr>
        <p:spPr>
          <a:xfrm>
            <a:off x="1763688" y="5289444"/>
            <a:ext cx="630608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а</a:t>
            </a:r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</a:t>
            </a:r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у</a:t>
            </a:r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</a:t>
            </a:r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і</a:t>
            </a:r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…       о</a:t>
            </a:r>
          </a:p>
          <a:p>
            <a:pPr algn="ctr"/>
            <a:endParaRPr lang="ru-RU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6" name="Picture 2" descr="Звуки і букви. Передача звуків на письмі – Українська мова та література">
            <a:extLst>
              <a:ext uri="{FF2B5EF4-FFF2-40B4-BE49-F238E27FC236}">
                <a16:creationId xmlns="" xmlns:a16="http://schemas.microsoft.com/office/drawing/2014/main" id="{8312A5AF-AD5B-4DE4-BCEF-4FF567872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2246" y="18438"/>
            <a:ext cx="3880234" cy="2114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453FCE9E-2C25-4A83-85B2-E207F09363A9}"/>
              </a:ext>
            </a:extLst>
          </p:cNvPr>
          <p:cNvSpPr/>
          <p:nvPr/>
        </p:nvSpPr>
        <p:spPr>
          <a:xfrm>
            <a:off x="2123728" y="5478909"/>
            <a:ext cx="6480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/>
              <a:t>[</a:t>
            </a:r>
            <a:r>
              <a:rPr lang="uk-UA" sz="2800" dirty="0"/>
              <a:t> </a:t>
            </a:r>
            <a:endParaRPr lang="x-none" sz="280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339D79C2-1BA0-4A9F-9244-FFED700E5DAB}"/>
              </a:ext>
            </a:extLst>
          </p:cNvPr>
          <p:cNvSpPr/>
          <p:nvPr/>
        </p:nvSpPr>
        <p:spPr>
          <a:xfrm>
            <a:off x="7380312" y="5458721"/>
            <a:ext cx="3642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]</a:t>
            </a:r>
            <a:endParaRPr lang="x-none" sz="4000" dirty="0"/>
          </a:p>
        </p:txBody>
      </p:sp>
    </p:spTree>
    <p:extLst>
      <p:ext uri="{BB962C8B-B14F-4D97-AF65-F5344CB8AC3E}">
        <p14:creationId xmlns:p14="http://schemas.microsoft.com/office/powerpoint/2010/main" val="3206067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1609344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solidFill>
                  <a:srgbClr val="00B0F0"/>
                </a:solidFill>
                <a:latin typeface="Monotype Corsiva" panose="03010101010201010101" pitchFamily="66" charset="0"/>
              </a:rPr>
              <a:t>Вимова  </a:t>
            </a:r>
            <a:r>
              <a:rPr lang="ru-RU" sz="4000" dirty="0" err="1">
                <a:solidFill>
                  <a:srgbClr val="00B0F0"/>
                </a:solidFill>
                <a:latin typeface="Monotype Corsiva" panose="03010101010201010101" pitchFamily="66" charset="0"/>
              </a:rPr>
              <a:t>ненаголошених</a:t>
            </a:r>
            <a:r>
              <a:rPr lang="ru-RU" sz="4000" dirty="0">
                <a:solidFill>
                  <a:srgbClr val="00B0F0"/>
                </a:solidFill>
                <a:latin typeface="Monotype Corsiva" panose="03010101010201010101" pitchFamily="66" charset="0"/>
              </a:rPr>
              <a:t> </a:t>
            </a:r>
            <a:r>
              <a:rPr lang="ru-RU" sz="4000" dirty="0" err="1">
                <a:solidFill>
                  <a:srgbClr val="00B0F0"/>
                </a:solidFill>
                <a:latin typeface="Monotype Corsiva" panose="03010101010201010101" pitchFamily="66" charset="0"/>
              </a:rPr>
              <a:t>голосних</a:t>
            </a:r>
            <a:endParaRPr lang="uk-UA" sz="4000" dirty="0">
              <a:solidFill>
                <a:srgbClr val="00B0F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484784"/>
            <a:ext cx="8208912" cy="40507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/>
              <a:t>Але існує багато випадків, коли вимова не збігається з написанням слів. </a:t>
            </a:r>
          </a:p>
          <a:p>
            <a:pPr algn="just"/>
            <a:r>
              <a:rPr lang="uk-UA" dirty="0"/>
              <a:t>Труднощі можуть виникнути при написанні ненаголошених голосних, адже на відміну від наголошених, які вимовляються чітко і виразно, </a:t>
            </a:r>
            <a:r>
              <a:rPr lang="uk-UA" b="1" dirty="0"/>
              <a:t>ненаголошені</a:t>
            </a:r>
            <a:r>
              <a:rPr lang="uk-UA" dirty="0"/>
              <a:t> голосні можуть </a:t>
            </a:r>
            <a:r>
              <a:rPr lang="uk-UA" b="1" dirty="0"/>
              <a:t>наближатися</a:t>
            </a:r>
            <a:r>
              <a:rPr lang="uk-UA" dirty="0"/>
              <a:t> у вимові один до одного: </a:t>
            </a:r>
          </a:p>
          <a:p>
            <a:pPr algn="just"/>
            <a:r>
              <a:rPr lang="uk-UA" dirty="0"/>
              <a:t> звук [</a:t>
            </a:r>
            <a:r>
              <a:rPr lang="uk-UA" b="1" dirty="0">
                <a:solidFill>
                  <a:srgbClr val="FF0000"/>
                </a:solidFill>
              </a:rPr>
              <a:t>е</a:t>
            </a:r>
            <a:r>
              <a:rPr lang="uk-UA" dirty="0"/>
              <a:t>] у вимові може наближатися до [</a:t>
            </a:r>
            <a:r>
              <a:rPr lang="uk-UA" b="1" dirty="0">
                <a:solidFill>
                  <a:srgbClr val="FF0000"/>
                </a:solidFill>
              </a:rPr>
              <a:t>и</a:t>
            </a:r>
            <a:r>
              <a:rPr lang="uk-UA" dirty="0"/>
              <a:t>]: </a:t>
            </a:r>
            <a:r>
              <a:rPr lang="uk-UA" b="1" dirty="0"/>
              <a:t>[ве</a:t>
            </a:r>
            <a:r>
              <a:rPr lang="uk-UA" b="1" baseline="30000" dirty="0"/>
              <a:t>и</a:t>
            </a:r>
            <a:r>
              <a:rPr lang="uk-UA" b="1" dirty="0"/>
              <a:t>сна];</a:t>
            </a:r>
          </a:p>
          <a:p>
            <a:pPr algn="just"/>
            <a:r>
              <a:rPr lang="uk-UA" dirty="0"/>
              <a:t> звук [</a:t>
            </a:r>
            <a:r>
              <a:rPr lang="uk-UA" b="1" dirty="0">
                <a:solidFill>
                  <a:srgbClr val="FF0000"/>
                </a:solidFill>
              </a:rPr>
              <a:t>е</a:t>
            </a:r>
            <a:r>
              <a:rPr lang="uk-UA" dirty="0"/>
              <a:t>] у вимові може наближатися до [</a:t>
            </a:r>
            <a:r>
              <a:rPr lang="uk-UA" b="1" dirty="0">
                <a:solidFill>
                  <a:srgbClr val="FF0000"/>
                </a:solidFill>
              </a:rPr>
              <a:t>і</a:t>
            </a:r>
            <a:r>
              <a:rPr lang="uk-UA" dirty="0"/>
              <a:t>] після [</a:t>
            </a:r>
            <a:r>
              <a:rPr lang="uk-UA" b="1" dirty="0">
                <a:solidFill>
                  <a:srgbClr val="FF0000"/>
                </a:solidFill>
              </a:rPr>
              <a:t>й</a:t>
            </a:r>
            <a:r>
              <a:rPr lang="uk-UA" dirty="0"/>
              <a:t>] : </a:t>
            </a:r>
            <a:r>
              <a:rPr lang="uk-UA" b="1" dirty="0"/>
              <a:t>[мийе</a:t>
            </a:r>
            <a:r>
              <a:rPr lang="uk-UA" b="1" baseline="30000" dirty="0"/>
              <a:t>і</a:t>
            </a:r>
            <a:r>
              <a:rPr lang="uk-UA" b="1" dirty="0"/>
              <a:t>ш];</a:t>
            </a:r>
            <a:endParaRPr lang="uk-UA" dirty="0"/>
          </a:p>
          <a:p>
            <a:pPr algn="just"/>
            <a:r>
              <a:rPr lang="uk-UA" b="1" dirty="0"/>
              <a:t> </a:t>
            </a:r>
            <a:r>
              <a:rPr lang="uk-UA" dirty="0"/>
              <a:t>звуки [</a:t>
            </a:r>
            <a:r>
              <a:rPr lang="uk-UA" b="1" dirty="0">
                <a:solidFill>
                  <a:srgbClr val="FF0000"/>
                </a:solidFill>
              </a:rPr>
              <a:t>и</a:t>
            </a:r>
            <a:r>
              <a:rPr lang="uk-UA" dirty="0"/>
              <a:t>] — до [</a:t>
            </a:r>
            <a:r>
              <a:rPr lang="uk-UA" b="1" dirty="0">
                <a:solidFill>
                  <a:srgbClr val="FF0000"/>
                </a:solidFill>
              </a:rPr>
              <a:t>е</a:t>
            </a:r>
            <a:r>
              <a:rPr lang="uk-UA" dirty="0"/>
              <a:t>]: </a:t>
            </a:r>
            <a:r>
              <a:rPr lang="uk-UA" b="1" dirty="0"/>
              <a:t>[стри</a:t>
            </a:r>
            <a:r>
              <a:rPr lang="uk-UA" b="1" baseline="30000" dirty="0"/>
              <a:t>е</a:t>
            </a:r>
            <a:r>
              <a:rPr lang="uk-UA" b="1" dirty="0"/>
              <a:t> </a:t>
            </a:r>
            <a:r>
              <a:rPr lang="uk-UA" b="1" dirty="0" err="1"/>
              <a:t>м’іти</a:t>
            </a:r>
            <a:r>
              <a:rPr lang="uk-UA" b="1" dirty="0"/>
              <a:t>]; </a:t>
            </a:r>
          </a:p>
          <a:p>
            <a:pPr algn="just"/>
            <a:r>
              <a:rPr lang="uk-UA" sz="1800" dirty="0"/>
              <a:t>звук [</a:t>
            </a:r>
            <a:r>
              <a:rPr lang="uk-UA" sz="1800" b="1" dirty="0">
                <a:solidFill>
                  <a:srgbClr val="FF0000"/>
                </a:solidFill>
              </a:rPr>
              <a:t>о</a:t>
            </a:r>
            <a:r>
              <a:rPr lang="uk-UA" sz="1800" dirty="0"/>
              <a:t>] — до [</a:t>
            </a:r>
            <a:r>
              <a:rPr lang="uk-UA" sz="1800" dirty="0">
                <a:solidFill>
                  <a:srgbClr val="FF0000"/>
                </a:solidFill>
              </a:rPr>
              <a:t>у</a:t>
            </a:r>
            <a:r>
              <a:rPr lang="uk-UA" sz="1800" dirty="0"/>
              <a:t>] в позиції перед складом з наголошеними [</a:t>
            </a:r>
            <a:r>
              <a:rPr lang="uk-UA" sz="1800" dirty="0">
                <a:solidFill>
                  <a:srgbClr val="FF0000"/>
                </a:solidFill>
              </a:rPr>
              <a:t>і</a:t>
            </a:r>
            <a:r>
              <a:rPr lang="uk-UA" sz="1800" dirty="0"/>
              <a:t>] або [</a:t>
            </a:r>
            <a:r>
              <a:rPr lang="uk-UA" sz="1800" dirty="0">
                <a:solidFill>
                  <a:srgbClr val="FF0000"/>
                </a:solidFill>
              </a:rPr>
              <a:t>у</a:t>
            </a:r>
            <a:r>
              <a:rPr lang="uk-UA" sz="1800" dirty="0"/>
              <a:t>]: </a:t>
            </a:r>
            <a:r>
              <a:rPr lang="uk-UA" b="1" dirty="0"/>
              <a:t>[</a:t>
            </a:r>
            <a:r>
              <a:rPr lang="uk-UA" b="1" dirty="0" err="1"/>
              <a:t>ко</a:t>
            </a:r>
            <a:r>
              <a:rPr lang="uk-UA" b="1" baseline="30000" dirty="0" err="1"/>
              <a:t>у</a:t>
            </a:r>
            <a:r>
              <a:rPr lang="uk-UA" b="1" dirty="0" err="1"/>
              <a:t>жух</a:t>
            </a:r>
            <a:r>
              <a:rPr lang="uk-UA" b="1" dirty="0"/>
              <a:t>], [по</a:t>
            </a:r>
            <a:r>
              <a:rPr lang="uk-UA" b="1" baseline="30000" dirty="0"/>
              <a:t>у</a:t>
            </a:r>
            <a:r>
              <a:rPr lang="uk-UA" b="1" dirty="0"/>
              <a:t>в’ітр’а].</a:t>
            </a:r>
          </a:p>
          <a:p>
            <a:pPr marL="0" indent="0" algn="ctr">
              <a:buNone/>
            </a:pPr>
            <a:r>
              <a:rPr lang="uk-UA" dirty="0"/>
              <a:t>                                  </a:t>
            </a:r>
            <a:r>
              <a:rPr lang="uk-UA" sz="4300" dirty="0"/>
              <a:t>[  </a:t>
            </a:r>
            <a:r>
              <a:rPr lang="uk-UA" sz="5800" b="1" dirty="0">
                <a:solidFill>
                  <a:srgbClr val="FF0000"/>
                </a:solidFill>
              </a:rPr>
              <a:t>е</a:t>
            </a:r>
            <a:r>
              <a:rPr lang="uk-UA" sz="5800" b="1" baseline="30000" dirty="0">
                <a:solidFill>
                  <a:srgbClr val="FF0000"/>
                </a:solidFill>
              </a:rPr>
              <a:t>и      </a:t>
            </a:r>
            <a:r>
              <a:rPr lang="uk-UA" sz="5800" b="1" dirty="0" err="1">
                <a:solidFill>
                  <a:srgbClr val="FF0000"/>
                </a:solidFill>
              </a:rPr>
              <a:t>е</a:t>
            </a:r>
            <a:r>
              <a:rPr lang="uk-UA" sz="5800" b="1" baseline="30000" dirty="0" err="1">
                <a:solidFill>
                  <a:srgbClr val="FF0000"/>
                </a:solidFill>
              </a:rPr>
              <a:t>і</a:t>
            </a:r>
            <a:r>
              <a:rPr lang="uk-UA" sz="5800" b="1" baseline="30000" dirty="0">
                <a:solidFill>
                  <a:srgbClr val="FF0000"/>
                </a:solidFill>
              </a:rPr>
              <a:t>      </a:t>
            </a:r>
            <a:r>
              <a:rPr lang="uk-UA" sz="5800" b="1" dirty="0" err="1">
                <a:solidFill>
                  <a:srgbClr val="FF0000"/>
                </a:solidFill>
              </a:rPr>
              <a:t>и</a:t>
            </a:r>
            <a:r>
              <a:rPr lang="uk-UA" sz="5800" b="1" baseline="30000" dirty="0" err="1">
                <a:solidFill>
                  <a:srgbClr val="FF0000"/>
                </a:solidFill>
              </a:rPr>
              <a:t>е</a:t>
            </a:r>
            <a:r>
              <a:rPr lang="uk-UA" sz="5800" b="1" baseline="30000" dirty="0">
                <a:solidFill>
                  <a:srgbClr val="FF0000"/>
                </a:solidFill>
              </a:rPr>
              <a:t>      </a:t>
            </a:r>
            <a:r>
              <a:rPr lang="uk-UA" sz="5800" b="1" dirty="0" err="1">
                <a:solidFill>
                  <a:srgbClr val="FF0000"/>
                </a:solidFill>
              </a:rPr>
              <a:t>о</a:t>
            </a:r>
            <a:r>
              <a:rPr lang="uk-UA" sz="5800" b="1" baseline="30000" dirty="0" err="1">
                <a:solidFill>
                  <a:srgbClr val="FF0000"/>
                </a:solidFill>
              </a:rPr>
              <a:t>у</a:t>
            </a:r>
            <a:r>
              <a:rPr lang="uk-UA" sz="5800" b="1" baseline="30000" dirty="0">
                <a:solidFill>
                  <a:srgbClr val="FF0000"/>
                </a:solidFill>
              </a:rPr>
              <a:t>  </a:t>
            </a:r>
            <a:r>
              <a:rPr lang="uk-UA" sz="4800" dirty="0"/>
              <a:t>]</a:t>
            </a:r>
            <a:endParaRPr lang="uk-UA" b="1" dirty="0"/>
          </a:p>
        </p:txBody>
      </p:sp>
      <p:pic>
        <p:nvPicPr>
          <p:cNvPr id="4098" name="Picture 2" descr="Голосні звуки та букви, що їх позначають — урок. Українська мова, 2 клас.">
            <a:extLst>
              <a:ext uri="{FF2B5EF4-FFF2-40B4-BE49-F238E27FC236}">
                <a16:creationId xmlns="" xmlns:a16="http://schemas.microsoft.com/office/drawing/2014/main" id="{F784A4A1-5C9F-4A27-9EA8-B3E6AAD8A8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53186"/>
            <a:ext cx="2411760" cy="2004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9636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Презентація &quot;Фонетика. Графіка. Орфографія. Орфоепія&quot;">
            <a:extLst>
              <a:ext uri="{FF2B5EF4-FFF2-40B4-BE49-F238E27FC236}">
                <a16:creationId xmlns="" xmlns:a16="http://schemas.microsoft.com/office/drawing/2014/main" id="{9EC7054F-F97D-48A2-B2F1-8A5EE89284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356992"/>
            <a:ext cx="7488832" cy="3320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Презентація &quot;Фонетика. Графіка. Орфографія. Орфоепія&quot;">
            <a:extLst>
              <a:ext uri="{FF2B5EF4-FFF2-40B4-BE49-F238E27FC236}">
                <a16:creationId xmlns="" xmlns:a16="http://schemas.microsoft.com/office/drawing/2014/main" id="{BC003D0D-E11B-4550-AD86-80CDDDA7E2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80206"/>
            <a:ext cx="7488832" cy="2905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6251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78489E9D-6838-478D-92B7-14784DA0876F}"/>
              </a:ext>
            </a:extLst>
          </p:cNvPr>
          <p:cNvSpPr/>
          <p:nvPr/>
        </p:nvSpPr>
        <p:spPr>
          <a:xfrm>
            <a:off x="1043608" y="908720"/>
            <a:ext cx="6984776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 smtClean="0">
              <a:solidFill>
                <a:srgbClr val="00B0F0"/>
              </a:solidFill>
              <a:latin typeface="Monotype Corsiva" panose="03010101010201010101" pitchFamily="66" charset="0"/>
            </a:endParaRPr>
          </a:p>
          <a:p>
            <a:r>
              <a:rPr lang="ru-RU" sz="2800" dirty="0" err="1" smtClean="0">
                <a:solidFill>
                  <a:srgbClr val="00B0F0"/>
                </a:solidFill>
                <a:latin typeface="Monotype Corsiva" panose="03010101010201010101" pitchFamily="66" charset="0"/>
              </a:rPr>
              <a:t>Розподільний</a:t>
            </a:r>
            <a:r>
              <a:rPr lang="ru-RU" sz="2800" dirty="0" smtClean="0">
                <a:solidFill>
                  <a:srgbClr val="00B0F0"/>
                </a:solidFill>
                <a:latin typeface="Monotype Corsiva" panose="03010101010201010101" pitchFamily="66" charset="0"/>
              </a:rPr>
              <a:t> </a:t>
            </a:r>
            <a:r>
              <a:rPr lang="ru-RU" sz="2800" dirty="0">
                <a:solidFill>
                  <a:srgbClr val="00B0F0"/>
                </a:solidFill>
                <a:latin typeface="Monotype Corsiva" panose="03010101010201010101" pitchFamily="66" charset="0"/>
              </a:rPr>
              <a:t>диктант</a:t>
            </a:r>
            <a:endParaRPr lang="ru-RU" dirty="0"/>
          </a:p>
          <a:p>
            <a:r>
              <a:rPr lang="ru-RU" dirty="0"/>
              <a:t>► </a:t>
            </a:r>
            <a:r>
              <a:rPr lang="ru-RU" i="1" dirty="0"/>
              <a:t>У перший </a:t>
            </a:r>
            <a:r>
              <a:rPr lang="ru-RU" i="1" dirty="0" err="1"/>
              <a:t>стовпчик</a:t>
            </a:r>
            <a:r>
              <a:rPr lang="ru-RU" i="1" dirty="0"/>
              <a:t> </a:t>
            </a:r>
            <a:r>
              <a:rPr lang="ru-RU" i="1" dirty="0" err="1"/>
              <a:t>запишіть</a:t>
            </a:r>
            <a:r>
              <a:rPr lang="ru-RU" i="1" dirty="0"/>
              <a:t> слова, у </a:t>
            </a:r>
            <a:r>
              <a:rPr lang="ru-RU" i="1" dirty="0" err="1"/>
              <a:t>яких</a:t>
            </a:r>
            <a:r>
              <a:rPr lang="ru-RU" i="1" dirty="0"/>
              <a:t> </a:t>
            </a:r>
            <a:r>
              <a:rPr lang="ru-RU" i="1" dirty="0" err="1"/>
              <a:t>літери</a:t>
            </a:r>
            <a:r>
              <a:rPr lang="ru-RU" i="1" dirty="0"/>
              <a:t> я, ю, є </a:t>
            </a:r>
            <a:r>
              <a:rPr lang="ru-RU" i="1" dirty="0" err="1"/>
              <a:t>позначають</a:t>
            </a:r>
            <a:r>
              <a:rPr lang="ru-RU" i="1" dirty="0"/>
              <a:t> </a:t>
            </a:r>
          </a:p>
          <a:p>
            <a:r>
              <a:rPr lang="ru-RU" i="1" dirty="0"/>
              <a:t>один звук, а у </a:t>
            </a:r>
            <a:r>
              <a:rPr lang="ru-RU" i="1" dirty="0" err="1"/>
              <a:t>другий</a:t>
            </a:r>
            <a:r>
              <a:rPr lang="ru-RU" i="1" dirty="0"/>
              <a:t> — два звуки. </a:t>
            </a:r>
            <a:endParaRPr lang="ru-RU" dirty="0"/>
          </a:p>
          <a:p>
            <a:r>
              <a:rPr lang="ru-RU" sz="2000" b="1" dirty="0" err="1"/>
              <a:t>Любов’ю</a:t>
            </a:r>
            <a:r>
              <a:rPr lang="ru-RU" sz="2000" b="1" dirty="0"/>
              <a:t>, </a:t>
            </a:r>
            <a:r>
              <a:rPr lang="ru-RU" sz="2000" b="1" dirty="0" err="1"/>
              <a:t>їдальня</a:t>
            </a:r>
            <a:r>
              <a:rPr lang="ru-RU" sz="2000" b="1" dirty="0"/>
              <a:t>, юшка, </a:t>
            </a:r>
            <a:r>
              <a:rPr lang="ru-RU" sz="2000" b="1" dirty="0" err="1"/>
              <a:t>синє</a:t>
            </a:r>
            <a:r>
              <a:rPr lang="ru-RU" sz="2000" b="1" dirty="0"/>
              <a:t>, </a:t>
            </a:r>
            <a:r>
              <a:rPr lang="ru-RU" sz="2000" b="1" dirty="0" err="1"/>
              <a:t>збиралися</a:t>
            </a:r>
            <a:r>
              <a:rPr lang="ru-RU" sz="2000" b="1" dirty="0"/>
              <a:t>, </a:t>
            </a:r>
            <a:r>
              <a:rPr lang="ru-RU" sz="2000" b="1" dirty="0" err="1"/>
              <a:t>дивляться</a:t>
            </a:r>
            <a:r>
              <a:rPr lang="ru-RU" sz="2000" b="1" dirty="0"/>
              <a:t>, </a:t>
            </a:r>
            <a:r>
              <a:rPr lang="ru-RU" sz="2000" b="1" dirty="0" err="1"/>
              <a:t>усміхаються</a:t>
            </a:r>
            <a:r>
              <a:rPr lang="ru-RU" sz="2000" b="1" dirty="0"/>
              <a:t>, </a:t>
            </a:r>
            <a:r>
              <a:rPr lang="ru-RU" sz="2000" b="1" dirty="0" err="1"/>
              <a:t>яблуня</a:t>
            </a:r>
            <a:r>
              <a:rPr lang="ru-RU" sz="2000" b="1" dirty="0"/>
              <a:t>, </a:t>
            </a:r>
            <a:r>
              <a:rPr lang="ru-RU" sz="2000" b="1" dirty="0" err="1"/>
              <a:t>цілує</a:t>
            </a:r>
            <a:r>
              <a:rPr lang="ru-RU" sz="2000" b="1" dirty="0"/>
              <a:t>, </a:t>
            </a:r>
            <a:r>
              <a:rPr lang="ru-RU" sz="2000" b="1" dirty="0" err="1"/>
              <a:t>кохання</a:t>
            </a:r>
            <a:r>
              <a:rPr lang="ru-RU" sz="2000" b="1" dirty="0"/>
              <a:t>, </a:t>
            </a:r>
            <a:r>
              <a:rPr lang="ru-RU" sz="2000" b="1" dirty="0" err="1"/>
              <a:t>здавалося</a:t>
            </a:r>
            <a:r>
              <a:rPr lang="ru-RU" sz="2000" b="1" dirty="0"/>
              <a:t>, Ярослав, </a:t>
            </a:r>
            <a:r>
              <a:rPr lang="ru-RU" sz="2000" b="1" dirty="0" err="1"/>
              <a:t>яскравий</a:t>
            </a:r>
            <a:r>
              <a:rPr lang="ru-RU" sz="2000" b="1" dirty="0"/>
              <a:t>, </a:t>
            </a:r>
            <a:r>
              <a:rPr lang="ru-RU" sz="2000" b="1" dirty="0" err="1"/>
              <a:t>знає</a:t>
            </a:r>
            <a:r>
              <a:rPr lang="ru-RU" sz="2000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7001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507</TotalTime>
  <Words>1250</Words>
  <Application>Microsoft Office PowerPoint</Application>
  <PresentationFormat>Экран (4:3)</PresentationFormat>
  <Paragraphs>167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Дерево</vt:lpstr>
      <vt:lpstr>Основні норми літературної вимови</vt:lpstr>
      <vt:lpstr>Пригадайте!!!</vt:lpstr>
      <vt:lpstr>Презентация PowerPoint</vt:lpstr>
      <vt:lpstr>Презентация PowerPoint</vt:lpstr>
      <vt:lpstr>Презентация PowerPoint</vt:lpstr>
      <vt:lpstr>Презентация PowerPoint</vt:lpstr>
      <vt:lpstr>Вимова  ненаголошених голосних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Розкриваємо “ таємниці”</vt:lpstr>
      <vt:lpstr>Розкриваємо “таємниці”</vt:lpstr>
      <vt:lpstr>Розкриваємо “ таємниці ”</vt:lpstr>
      <vt:lpstr>Підіб'ємо підсумки</vt:lpstr>
      <vt:lpstr>Презентация PowerPoint</vt:lpstr>
      <vt:lpstr>Смислорозрізнювальна роль наголосу полягає в тому, що наголос є засобом вираження різних лексичних значень:  Атлас — атлАс,  вАрення (процес варіння) — варЕння (харчовий продукт із плодів, ягід), зАмок — замОк,  елЕктрик (фахівець з електротехніки) — електрИк (голубий та синій колір із сірим виблиском), лікарський (похідне від лікар) — лікАрський (похідне від ліки),  прИклад — приклАд, плАкати — плакАти.</vt:lpstr>
      <vt:lpstr>Наголос виконує форморозрізнювальну роль, тобто є засобом диференціації граматичних значень однакових словоформ:  кнИжки — книжкИ, рУки — рукИ, слОва — словА, гІлки (родовий відмінок однини) — гілкИ (називний і знахідний відмінки множини), пізнаЮть (майбутній час) — пізнАють (теперішній час), прислухАлася (недоконаний вид) — прислУхалася (доконаний вид).</vt:lpstr>
    </vt:vector>
  </TitlesOfParts>
  <Company>maksim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Основні норми літературної вимови</dc:title>
  <dc:creator>Administrator</dc:creator>
  <cp:lastModifiedBy>Comp</cp:lastModifiedBy>
  <cp:revision>46</cp:revision>
  <dcterms:created xsi:type="dcterms:W3CDTF">2015-01-30T16:26:51Z</dcterms:created>
  <dcterms:modified xsi:type="dcterms:W3CDTF">2022-11-21T13:01:26Z</dcterms:modified>
</cp:coreProperties>
</file>