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23"/>
  </p:notesMasterIdLst>
  <p:sldIdLst>
    <p:sldId id="276" r:id="rId2"/>
    <p:sldId id="256" r:id="rId3"/>
    <p:sldId id="257" r:id="rId4"/>
    <p:sldId id="258" r:id="rId5"/>
    <p:sldId id="259" r:id="rId6"/>
    <p:sldId id="260" r:id="rId7"/>
    <p:sldId id="261" r:id="rId8"/>
    <p:sldId id="262" r:id="rId9"/>
    <p:sldId id="263" r:id="rId10"/>
    <p:sldId id="264" r:id="rId11"/>
    <p:sldId id="266" r:id="rId12"/>
    <p:sldId id="267" r:id="rId13"/>
    <p:sldId id="265" r:id="rId14"/>
    <p:sldId id="268" r:id="rId15"/>
    <p:sldId id="269" r:id="rId16"/>
    <p:sldId id="270" r:id="rId17"/>
    <p:sldId id="271" r:id="rId18"/>
    <p:sldId id="273" r:id="rId19"/>
    <p:sldId id="272" r:id="rId20"/>
    <p:sldId id="274" r:id="rId21"/>
    <p:sldId id="275" r:id="rId2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7E99B-6FA5-6C4D-A1F2-D625B2332B2E}" type="datetimeFigureOut">
              <a:rPr lang="uk-UA" smtClean="0"/>
              <a:t>04.06.2023</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B9C37-D431-294C-8988-DE4E43853CD1}" type="slidenum">
              <a:rPr lang="uk-UA" smtClean="0"/>
              <a:t>‹№›</a:t>
            </a:fld>
            <a:endParaRPr lang="uk-UA"/>
          </a:p>
        </p:txBody>
      </p:sp>
    </p:spTree>
    <p:extLst>
      <p:ext uri="{BB962C8B-B14F-4D97-AF65-F5344CB8AC3E}">
        <p14:creationId xmlns:p14="http://schemas.microsoft.com/office/powerpoint/2010/main" val="3589377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51B9C37-D431-294C-8988-DE4E43853CD1}" type="slidenum">
              <a:rPr lang="uk-UA" smtClean="0"/>
              <a:t>9</a:t>
            </a:fld>
            <a:endParaRPr lang="uk-UA"/>
          </a:p>
        </p:txBody>
      </p:sp>
    </p:spTree>
    <p:extLst>
      <p:ext uri="{BB962C8B-B14F-4D97-AF65-F5344CB8AC3E}">
        <p14:creationId xmlns:p14="http://schemas.microsoft.com/office/powerpoint/2010/main" val="2094788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smtClean="0"/>
              <a:t>Зразок заголовка</a:t>
            </a:r>
            <a:endParaRPr lang="uk-UA"/>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Клацніть, щоб редагувати стиль зразка підзаголовка</a:t>
            </a:r>
            <a:endParaRPr lang="uk-UA"/>
          </a:p>
        </p:txBody>
      </p:sp>
      <p:sp>
        <p:nvSpPr>
          <p:cNvPr id="4" name="Місце для дати 3"/>
          <p:cNvSpPr>
            <a:spLocks noGrp="1"/>
          </p:cNvSpPr>
          <p:nvPr>
            <p:ph type="dt" sz="half" idx="10"/>
          </p:nvPr>
        </p:nvSpPr>
        <p:spPr/>
        <p:txBody>
          <a:bodyPr/>
          <a:lstStyle/>
          <a:p>
            <a:fld id="{B61BEF0D-F0BB-DE4B-95CE-6DB70DBA9567}" type="datetimeFigureOut">
              <a:rPr lang="en-US" smtClean="0"/>
              <a:pPr/>
              <a:t>6/4/2023</a:t>
            </a:fld>
            <a:endParaRPr lang="en-US" dirty="0"/>
          </a:p>
        </p:txBody>
      </p:sp>
      <p:sp>
        <p:nvSpPr>
          <p:cNvPr id="5" name="Місце для нижнього колонтитула 4"/>
          <p:cNvSpPr>
            <a:spLocks noGrp="1"/>
          </p:cNvSpPr>
          <p:nvPr>
            <p:ph type="ftr" sz="quarter" idx="11"/>
          </p:nvPr>
        </p:nvSpPr>
        <p:spPr/>
        <p:txBody>
          <a:bodyPr/>
          <a:lstStyle/>
          <a:p>
            <a:endParaRPr lang="en-US" dirty="0"/>
          </a:p>
        </p:txBody>
      </p:sp>
      <p:sp>
        <p:nvSpPr>
          <p:cNvPr id="6" name="Місце для номера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9684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B61BEF0D-F0BB-DE4B-95CE-6DB70DBA9567}" type="datetimeFigureOut">
              <a:rPr lang="en-US" smtClean="0"/>
              <a:pPr/>
              <a:t>6/4/2023</a:t>
            </a:fld>
            <a:endParaRPr lang="en-US" dirty="0"/>
          </a:p>
        </p:txBody>
      </p:sp>
      <p:sp>
        <p:nvSpPr>
          <p:cNvPr id="5" name="Місце для нижнього колонтитула 4"/>
          <p:cNvSpPr>
            <a:spLocks noGrp="1"/>
          </p:cNvSpPr>
          <p:nvPr>
            <p:ph type="ftr" sz="quarter" idx="11"/>
          </p:nvPr>
        </p:nvSpPr>
        <p:spPr/>
        <p:txBody>
          <a:bodyPr/>
          <a:lstStyle/>
          <a:p>
            <a:endParaRPr lang="en-US" dirty="0"/>
          </a:p>
        </p:txBody>
      </p:sp>
      <p:sp>
        <p:nvSpPr>
          <p:cNvPr id="6" name="Місце для номера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1594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B61BEF0D-F0BB-DE4B-95CE-6DB70DBA9567}" type="datetimeFigureOut">
              <a:rPr lang="en-US" smtClean="0"/>
              <a:pPr/>
              <a:t>6/4/2023</a:t>
            </a:fld>
            <a:endParaRPr lang="en-US" dirty="0"/>
          </a:p>
        </p:txBody>
      </p:sp>
      <p:sp>
        <p:nvSpPr>
          <p:cNvPr id="5" name="Місце для нижнього колонтитула 4"/>
          <p:cNvSpPr>
            <a:spLocks noGrp="1"/>
          </p:cNvSpPr>
          <p:nvPr>
            <p:ph type="ftr" sz="quarter" idx="11"/>
          </p:nvPr>
        </p:nvSpPr>
        <p:spPr/>
        <p:txBody>
          <a:bodyPr/>
          <a:lstStyle/>
          <a:p>
            <a:endParaRPr lang="en-US" dirty="0"/>
          </a:p>
        </p:txBody>
      </p:sp>
      <p:sp>
        <p:nvSpPr>
          <p:cNvPr id="6" name="Місце для номера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0167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B61BEF0D-F0BB-DE4B-95CE-6DB70DBA9567}" type="datetimeFigureOut">
              <a:rPr lang="en-US" smtClean="0"/>
              <a:pPr/>
              <a:t>6/4/2023</a:t>
            </a:fld>
            <a:endParaRPr lang="en-US" dirty="0"/>
          </a:p>
        </p:txBody>
      </p:sp>
      <p:sp>
        <p:nvSpPr>
          <p:cNvPr id="5" name="Місце для нижнього колонтитула 4"/>
          <p:cNvSpPr>
            <a:spLocks noGrp="1"/>
          </p:cNvSpPr>
          <p:nvPr>
            <p:ph type="ftr" sz="quarter" idx="11"/>
          </p:nvPr>
        </p:nvSpPr>
        <p:spPr/>
        <p:txBody>
          <a:bodyPr/>
          <a:lstStyle/>
          <a:p>
            <a:endParaRPr lang="en-US" dirty="0"/>
          </a:p>
        </p:txBody>
      </p:sp>
      <p:sp>
        <p:nvSpPr>
          <p:cNvPr id="6" name="Місце для номера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293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smtClean="0"/>
              <a:t>Зразок заголовка</a:t>
            </a:r>
            <a:endParaRPr lang="uk-UA"/>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smtClean="0"/>
              <a:t>Редагувати стиль зразка тексту</a:t>
            </a:r>
          </a:p>
        </p:txBody>
      </p:sp>
      <p:sp>
        <p:nvSpPr>
          <p:cNvPr id="4" name="Місце для дати 3"/>
          <p:cNvSpPr>
            <a:spLocks noGrp="1"/>
          </p:cNvSpPr>
          <p:nvPr>
            <p:ph type="dt" sz="half" idx="10"/>
          </p:nvPr>
        </p:nvSpPr>
        <p:spPr/>
        <p:txBody>
          <a:bodyPr/>
          <a:lstStyle/>
          <a:p>
            <a:fld id="{B61BEF0D-F0BB-DE4B-95CE-6DB70DBA9567}" type="datetimeFigureOut">
              <a:rPr lang="en-US" smtClean="0"/>
              <a:pPr/>
              <a:t>6/4/2023</a:t>
            </a:fld>
            <a:endParaRPr lang="en-US" dirty="0"/>
          </a:p>
        </p:txBody>
      </p:sp>
      <p:sp>
        <p:nvSpPr>
          <p:cNvPr id="5" name="Місце для нижнього колонтитула 4"/>
          <p:cNvSpPr>
            <a:spLocks noGrp="1"/>
          </p:cNvSpPr>
          <p:nvPr>
            <p:ph type="ftr" sz="quarter" idx="11"/>
          </p:nvPr>
        </p:nvSpPr>
        <p:spPr/>
        <p:txBody>
          <a:bodyPr/>
          <a:lstStyle/>
          <a:p>
            <a:endParaRPr lang="en-US" dirty="0"/>
          </a:p>
        </p:txBody>
      </p:sp>
      <p:sp>
        <p:nvSpPr>
          <p:cNvPr id="6" name="Місце для номера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591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838200" y="1825625"/>
            <a:ext cx="5181600" cy="435133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6172200" y="1825625"/>
            <a:ext cx="5181600" cy="435133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B61BEF0D-F0BB-DE4B-95CE-6DB70DBA9567}" type="datetimeFigureOut">
              <a:rPr lang="en-US" smtClean="0"/>
              <a:pPr/>
              <a:t>6/4/2023</a:t>
            </a:fld>
            <a:endParaRPr lang="en-US" dirty="0"/>
          </a:p>
        </p:txBody>
      </p:sp>
      <p:sp>
        <p:nvSpPr>
          <p:cNvPr id="6" name="Місце для нижнього колонтитула 5"/>
          <p:cNvSpPr>
            <a:spLocks noGrp="1"/>
          </p:cNvSpPr>
          <p:nvPr>
            <p:ph type="ftr" sz="quarter" idx="11"/>
          </p:nvPr>
        </p:nvSpPr>
        <p:spPr/>
        <p:txBody>
          <a:bodyPr/>
          <a:lstStyle/>
          <a:p>
            <a:endParaRPr lang="en-US" dirty="0"/>
          </a:p>
        </p:txBody>
      </p:sp>
      <p:sp>
        <p:nvSpPr>
          <p:cNvPr id="7" name="Місце для номера слайда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5045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smtClean="0"/>
              <a:t>Зразок заголовка</a:t>
            </a:r>
            <a:endParaRPr lang="uk-UA"/>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B61BEF0D-F0BB-DE4B-95CE-6DB70DBA9567}" type="datetimeFigureOut">
              <a:rPr lang="en-US" smtClean="0"/>
              <a:pPr/>
              <a:t>6/4/2023</a:t>
            </a:fld>
            <a:endParaRPr lang="en-US" dirty="0"/>
          </a:p>
        </p:txBody>
      </p:sp>
      <p:sp>
        <p:nvSpPr>
          <p:cNvPr id="8" name="Місце для нижнього колонтитула 7"/>
          <p:cNvSpPr>
            <a:spLocks noGrp="1"/>
          </p:cNvSpPr>
          <p:nvPr>
            <p:ph type="ftr" sz="quarter" idx="11"/>
          </p:nvPr>
        </p:nvSpPr>
        <p:spPr/>
        <p:txBody>
          <a:bodyPr/>
          <a:lstStyle/>
          <a:p>
            <a:endParaRPr lang="en-US" dirty="0"/>
          </a:p>
        </p:txBody>
      </p:sp>
      <p:sp>
        <p:nvSpPr>
          <p:cNvPr id="9" name="Місце для номера слайда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9381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B61BEF0D-F0BB-DE4B-95CE-6DB70DBA9567}" type="datetimeFigureOut">
              <a:rPr lang="en-US" smtClean="0"/>
              <a:pPr/>
              <a:t>6/4/2023</a:t>
            </a:fld>
            <a:endParaRPr lang="en-US" dirty="0"/>
          </a:p>
        </p:txBody>
      </p:sp>
      <p:sp>
        <p:nvSpPr>
          <p:cNvPr id="4" name="Місце для нижнього колонтитула 3"/>
          <p:cNvSpPr>
            <a:spLocks noGrp="1"/>
          </p:cNvSpPr>
          <p:nvPr>
            <p:ph type="ftr" sz="quarter" idx="11"/>
          </p:nvPr>
        </p:nvSpPr>
        <p:spPr/>
        <p:txBody>
          <a:bodyPr/>
          <a:lstStyle/>
          <a:p>
            <a:endParaRPr lang="en-US" dirty="0"/>
          </a:p>
        </p:txBody>
      </p:sp>
      <p:sp>
        <p:nvSpPr>
          <p:cNvPr id="5" name="Місце для номера слайда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8712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B61BEF0D-F0BB-DE4B-95CE-6DB70DBA9567}" type="datetimeFigureOut">
              <a:rPr lang="en-US" smtClean="0"/>
              <a:pPr/>
              <a:t>6/4/2023</a:t>
            </a:fld>
            <a:endParaRPr lang="en-US" dirty="0"/>
          </a:p>
        </p:txBody>
      </p:sp>
      <p:sp>
        <p:nvSpPr>
          <p:cNvPr id="3" name="Місце для нижнього колонтитула 2"/>
          <p:cNvSpPr>
            <a:spLocks noGrp="1"/>
          </p:cNvSpPr>
          <p:nvPr>
            <p:ph type="ftr" sz="quarter" idx="11"/>
          </p:nvPr>
        </p:nvSpPr>
        <p:spPr/>
        <p:txBody>
          <a:bodyPr/>
          <a:lstStyle/>
          <a:p>
            <a:endParaRPr lang="en-US" dirty="0"/>
          </a:p>
        </p:txBody>
      </p:sp>
      <p:sp>
        <p:nvSpPr>
          <p:cNvPr id="4" name="Місце для номера слайда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7301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uk-UA"/>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Місце для дати 4"/>
          <p:cNvSpPr>
            <a:spLocks noGrp="1"/>
          </p:cNvSpPr>
          <p:nvPr>
            <p:ph type="dt" sz="half" idx="10"/>
          </p:nvPr>
        </p:nvSpPr>
        <p:spPr/>
        <p:txBody>
          <a:bodyPr/>
          <a:lstStyle/>
          <a:p>
            <a:fld id="{B61BEF0D-F0BB-DE4B-95CE-6DB70DBA9567}" type="datetimeFigureOut">
              <a:rPr lang="en-US" smtClean="0"/>
              <a:pPr/>
              <a:t>6/4/2023</a:t>
            </a:fld>
            <a:endParaRPr lang="en-US" dirty="0"/>
          </a:p>
        </p:txBody>
      </p:sp>
      <p:sp>
        <p:nvSpPr>
          <p:cNvPr id="6" name="Місце для нижнього колонтитула 5"/>
          <p:cNvSpPr>
            <a:spLocks noGrp="1"/>
          </p:cNvSpPr>
          <p:nvPr>
            <p:ph type="ftr" sz="quarter" idx="11"/>
          </p:nvPr>
        </p:nvSpPr>
        <p:spPr/>
        <p:txBody>
          <a:bodyPr/>
          <a:lstStyle/>
          <a:p>
            <a:endParaRPr lang="en-US" dirty="0"/>
          </a:p>
        </p:txBody>
      </p:sp>
      <p:sp>
        <p:nvSpPr>
          <p:cNvPr id="7" name="Місце для номера слайда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1961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Місце для дати 4"/>
          <p:cNvSpPr>
            <a:spLocks noGrp="1"/>
          </p:cNvSpPr>
          <p:nvPr>
            <p:ph type="dt" sz="half" idx="10"/>
          </p:nvPr>
        </p:nvSpPr>
        <p:spPr/>
        <p:txBody>
          <a:bodyPr/>
          <a:lstStyle/>
          <a:p>
            <a:fld id="{B61BEF0D-F0BB-DE4B-95CE-6DB70DBA9567}" type="datetimeFigureOut">
              <a:rPr lang="en-US" smtClean="0"/>
              <a:pPr/>
              <a:t>6/4/2023</a:t>
            </a:fld>
            <a:endParaRPr lang="en-US" dirty="0"/>
          </a:p>
        </p:txBody>
      </p:sp>
      <p:sp>
        <p:nvSpPr>
          <p:cNvPr id="6" name="Місце для нижнього колонтитула 5"/>
          <p:cNvSpPr>
            <a:spLocks noGrp="1"/>
          </p:cNvSpPr>
          <p:nvPr>
            <p:ph type="ftr" sz="quarter" idx="11"/>
          </p:nvPr>
        </p:nvSpPr>
        <p:spPr/>
        <p:txBody>
          <a:bodyPr/>
          <a:lstStyle/>
          <a:p>
            <a:endParaRPr lang="en-US" dirty="0"/>
          </a:p>
        </p:txBody>
      </p:sp>
      <p:sp>
        <p:nvSpPr>
          <p:cNvPr id="7" name="Місце для номера слайда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8132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6/4/2023</a:t>
            </a:fld>
            <a:endParaRPr lang="en-US" dirty="0"/>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13838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41418" y="1191490"/>
            <a:ext cx="9254837" cy="4378035"/>
          </a:xfrm>
        </p:spPr>
        <p:txBody>
          <a:bodyPr/>
          <a:lstStyle/>
          <a:p>
            <a:r>
              <a:rPr lang="uk-UA" dirty="0" smtClean="0"/>
              <a:t>Тема : </a:t>
            </a:r>
            <a:r>
              <a:rPr lang="uk-UA" dirty="0" err="1" smtClean="0"/>
              <a:t>Вакуумація</a:t>
            </a:r>
            <a:r>
              <a:rPr lang="uk-UA" dirty="0" smtClean="0"/>
              <a:t> кондиціонера</a:t>
            </a:r>
            <a:endParaRPr lang="uk-UA" dirty="0"/>
          </a:p>
        </p:txBody>
      </p:sp>
    </p:spTree>
    <p:extLst>
      <p:ext uri="{BB962C8B-B14F-4D97-AF65-F5344CB8AC3E}">
        <p14:creationId xmlns:p14="http://schemas.microsoft.com/office/powerpoint/2010/main" val="3695504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527FF0EF-02D6-164C-D405-A5931C9F5C03}"/>
              </a:ext>
            </a:extLst>
          </p:cNvPr>
          <p:cNvSpPr>
            <a:spLocks noGrp="1"/>
          </p:cNvSpPr>
          <p:nvPr>
            <p:ph type="title"/>
          </p:nvPr>
        </p:nvSpPr>
        <p:spPr>
          <a:xfrm>
            <a:off x="1141413" y="0"/>
            <a:ext cx="9905998" cy="6858000"/>
          </a:xfrm>
        </p:spPr>
        <p:txBody>
          <a:bodyPr>
            <a:normAutofit/>
          </a:bodyPr>
          <a:lstStyle/>
          <a:p>
            <a:pPr marL="457200" indent="-457200" algn="ctr">
              <a:buFont typeface="Arial" panose="020B0604020202020204" pitchFamily="34" charset="0"/>
              <a:buChar char="•"/>
            </a:pPr>
            <a:r>
              <a:rPr lang="uk-UA"/>
              <a:t>Власне, ця процедура є основою безпечної та стабільної роботи холодоагенту у спліт-системі. Щоб провести вакуумування, дотримуйтесь наступної послідовності:</a:t>
            </a:r>
          </a:p>
        </p:txBody>
      </p:sp>
    </p:spTree>
    <p:extLst>
      <p:ext uri="{BB962C8B-B14F-4D97-AF65-F5344CB8AC3E}">
        <p14:creationId xmlns:p14="http://schemas.microsoft.com/office/powerpoint/2010/main" val="572606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337110-3A5B-BB89-8EA9-470B7C1B31C9}"/>
              </a:ext>
            </a:extLst>
          </p:cNvPr>
          <p:cNvSpPr>
            <a:spLocks noGrp="1"/>
          </p:cNvSpPr>
          <p:nvPr>
            <p:ph type="title"/>
          </p:nvPr>
        </p:nvSpPr>
        <p:spPr>
          <a:xfrm>
            <a:off x="463918" y="0"/>
            <a:ext cx="11264164" cy="6858000"/>
          </a:xfrm>
        </p:spPr>
        <p:txBody>
          <a:bodyPr>
            <a:normAutofit/>
          </a:bodyPr>
          <a:lstStyle/>
          <a:p>
            <a:pPr marL="514350" indent="-514350">
              <a:buFont typeface="+mj-lt"/>
              <a:buAutoNum type="arabicPeriod"/>
            </a:pPr>
            <a:r>
              <a:rPr lang="uk-UA" dirty="0"/>
              <a:t>Підключити </a:t>
            </a:r>
            <a:r>
              <a:rPr lang="uk-UA" dirty="0" err="1"/>
              <a:t>манометричний</a:t>
            </a:r>
            <a:r>
              <a:rPr lang="uk-UA" dirty="0"/>
              <a:t> колектор до сервісного штуцера. Зазвичай підключення здійснюється до виходу низького тиску апарата, але є моделі, в яких підключення можна здійснити у двох штуцерах.</a:t>
            </a:r>
          </a:p>
        </p:txBody>
      </p:sp>
    </p:spTree>
    <p:extLst>
      <p:ext uri="{BB962C8B-B14F-4D97-AF65-F5344CB8AC3E}">
        <p14:creationId xmlns:p14="http://schemas.microsoft.com/office/powerpoint/2010/main" val="3412678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1E25E5C0-2FC9-6053-03FB-F29F1FB3A2C2}"/>
              </a:ext>
            </a:extLst>
          </p:cNvPr>
          <p:cNvSpPr>
            <a:spLocks noGrp="1"/>
          </p:cNvSpPr>
          <p:nvPr>
            <p:ph type="title"/>
          </p:nvPr>
        </p:nvSpPr>
        <p:spPr>
          <a:xfrm>
            <a:off x="-50224" y="0"/>
            <a:ext cx="12149080" cy="6858000"/>
          </a:xfrm>
        </p:spPr>
        <p:txBody>
          <a:bodyPr/>
          <a:lstStyle/>
          <a:p>
            <a:pPr algn="ctr"/>
            <a:r>
              <a:rPr lang="uk-UA"/>
              <a:t>2.  Вакуумний насос з’єднати з колектором. Підключення здійснюється до центрального штуцера колектора.</a:t>
            </a:r>
          </a:p>
        </p:txBody>
      </p:sp>
    </p:spTree>
    <p:extLst>
      <p:ext uri="{BB962C8B-B14F-4D97-AF65-F5344CB8AC3E}">
        <p14:creationId xmlns:p14="http://schemas.microsoft.com/office/powerpoint/2010/main" val="2712260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75B9AB-FEFD-524E-C74B-2907924E6EE4}"/>
              </a:ext>
            </a:extLst>
          </p:cNvPr>
          <p:cNvSpPr>
            <a:spLocks noGrp="1"/>
          </p:cNvSpPr>
          <p:nvPr>
            <p:ph type="title"/>
          </p:nvPr>
        </p:nvSpPr>
        <p:spPr>
          <a:xfrm>
            <a:off x="-94091" y="1"/>
            <a:ext cx="12239728" cy="6858000"/>
          </a:xfrm>
        </p:spPr>
        <p:txBody>
          <a:bodyPr>
            <a:normAutofit/>
          </a:bodyPr>
          <a:lstStyle/>
          <a:p>
            <a:pPr algn="ctr"/>
            <a:r>
              <a:rPr lang="uk-UA"/>
              <a:t>3.  Відкрити клапан штуцера колектора манометра підключеного до блоку, Якщо колектор електронний, то включити манометричний колектор, а потім вакуумний насос.</a:t>
            </a:r>
          </a:p>
        </p:txBody>
      </p:sp>
    </p:spTree>
    <p:extLst>
      <p:ext uri="{BB962C8B-B14F-4D97-AF65-F5344CB8AC3E}">
        <p14:creationId xmlns:p14="http://schemas.microsoft.com/office/powerpoint/2010/main" val="626060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A14F71-AAC3-7BDE-978B-50B585D3F62F}"/>
              </a:ext>
            </a:extLst>
          </p:cNvPr>
          <p:cNvSpPr>
            <a:spLocks noGrp="1"/>
          </p:cNvSpPr>
          <p:nvPr>
            <p:ph type="title"/>
          </p:nvPr>
        </p:nvSpPr>
        <p:spPr>
          <a:xfrm>
            <a:off x="-110676" y="609599"/>
            <a:ext cx="12410174" cy="5833327"/>
          </a:xfrm>
        </p:spPr>
        <p:txBody>
          <a:bodyPr>
            <a:normAutofit/>
          </a:bodyPr>
          <a:lstStyle/>
          <a:p>
            <a:pPr marL="457200" indent="-457200" algn="ctr">
              <a:buFont typeface="Arial" panose="020B0604020202020204" pitchFamily="34" charset="0"/>
              <a:buChar char="•"/>
            </a:pPr>
            <a:r>
              <a:rPr lang="uk-UA"/>
              <a:t>Показником вакууму є близьке значення до -0,1 МПа на табло колектора. Це станеться приблизно за кілька десятків хвилин роботи насоса.</a:t>
            </a:r>
          </a:p>
        </p:txBody>
      </p:sp>
    </p:spTree>
    <p:extLst>
      <p:ext uri="{BB962C8B-B14F-4D97-AF65-F5344CB8AC3E}">
        <p14:creationId xmlns:p14="http://schemas.microsoft.com/office/powerpoint/2010/main" val="1079107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02D46B-AEFD-50F9-37D3-B2B9E441A078}"/>
              </a:ext>
            </a:extLst>
          </p:cNvPr>
          <p:cNvSpPr>
            <a:spLocks noGrp="1"/>
          </p:cNvSpPr>
          <p:nvPr>
            <p:ph type="title"/>
          </p:nvPr>
        </p:nvSpPr>
        <p:spPr>
          <a:xfrm>
            <a:off x="0" y="0"/>
            <a:ext cx="12191999" cy="3429000"/>
          </a:xfrm>
        </p:spPr>
        <p:txBody>
          <a:bodyPr/>
          <a:lstStyle/>
          <a:p>
            <a:pPr algn="ctr"/>
            <a:r>
              <a:rPr lang="uk-UA"/>
              <a:t>4.  Закрити клапан колектора та вимкнути насос.</a:t>
            </a:r>
          </a:p>
        </p:txBody>
      </p:sp>
      <p:sp>
        <p:nvSpPr>
          <p:cNvPr id="10" name="Заголовок 9">
            <a:extLst>
              <a:ext uri="{FF2B5EF4-FFF2-40B4-BE49-F238E27FC236}">
                <a16:creationId xmlns:a16="http://schemas.microsoft.com/office/drawing/2014/main" id="{DB3BD637-727C-D13E-32B0-516AC2B279CA}"/>
              </a:ext>
            </a:extLst>
          </p:cNvPr>
          <p:cNvSpPr>
            <a:spLocks noGrp="1"/>
          </p:cNvSpPr>
          <p:nvPr>
            <p:ph type="title" idx="4294967295"/>
          </p:nvPr>
        </p:nvSpPr>
        <p:spPr>
          <a:xfrm>
            <a:off x="0" y="2106613"/>
            <a:ext cx="12192000" cy="4751387"/>
          </a:xfrm>
        </p:spPr>
        <p:txBody>
          <a:bodyPr>
            <a:normAutofit/>
          </a:bodyPr>
          <a:lstStyle/>
          <a:p>
            <a:pPr algn="ctr"/>
            <a:r>
              <a:rPr lang="uk-UA"/>
              <a:t>5.  Подивитися чи не піднімається тиск у системі. Якщо після достатнього часу не піднімається, рекомендуємо ще раз відкрити клапан і включити вакуумний насос.</a:t>
            </a:r>
          </a:p>
        </p:txBody>
      </p:sp>
    </p:spTree>
    <p:extLst>
      <p:ext uri="{BB962C8B-B14F-4D97-AF65-F5344CB8AC3E}">
        <p14:creationId xmlns:p14="http://schemas.microsoft.com/office/powerpoint/2010/main" val="493203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9B0B060-91B2-5778-A31A-9DD06A574468}"/>
              </a:ext>
            </a:extLst>
          </p:cNvPr>
          <p:cNvSpPr>
            <a:spLocks noGrp="1"/>
          </p:cNvSpPr>
          <p:nvPr>
            <p:ph type="title"/>
          </p:nvPr>
        </p:nvSpPr>
        <p:spPr>
          <a:xfrm>
            <a:off x="26990" y="1"/>
            <a:ext cx="12165010" cy="3043154"/>
          </a:xfrm>
        </p:spPr>
        <p:txBody>
          <a:bodyPr/>
          <a:lstStyle/>
          <a:p>
            <a:pPr algn="ctr"/>
            <a:r>
              <a:rPr lang="uk-UA"/>
              <a:t>6.  Після 10 хвилин роботи знову закрити клапан і вимкнути насос.</a:t>
            </a:r>
            <a:endParaRPr lang="uk-UA" dirty="0"/>
          </a:p>
        </p:txBody>
      </p:sp>
      <p:sp>
        <p:nvSpPr>
          <p:cNvPr id="7" name="Заголовок 4">
            <a:extLst>
              <a:ext uri="{FF2B5EF4-FFF2-40B4-BE49-F238E27FC236}">
                <a16:creationId xmlns:a16="http://schemas.microsoft.com/office/drawing/2014/main" id="{20569EBD-C1AA-9C3C-AD5A-0B8792E7A9FF}"/>
              </a:ext>
            </a:extLst>
          </p:cNvPr>
          <p:cNvSpPr>
            <a:spLocks noGrp="1"/>
          </p:cNvSpPr>
          <p:nvPr>
            <p:ph type="title" idx="4294967295"/>
          </p:nvPr>
        </p:nvSpPr>
        <p:spPr>
          <a:xfrm>
            <a:off x="0" y="2393950"/>
            <a:ext cx="12138025" cy="4154488"/>
          </a:xfrm>
        </p:spPr>
        <p:txBody>
          <a:bodyPr/>
          <a:lstStyle/>
          <a:p>
            <a:pPr algn="ctr"/>
            <a:r>
              <a:rPr lang="uk-UA"/>
              <a:t>Робота закінчена і можна запускати в трасу холодоагент. Рекомендовано відключати колектор від штуцера після того, як у трасу запустили холодоагент.</a:t>
            </a:r>
          </a:p>
        </p:txBody>
      </p:sp>
    </p:spTree>
    <p:extLst>
      <p:ext uri="{BB962C8B-B14F-4D97-AF65-F5344CB8AC3E}">
        <p14:creationId xmlns:p14="http://schemas.microsoft.com/office/powerpoint/2010/main" val="4023538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65D055-D43A-F116-2FF0-4CFC30EC1F08}"/>
              </a:ext>
            </a:extLst>
          </p:cNvPr>
          <p:cNvSpPr>
            <a:spLocks noGrp="1"/>
          </p:cNvSpPr>
          <p:nvPr>
            <p:ph type="title"/>
          </p:nvPr>
        </p:nvSpPr>
        <p:spPr>
          <a:xfrm>
            <a:off x="1143001" y="-9425"/>
            <a:ext cx="9905998" cy="1905000"/>
          </a:xfrm>
        </p:spPr>
        <p:txBody>
          <a:bodyPr/>
          <a:lstStyle/>
          <a:p>
            <a:pPr algn="ctr"/>
            <a:r>
              <a:rPr lang="uk-UA" dirty="0"/>
              <a:t>Можливі складності при </a:t>
            </a:r>
            <a:r>
              <a:rPr lang="uk-UA" dirty="0" err="1"/>
              <a:t>вакуумуванні</a:t>
            </a:r>
            <a:r>
              <a:rPr lang="uk-UA" dirty="0"/>
              <a:t> :</a:t>
            </a:r>
          </a:p>
        </p:txBody>
      </p:sp>
      <p:pic>
        <p:nvPicPr>
          <p:cNvPr id="4" name="Рисунок 4">
            <a:extLst>
              <a:ext uri="{FF2B5EF4-FFF2-40B4-BE49-F238E27FC236}">
                <a16:creationId xmlns:a16="http://schemas.microsoft.com/office/drawing/2014/main" id="{931096B0-0E1A-1CC5-EA24-AA118C187D09}"/>
              </a:ext>
            </a:extLst>
          </p:cNvPr>
          <p:cNvPicPr>
            <a:picLocks noGrp="1" noChangeAspect="1"/>
          </p:cNvPicPr>
          <p:nvPr>
            <p:ph idx="1"/>
          </p:nvPr>
        </p:nvPicPr>
        <p:blipFill>
          <a:blip r:embed="rId2"/>
          <a:stretch>
            <a:fillRect/>
          </a:stretch>
        </p:blipFill>
        <p:spPr>
          <a:xfrm>
            <a:off x="3097561" y="1895575"/>
            <a:ext cx="6226098" cy="362892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918506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2">
            <a:extLst>
              <a:ext uri="{FF2B5EF4-FFF2-40B4-BE49-F238E27FC236}">
                <a16:creationId xmlns:a16="http://schemas.microsoft.com/office/drawing/2014/main" id="{913FFB1E-D0E3-DB3A-7B7C-C24B24E084F0}"/>
              </a:ext>
            </a:extLst>
          </p:cNvPr>
          <p:cNvSpPr txBox="1">
            <a:spLocks noGrp="1"/>
          </p:cNvSpPr>
          <p:nvPr>
            <p:ph type="title"/>
          </p:nvPr>
        </p:nvSpPr>
        <p:spPr>
          <a:xfrm>
            <a:off x="278779" y="0"/>
            <a:ext cx="11553903" cy="68580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ln w="3175" cmpd="sng">
                  <a:noFill/>
                </a:ln>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lgn="ctr">
              <a:buFont typeface="Arial" panose="020B0604020202020204" pitchFamily="34" charset="0"/>
              <a:buChar char="•"/>
            </a:pPr>
            <a:r>
              <a:rPr lang="uk-UA" sz="3700" dirty="0"/>
              <a:t>Перше, з чим ви зіткнетеся, це підвищення тиску після вимкнення насоса. У цьому винна волога, яка все ще знаходиться всередині труби. Зачекайте деякий час, поки волога нагріється та </a:t>
            </a:r>
            <a:r>
              <a:rPr lang="uk-UA" sz="3700" dirty="0" err="1"/>
              <a:t>випарується</a:t>
            </a:r>
            <a:r>
              <a:rPr lang="uk-UA" sz="3700" dirty="0"/>
              <a:t>, перейшовши в газоподібний стан. Після цього знову увімкніть насос і видаліть його з магістралі.</a:t>
            </a:r>
          </a:p>
        </p:txBody>
      </p:sp>
    </p:spTree>
    <p:extLst>
      <p:ext uri="{BB962C8B-B14F-4D97-AF65-F5344CB8AC3E}">
        <p14:creationId xmlns:p14="http://schemas.microsoft.com/office/powerpoint/2010/main" val="908831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a:extLst>
              <a:ext uri="{FF2B5EF4-FFF2-40B4-BE49-F238E27FC236}">
                <a16:creationId xmlns:a16="http://schemas.microsoft.com/office/drawing/2014/main" id="{E713708E-361A-494D-C68E-F63A7F546399}"/>
              </a:ext>
            </a:extLst>
          </p:cNvPr>
          <p:cNvSpPr>
            <a:spLocks noGrp="1"/>
          </p:cNvSpPr>
          <p:nvPr>
            <p:ph type="title"/>
          </p:nvPr>
        </p:nvSpPr>
        <p:spPr>
          <a:xfrm>
            <a:off x="0" y="0"/>
            <a:ext cx="12145909" cy="6774465"/>
          </a:xfrm>
        </p:spPr>
        <p:txBody>
          <a:bodyPr>
            <a:normAutofit/>
          </a:bodyPr>
          <a:lstStyle/>
          <a:p>
            <a:pPr marL="457200" indent="-457200" algn="ctr">
              <a:buFont typeface="Arial" panose="020B0604020202020204" pitchFamily="34" charset="0"/>
              <a:buChar char="•"/>
            </a:pPr>
            <a:r>
              <a:rPr lang="uk-UA"/>
              <a:t>Другий варіант коли показник тиску збільшується після першої активації насоса. Це означає, що є невелику текти десь у трасі.</a:t>
            </a:r>
          </a:p>
        </p:txBody>
      </p:sp>
    </p:spTree>
    <p:extLst>
      <p:ext uri="{BB962C8B-B14F-4D97-AF65-F5344CB8AC3E}">
        <p14:creationId xmlns:p14="http://schemas.microsoft.com/office/powerpoint/2010/main" val="3562673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CB0579-6CD9-E821-7DC2-1882F8320E69}"/>
              </a:ext>
            </a:extLst>
          </p:cNvPr>
          <p:cNvSpPr>
            <a:spLocks noGrp="1"/>
          </p:cNvSpPr>
          <p:nvPr>
            <p:ph type="ctrTitle"/>
          </p:nvPr>
        </p:nvSpPr>
        <p:spPr>
          <a:xfrm>
            <a:off x="0" y="-1"/>
            <a:ext cx="12192000" cy="4894147"/>
          </a:xfrm>
        </p:spPr>
        <p:txBody>
          <a:bodyPr>
            <a:normAutofit/>
          </a:bodyPr>
          <a:lstStyle/>
          <a:p>
            <a:r>
              <a:rPr lang="uk-UA" b="0" i="0">
                <a:effectLst/>
                <a:latin typeface="Helvetica" pitchFamily="2" charset="0"/>
              </a:rPr>
              <a:t>За допомогою вакуумного насоса та манометричного колектора провести</a:t>
            </a:r>
            <a:r>
              <a:rPr lang="uk-UA">
                <a:effectLst/>
                <a:latin typeface="Helvetica" pitchFamily="2" charset="0"/>
              </a:rPr>
              <a:t/>
            </a:r>
            <a:br>
              <a:rPr lang="uk-UA">
                <a:effectLst/>
                <a:latin typeface="Helvetica" pitchFamily="2" charset="0"/>
              </a:rPr>
            </a:br>
            <a:r>
              <a:rPr lang="uk-UA" b="0" i="0">
                <a:effectLst/>
                <a:latin typeface="Helvetica" pitchFamily="2" charset="0"/>
              </a:rPr>
              <a:t>вакуумацію спліт - системи</a:t>
            </a:r>
            <a:endParaRPr lang="uk-UA">
              <a:effectLst/>
              <a:latin typeface="Helvetica" pitchFamily="2" charset="0"/>
            </a:endParaRPr>
          </a:p>
        </p:txBody>
      </p:sp>
    </p:spTree>
    <p:extLst>
      <p:ext uri="{BB962C8B-B14F-4D97-AF65-F5344CB8AC3E}">
        <p14:creationId xmlns:p14="http://schemas.microsoft.com/office/powerpoint/2010/main" val="2068662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12D5F47-AABB-A558-3D9E-5A7CFADE6F0B}"/>
              </a:ext>
            </a:extLst>
          </p:cNvPr>
          <p:cNvSpPr>
            <a:spLocks noGrp="1"/>
          </p:cNvSpPr>
          <p:nvPr>
            <p:ph type="title"/>
          </p:nvPr>
        </p:nvSpPr>
        <p:spPr>
          <a:xfrm>
            <a:off x="0" y="1"/>
            <a:ext cx="12076191" cy="6858000"/>
          </a:xfrm>
        </p:spPr>
        <p:txBody>
          <a:bodyPr>
            <a:normAutofit/>
          </a:bodyPr>
          <a:lstStyle/>
          <a:p>
            <a:pPr marL="457200" indent="-457200" algn="ctr">
              <a:buFont typeface="Arial" panose="020B0604020202020204" pitchFamily="34" charset="0"/>
              <a:buChar char="•"/>
            </a:pPr>
            <a:r>
              <a:rPr lang="uk-UA"/>
              <a:t>Третя складність у тому, що в деяких випадках тиск збільшується після другого включення насоса. Це вже свідчить про несправність насоса або колектора, негерметичність траси або невдалу спробу видалити з неї вологу.</a:t>
            </a:r>
          </a:p>
        </p:txBody>
      </p:sp>
    </p:spTree>
    <p:extLst>
      <p:ext uri="{BB962C8B-B14F-4D97-AF65-F5344CB8AC3E}">
        <p14:creationId xmlns:p14="http://schemas.microsoft.com/office/powerpoint/2010/main" val="217867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F555637B-8DED-39FD-230C-4F8CDEF21840}"/>
              </a:ext>
            </a:extLst>
          </p:cNvPr>
          <p:cNvSpPr>
            <a:spLocks noGrp="1"/>
          </p:cNvSpPr>
          <p:nvPr>
            <p:ph type="title"/>
          </p:nvPr>
        </p:nvSpPr>
        <p:spPr>
          <a:xfrm>
            <a:off x="-41849" y="1"/>
            <a:ext cx="12202922" cy="6858000"/>
          </a:xfrm>
        </p:spPr>
        <p:txBody>
          <a:bodyPr>
            <a:normAutofit/>
          </a:bodyPr>
          <a:lstStyle/>
          <a:p>
            <a:pPr marL="457200" indent="-457200" algn="ctr">
              <a:buFont typeface="Arial" panose="020B0604020202020204" pitchFamily="34" charset="0"/>
              <a:buChar char="•"/>
            </a:pPr>
            <a:r>
              <a:rPr lang="uk-UA"/>
              <a:t>Зверніть увагу, що повністю усунути молекули води з магістралі неможливо, але після роботи вакуумного насоса, її залишається настільки мало, що на роботу системи це не впливає. У разі порушення герметичності, ретельно перевірте всю магістраль, особливо місця з'єднань трубок. Продовжуйте вакуумування лише після повного видалення течі.</a:t>
            </a:r>
          </a:p>
        </p:txBody>
      </p:sp>
    </p:spTree>
    <p:extLst>
      <p:ext uri="{BB962C8B-B14F-4D97-AF65-F5344CB8AC3E}">
        <p14:creationId xmlns:p14="http://schemas.microsoft.com/office/powerpoint/2010/main" val="4110302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AFC0D9-07EE-62C2-63C9-2DDC48B126E0}"/>
              </a:ext>
            </a:extLst>
          </p:cNvPr>
          <p:cNvSpPr>
            <a:spLocks noGrp="1"/>
          </p:cNvSpPr>
          <p:nvPr>
            <p:ph type="title"/>
          </p:nvPr>
        </p:nvSpPr>
        <p:spPr>
          <a:xfrm>
            <a:off x="0" y="0"/>
            <a:ext cx="12192000" cy="6858000"/>
          </a:xfrm>
        </p:spPr>
        <p:txBody>
          <a:bodyPr>
            <a:normAutofit/>
          </a:bodyPr>
          <a:lstStyle/>
          <a:p>
            <a:pPr algn="ctr"/>
            <a:r>
              <a:rPr lang="uk-UA"/>
              <a:t>При підключенні мідних трубок кондиціонера, якими циркулює холодоагент, до блоків спліт-системи, неминучою дією є їхнє повне осушення. Справа в тому, що під час складання та монтажу траси всередину трубок потрапляє повітря та волога, що згубно впливають на працездатність системи та стан фреону. Тому, перш ніж запустити холодоагент, усередині траси потрібно створити вакуум, відкачавши зайві гази, і повністю її загерметизувати. Робиться це за допомогою двох інструментів:</a:t>
            </a:r>
          </a:p>
        </p:txBody>
      </p:sp>
    </p:spTree>
    <p:extLst>
      <p:ext uri="{BB962C8B-B14F-4D97-AF65-F5344CB8AC3E}">
        <p14:creationId xmlns:p14="http://schemas.microsoft.com/office/powerpoint/2010/main" val="1035287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C7E8A9-9F50-CC73-DBA0-70E51AFBE03B}"/>
              </a:ext>
            </a:extLst>
          </p:cNvPr>
          <p:cNvSpPr>
            <a:spLocks noGrp="1"/>
          </p:cNvSpPr>
          <p:nvPr>
            <p:ph type="title"/>
          </p:nvPr>
        </p:nvSpPr>
        <p:spPr>
          <a:xfrm>
            <a:off x="13902" y="0"/>
            <a:ext cx="12178098" cy="6857999"/>
          </a:xfrm>
        </p:spPr>
        <p:txBody>
          <a:bodyPr>
            <a:normAutofit/>
          </a:bodyPr>
          <a:lstStyle/>
          <a:p>
            <a:pPr marL="457200" indent="-457200" algn="ctr">
              <a:buFont typeface="Arial" panose="020B0604020202020204" pitchFamily="34" charset="0"/>
              <a:buChar char="•"/>
            </a:pPr>
            <a:r>
              <a:rPr lang="uk-UA" i="1"/>
              <a:t>вакуумного насоса, який підключається безпосередньо до вентилів зовнішнього блоку після монтажу трубок та з'єднання їх із блоками;</a:t>
            </a:r>
          </a:p>
        </p:txBody>
      </p:sp>
    </p:spTree>
    <p:extLst>
      <p:ext uri="{BB962C8B-B14F-4D97-AF65-F5344CB8AC3E}">
        <p14:creationId xmlns:p14="http://schemas.microsoft.com/office/powerpoint/2010/main" val="3886531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8C2D6B-68B2-AB53-58A9-DB1CC128AFE9}"/>
              </a:ext>
            </a:extLst>
          </p:cNvPr>
          <p:cNvSpPr>
            <a:spLocks noGrp="1"/>
          </p:cNvSpPr>
          <p:nvPr>
            <p:ph type="title"/>
          </p:nvPr>
        </p:nvSpPr>
        <p:spPr>
          <a:xfrm>
            <a:off x="0" y="-1"/>
            <a:ext cx="12191999" cy="2072464"/>
          </a:xfrm>
        </p:spPr>
        <p:txBody>
          <a:bodyPr/>
          <a:lstStyle/>
          <a:p>
            <a:pPr marL="457200" indent="-457200" algn="ctr">
              <a:buFont typeface="Arial" panose="020B0604020202020204" pitchFamily="34" charset="0"/>
              <a:buChar char="•"/>
            </a:pPr>
            <a:r>
              <a:rPr lang="uk-UA" dirty="0" err="1"/>
              <a:t>манометричного</a:t>
            </a:r>
            <a:r>
              <a:rPr lang="uk-UA" dirty="0"/>
              <a:t> колектора, що показує рівень тиску у системі.</a:t>
            </a:r>
          </a:p>
        </p:txBody>
      </p:sp>
      <p:pic>
        <p:nvPicPr>
          <p:cNvPr id="11" name="Рисунок 11">
            <a:extLst>
              <a:ext uri="{FF2B5EF4-FFF2-40B4-BE49-F238E27FC236}">
                <a16:creationId xmlns:a16="http://schemas.microsoft.com/office/drawing/2014/main" id="{589D0FA3-E95F-5C22-CF54-E76975DE5643}"/>
              </a:ext>
            </a:extLst>
          </p:cNvPr>
          <p:cNvPicPr>
            <a:picLocks noGrp="1" noChangeAspect="1"/>
          </p:cNvPicPr>
          <p:nvPr>
            <p:ph idx="1"/>
          </p:nvPr>
        </p:nvPicPr>
        <p:blipFill>
          <a:blip r:embed="rId2"/>
          <a:stretch>
            <a:fillRect/>
          </a:stretch>
        </p:blipFill>
        <p:spPr>
          <a:xfrm>
            <a:off x="3004633" y="1672683"/>
            <a:ext cx="6597805" cy="455341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309393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7206A7-2092-9A17-DDC4-C72A08D96940}"/>
              </a:ext>
            </a:extLst>
          </p:cNvPr>
          <p:cNvSpPr>
            <a:spLocks noGrp="1"/>
          </p:cNvSpPr>
          <p:nvPr>
            <p:ph type="title"/>
          </p:nvPr>
        </p:nvSpPr>
        <p:spPr>
          <a:xfrm>
            <a:off x="0" y="1"/>
            <a:ext cx="12192000" cy="6858000"/>
          </a:xfrm>
        </p:spPr>
        <p:txBody>
          <a:bodyPr>
            <a:normAutofit/>
          </a:bodyPr>
          <a:lstStyle/>
          <a:p>
            <a:pPr algn="ctr"/>
            <a:r>
              <a:rPr lang="uk-UA" b="1"/>
              <a:t>Саме цій важливій роботі та її нюансам присвячена дана стаття – як, у якому порядку та навіщо встановлювати вакуум у системі трубопроводів кондиціонера.</a:t>
            </a:r>
          </a:p>
        </p:txBody>
      </p:sp>
    </p:spTree>
    <p:extLst>
      <p:ext uri="{BB962C8B-B14F-4D97-AF65-F5344CB8AC3E}">
        <p14:creationId xmlns:p14="http://schemas.microsoft.com/office/powerpoint/2010/main" val="1549423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4137B6-A590-3B14-A801-89D4C782E22F}"/>
              </a:ext>
            </a:extLst>
          </p:cNvPr>
          <p:cNvSpPr>
            <a:spLocks noGrp="1"/>
          </p:cNvSpPr>
          <p:nvPr>
            <p:ph type="title"/>
          </p:nvPr>
        </p:nvSpPr>
        <p:spPr>
          <a:xfrm>
            <a:off x="1" y="0"/>
            <a:ext cx="12192000" cy="1858537"/>
          </a:xfrm>
        </p:spPr>
        <p:txBody>
          <a:bodyPr/>
          <a:lstStyle/>
          <a:p>
            <a:pPr algn="ctr"/>
            <a:r>
              <a:rPr lang="uk-UA" b="1" dirty="0"/>
              <a:t>Підключення магістралі</a:t>
            </a:r>
          </a:p>
        </p:txBody>
      </p:sp>
      <p:pic>
        <p:nvPicPr>
          <p:cNvPr id="9" name="Рисунок 9">
            <a:extLst>
              <a:ext uri="{FF2B5EF4-FFF2-40B4-BE49-F238E27FC236}">
                <a16:creationId xmlns:a16="http://schemas.microsoft.com/office/drawing/2014/main" id="{C201D6CA-CC29-B5D6-BA67-67F84F5128CE}"/>
              </a:ext>
            </a:extLst>
          </p:cNvPr>
          <p:cNvPicPr>
            <a:picLocks noGrp="1" noChangeAspect="1"/>
          </p:cNvPicPr>
          <p:nvPr>
            <p:ph idx="1"/>
          </p:nvPr>
        </p:nvPicPr>
        <p:blipFill>
          <a:blip r:embed="rId2"/>
          <a:stretch>
            <a:fillRect/>
          </a:stretch>
        </p:blipFill>
        <p:spPr>
          <a:xfrm>
            <a:off x="2762093" y="1858537"/>
            <a:ext cx="6667814" cy="401815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168422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C53A66-9509-6E65-6006-838303923D59}"/>
              </a:ext>
            </a:extLst>
          </p:cNvPr>
          <p:cNvSpPr>
            <a:spLocks noGrp="1"/>
          </p:cNvSpPr>
          <p:nvPr>
            <p:ph type="title"/>
          </p:nvPr>
        </p:nvSpPr>
        <p:spPr>
          <a:xfrm>
            <a:off x="0" y="0"/>
            <a:ext cx="12192000" cy="6858000"/>
          </a:xfrm>
        </p:spPr>
        <p:txBody>
          <a:bodyPr>
            <a:normAutofit fontScale="90000"/>
          </a:bodyPr>
          <a:lstStyle/>
          <a:p>
            <a:pPr marL="457200" indent="-457200" algn="ctr">
              <a:buFont typeface="Arial" panose="020B0604020202020204" pitchFamily="34" charset="0"/>
              <a:buChar char="•"/>
            </a:pPr>
            <a:r>
              <a:rPr lang="uk-UA"/>
              <a:t>Почати, звичайно, варто з підключення трубок до модулів кондиціонера. Першим краще зробити це із зовнішнім блоком, т.к. Існує ймовірність, що трасу доведеться трохи переміщати, а зробити це всередині приміщення простіше. В цілому, нічого складного – просто затягніть гайки розвідним ключем із зусиллям, зазначеним в інструкції. Якщо минулі розрахунки вірні, то магістралі легко дістануться від блоку до блоку, і з їх підключенням не виникне проблем. Інакше доведеться переробляти майже половину роботи з встановлення кондиціонера.</a:t>
            </a:r>
          </a:p>
        </p:txBody>
      </p:sp>
    </p:spTree>
    <p:extLst>
      <p:ext uri="{BB962C8B-B14F-4D97-AF65-F5344CB8AC3E}">
        <p14:creationId xmlns:p14="http://schemas.microsoft.com/office/powerpoint/2010/main" val="3242845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9F2200-29ED-7C3D-BB01-6DD9B206F4A3}"/>
              </a:ext>
            </a:extLst>
          </p:cNvPr>
          <p:cNvSpPr>
            <a:spLocks noGrp="1"/>
          </p:cNvSpPr>
          <p:nvPr>
            <p:ph type="title"/>
          </p:nvPr>
        </p:nvSpPr>
        <p:spPr>
          <a:xfrm>
            <a:off x="-115454" y="-1"/>
            <a:ext cx="12307454" cy="1734635"/>
          </a:xfrm>
        </p:spPr>
        <p:txBody>
          <a:bodyPr/>
          <a:lstStyle/>
          <a:p>
            <a:pPr algn="ctr"/>
            <a:r>
              <a:rPr lang="uk-UA" b="1"/>
              <a:t>Відкачування повітря вакуумним насосом</a:t>
            </a:r>
          </a:p>
        </p:txBody>
      </p:sp>
      <p:pic>
        <p:nvPicPr>
          <p:cNvPr id="4" name="Рисунок 4">
            <a:extLst>
              <a:ext uri="{FF2B5EF4-FFF2-40B4-BE49-F238E27FC236}">
                <a16:creationId xmlns:a16="http://schemas.microsoft.com/office/drawing/2014/main" id="{D6EE3883-FD4B-68AF-1AF2-CAC6AA42B328}"/>
              </a:ext>
            </a:extLst>
          </p:cNvPr>
          <p:cNvPicPr>
            <a:picLocks noGrp="1" noChangeAspect="1"/>
          </p:cNvPicPr>
          <p:nvPr>
            <p:ph idx="1"/>
          </p:nvPr>
        </p:nvPicPr>
        <p:blipFill>
          <a:blip r:embed="rId3"/>
          <a:stretch>
            <a:fillRect/>
          </a:stretch>
        </p:blipFill>
        <p:spPr>
          <a:xfrm>
            <a:off x="2801322" y="1734634"/>
            <a:ext cx="6473901" cy="441486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139233684"/>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593</Words>
  <Application>Microsoft Office PowerPoint</Application>
  <PresentationFormat>Широкий екран</PresentationFormat>
  <Paragraphs>24</Paragraphs>
  <Slides>21</Slides>
  <Notes>1</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21</vt:i4>
      </vt:variant>
    </vt:vector>
  </HeadingPairs>
  <TitlesOfParts>
    <vt:vector size="26" baseType="lpstr">
      <vt:lpstr>Arial</vt:lpstr>
      <vt:lpstr>Calibri</vt:lpstr>
      <vt:lpstr>Calibri Light</vt:lpstr>
      <vt:lpstr>Helvetica</vt:lpstr>
      <vt:lpstr>Тема Office</vt:lpstr>
      <vt:lpstr>Тема : Вакуумація кондиціонера</vt:lpstr>
      <vt:lpstr>За допомогою вакуумного насоса та манометричного колектора провести вакуумацію спліт - системи</vt:lpstr>
      <vt:lpstr>При підключенні мідних трубок кондиціонера, якими циркулює холодоагент, до блоків спліт-системи, неминучою дією є їхнє повне осушення. Справа в тому, що під час складання та монтажу траси всередину трубок потрапляє повітря та волога, що згубно впливають на працездатність системи та стан фреону. Тому, перш ніж запустити холодоагент, усередині траси потрібно створити вакуум, відкачавши зайві гази, і повністю її загерметизувати. Робиться це за допомогою двох інструментів:</vt:lpstr>
      <vt:lpstr>вакуумного насоса, який підключається безпосередньо до вентилів зовнішнього блоку після монтажу трубок та з'єднання їх із блоками;</vt:lpstr>
      <vt:lpstr>манометричного колектора, що показує рівень тиску у системі.</vt:lpstr>
      <vt:lpstr>Саме цій важливій роботі та її нюансам присвячена дана стаття – як, у якому порядку та навіщо встановлювати вакуум у системі трубопроводів кондиціонера.</vt:lpstr>
      <vt:lpstr>Підключення магістралі</vt:lpstr>
      <vt:lpstr>Почати, звичайно, варто з підключення трубок до модулів кондиціонера. Першим краще зробити це із зовнішнім блоком, т.к. Існує ймовірність, що трасу доведеться трохи переміщати, а зробити це всередині приміщення простіше. В цілому, нічого складного – просто затягніть гайки розвідним ключем із зусиллям, зазначеним в інструкції. Якщо минулі розрахунки вірні, то магістралі легко дістануться від блоку до блоку, і з їх підключенням не виникне проблем. Інакше доведеться переробляти майже половину роботи з встановлення кондиціонера.</vt:lpstr>
      <vt:lpstr>Відкачування повітря вакуумним насосом</vt:lpstr>
      <vt:lpstr>Власне, ця процедура є основою безпечної та стабільної роботи холодоагенту у спліт-системі. Щоб провести вакуумування, дотримуйтесь наступної послідовності:</vt:lpstr>
      <vt:lpstr>Підключити манометричний колектор до сервісного штуцера. Зазвичай підключення здійснюється до виходу низького тиску апарата, але є моделі, в яких підключення можна здійснити у двох штуцерах.</vt:lpstr>
      <vt:lpstr>2.  Вакуумний насос з’єднати з колектором. Підключення здійснюється до центрального штуцера колектора.</vt:lpstr>
      <vt:lpstr>3.  Відкрити клапан штуцера колектора манометра підключеного до блоку, Якщо колектор електронний, то включити манометричний колектор, а потім вакуумний насос.</vt:lpstr>
      <vt:lpstr>Показником вакууму є близьке значення до -0,1 МПа на табло колектора. Це станеться приблизно за кілька десятків хвилин роботи насоса.</vt:lpstr>
      <vt:lpstr>5.  Подивитися чи не піднімається тиск у системі. Якщо після достатнього часу не піднімається, рекомендуємо ще раз відкрити клапан і включити вакуумний насос.</vt:lpstr>
      <vt:lpstr>Робота закінчена і можна запускати в трасу холодоагент. Рекомендовано відключати колектор від штуцера після того, як у трасу запустили холодоагент.</vt:lpstr>
      <vt:lpstr>Можливі складності при вакуумуванні :</vt:lpstr>
      <vt:lpstr>Перше, з чим ви зіткнетеся, це підвищення тиску після вимкнення насоса. У цьому винна волога, яка все ще знаходиться всередині труби. Зачекайте деякий час, поки волога нагріється та випарується, перейшовши в газоподібний стан. Після цього знову увімкніть насос і видаліть його з магістралі.</vt:lpstr>
      <vt:lpstr>Другий варіант коли показник тиску збільшується після першої активації насоса. Це означає, що є невелику текти десь у трасі.</vt:lpstr>
      <vt:lpstr>Третя складність у тому, що в деяких випадках тиск збільшується після другого включення насоса. Це вже свідчить про несправність насоса або колектора, негерметичність траси або невдалу спробу видалити з неї вологу.</vt:lpstr>
      <vt:lpstr>Зверніть увагу, що повністю усунути молекули води з магістралі неможливо, але після роботи вакуумного насоса, її залишається настільки мало, що на роботу системи це не впливає. У разі порушення герметичності, ретельно перевірте всю магістраль, особливо місця з'єднань трубок. Продовжуйте вакуумування лише після повного видалення течі.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 допомогою вакуумного насоса та манометричного колектора провести вакуумацію спліт - системи</dc:title>
  <dc:creator>назар фіщук</dc:creator>
  <cp:lastModifiedBy>RePack by Diakov</cp:lastModifiedBy>
  <cp:revision>5</cp:revision>
  <dcterms:created xsi:type="dcterms:W3CDTF">2023-05-16T20:40:09Z</dcterms:created>
  <dcterms:modified xsi:type="dcterms:W3CDTF">2023-06-04T13:08:53Z</dcterms:modified>
</cp:coreProperties>
</file>