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8472-8A4C-4B38-A626-6A09C3ACEF59}" type="datetimeFigureOut">
              <a:rPr lang="ru-RU" smtClean="0"/>
              <a:t>сб 06.07.19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870-293F-42FE-B3F4-904311A6B7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23224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Специфіка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переходу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від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романтизму до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реалізму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. Романтизм у </a:t>
            </a:r>
            <a:r>
              <a:rPr lang="ru-RU" sz="2800" b="1" dirty="0" err="1" smtClean="0">
                <a:solidFill>
                  <a:srgbClr val="002060"/>
                </a:solidFill>
                <a:latin typeface="Book Antiqua" pitchFamily="18" charset="0"/>
              </a:rPr>
              <a:t>Німеччині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. Гофман 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представник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гротескної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течії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романтизму. 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Крихітка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Цахес на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прізвисько</a:t>
            </a:r>
            <a:r>
              <a:rPr lang="ru-RU" sz="2800" b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itchFamily="18" charset="0"/>
              </a:rPr>
              <a:t>Цинобер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13559" r="13559"/>
          <a:stretch>
            <a:fillRect/>
          </a:stretch>
        </p:blipFill>
        <p:spPr bwMode="auto">
          <a:xfrm rot="21302872">
            <a:off x="1590461" y="3436079"/>
            <a:ext cx="3622465" cy="2816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ÐÐ°ÑÑÐ¸Ð½ÐºÐ¸ Ð¿Ð¾ Ð·Ð°Ð¿ÑÐ¾ÑÑ Ð³Ð¾ÑÐ¼Ð°Ð½ Ð¼Ð°Ð»ÑÐº ÑÐ°ÑÐµÑ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2054845" cy="3171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05273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</a:rPr>
              <a:t>По буднях я юрист </a:t>
            </a:r>
            <a:r>
              <a:rPr lang="ru-RU" b="1" i="1" dirty="0" err="1">
                <a:solidFill>
                  <a:srgbClr val="002060"/>
                </a:solidFill>
              </a:rPr>
              <a:t>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хіба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тільки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трошечки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i="1" dirty="0" err="1">
                <a:solidFill>
                  <a:srgbClr val="002060"/>
                </a:solidFill>
              </a:rPr>
              <a:t>музикант</a:t>
            </a:r>
            <a:r>
              <a:rPr lang="ru-RU" b="1" i="1" dirty="0">
                <a:solidFill>
                  <a:srgbClr val="002060"/>
                </a:solidFill>
              </a:rPr>
              <a:t>, вдень в </a:t>
            </a:r>
            <a:r>
              <a:rPr lang="ru-RU" b="1" i="1" dirty="0" err="1">
                <a:solidFill>
                  <a:srgbClr val="002060"/>
                </a:solidFill>
              </a:rPr>
              <a:t>неділю</a:t>
            </a:r>
            <a:r>
              <a:rPr lang="ru-RU" b="1" i="1" dirty="0">
                <a:solidFill>
                  <a:srgbClr val="002060"/>
                </a:solidFill>
              </a:rPr>
              <a:t> я малюю, а </a:t>
            </a:r>
            <a:r>
              <a:rPr lang="ru-RU" b="1" i="1" dirty="0" err="1">
                <a:solidFill>
                  <a:srgbClr val="002060"/>
                </a:solidFill>
              </a:rPr>
              <a:t>вечорами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до </a:t>
            </a:r>
            <a:r>
              <a:rPr lang="ru-RU" b="1" i="1" dirty="0" err="1">
                <a:solidFill>
                  <a:srgbClr val="002060"/>
                </a:solidFill>
              </a:rPr>
              <a:t>пізньої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ночі</a:t>
            </a:r>
            <a:r>
              <a:rPr lang="ru-RU" b="1" i="1" dirty="0">
                <a:solidFill>
                  <a:srgbClr val="002060"/>
                </a:solidFill>
              </a:rPr>
              <a:t> я - вельми </a:t>
            </a:r>
            <a:r>
              <a:rPr lang="ru-RU" b="1" i="1" dirty="0" err="1">
                <a:solidFill>
                  <a:srgbClr val="002060"/>
                </a:solidFill>
              </a:rPr>
              <a:t>дотепний</a:t>
            </a:r>
            <a:r>
              <a:rPr lang="ru-RU" b="1" i="1" dirty="0">
                <a:solidFill>
                  <a:srgbClr val="002060"/>
                </a:solidFill>
              </a:rPr>
              <a:t> фантазер. </a:t>
            </a:r>
          </a:p>
          <a:p>
            <a:pPr algn="r"/>
            <a:r>
              <a:rPr lang="ru-RU" b="1" i="1" dirty="0" err="1">
                <a:solidFill>
                  <a:srgbClr val="002060"/>
                </a:solidFill>
              </a:rPr>
              <a:t>Е.Т.А.Гофман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ÐÐ°ÑÑÐ¸Ð½ÐºÐ¸ Ð¿Ð¾ Ð·Ð°Ð¿ÑÐ¾ÑÑ ÐÐ¾ÑÐ¼Ð°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2576819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3960440" cy="100811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Створити інтелект-карту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3024336" cy="838944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РОМАНТИЗМ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556792"/>
            <a:ext cx="155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література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348880"/>
            <a:ext cx="111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м</a:t>
            </a:r>
            <a:r>
              <a:rPr lang="uk-UA" sz="2400" dirty="0" smtClean="0"/>
              <a:t>узика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356992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живопис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429000"/>
            <a:ext cx="167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архітектура</a:t>
            </a:r>
            <a:endParaRPr lang="ru-RU" sz="2400" dirty="0"/>
          </a:p>
        </p:txBody>
      </p:sp>
      <p:pic>
        <p:nvPicPr>
          <p:cNvPr id="2052" name="Picture 4" descr="ÐÐ°ÑÑÐ¸Ð½ÐºÐ¸ Ð¿Ð¾ Ð·Ð°Ð¿ÑÐ¾ÑÑ ÑÐ¾Ð¼Ð°Ð½ÑÐ¸Ð·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7056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2738586" cy="182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ÐÐ°ÑÑÐ¸Ð½ÐºÐ¸ Ð¿Ð¾ Ð·Ð°Ð¿ÑÐ¾ÑÑ ÑÐ¾Ð¼Ð°Ð½ÑÐ¸Ð·Ð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5019675" cy="250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653136"/>
            <a:ext cx="2446834" cy="186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>
            <a:endCxn id="4" idx="1"/>
          </p:cNvCxnSpPr>
          <p:nvPr/>
        </p:nvCxnSpPr>
        <p:spPr>
          <a:xfrm flipV="1">
            <a:off x="3275856" y="1787625"/>
            <a:ext cx="576064" cy="260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5" idx="1"/>
          </p:cNvCxnSpPr>
          <p:nvPr/>
        </p:nvCxnSpPr>
        <p:spPr>
          <a:xfrm>
            <a:off x="3347864" y="2060848"/>
            <a:ext cx="576064" cy="518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75856" y="2060848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79712" y="2060848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</p:cNvCxnSpPr>
          <p:nvPr/>
        </p:nvCxnSpPr>
        <p:spPr>
          <a:xfrm flipV="1">
            <a:off x="5409975" y="1484784"/>
            <a:ext cx="458169" cy="302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>
            <a:off x="5409975" y="1787625"/>
            <a:ext cx="458169" cy="489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3"/>
          </p:cNvCxnSpPr>
          <p:nvPr/>
        </p:nvCxnSpPr>
        <p:spPr>
          <a:xfrm>
            <a:off x="5409975" y="1787625"/>
            <a:ext cx="530177" cy="57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076056" y="2420888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3"/>
          </p:cNvCxnSpPr>
          <p:nvPr/>
        </p:nvCxnSpPr>
        <p:spPr>
          <a:xfrm>
            <a:off x="5036861" y="2579713"/>
            <a:ext cx="759275" cy="70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3"/>
          </p:cNvCxnSpPr>
          <p:nvPr/>
        </p:nvCxnSpPr>
        <p:spPr>
          <a:xfrm flipV="1">
            <a:off x="4965106" y="3356992"/>
            <a:ext cx="542998" cy="23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3"/>
          </p:cNvCxnSpPr>
          <p:nvPr/>
        </p:nvCxnSpPr>
        <p:spPr>
          <a:xfrm>
            <a:off x="4965106" y="3587825"/>
            <a:ext cx="831030" cy="70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3"/>
          </p:cNvCxnSpPr>
          <p:nvPr/>
        </p:nvCxnSpPr>
        <p:spPr>
          <a:xfrm flipV="1">
            <a:off x="2574153" y="3501008"/>
            <a:ext cx="629695" cy="158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3"/>
          </p:cNvCxnSpPr>
          <p:nvPr/>
        </p:nvCxnSpPr>
        <p:spPr>
          <a:xfrm>
            <a:off x="2574153" y="3659833"/>
            <a:ext cx="989735" cy="417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7128792" cy="51125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«У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різкість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різкі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гострі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підняті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плечі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високо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прямо </a:t>
            </a:r>
            <a:r>
              <a:rPr lang="ru-RU" dirty="0" err="1">
                <a:solidFill>
                  <a:schemeClr val="tx1"/>
                </a:solidFill>
              </a:rPr>
              <a:t>посаджена</a:t>
            </a:r>
            <a:r>
              <a:rPr lang="ru-RU" dirty="0">
                <a:solidFill>
                  <a:schemeClr val="tx1"/>
                </a:solidFill>
              </a:rPr>
              <a:t> голова, </a:t>
            </a:r>
            <a:r>
              <a:rPr lang="ru-RU" dirty="0" err="1">
                <a:solidFill>
                  <a:schemeClr val="tx1"/>
                </a:solidFill>
              </a:rPr>
              <a:t>неслухняне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волосся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підстрибуюча</a:t>
            </a:r>
            <a:r>
              <a:rPr lang="ru-RU" dirty="0">
                <a:solidFill>
                  <a:schemeClr val="tx1"/>
                </a:solidFill>
              </a:rPr>
              <a:t> хода»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такий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усі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зітканий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протиріч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м’який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лагідний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погляд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іронічна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посмішка</a:t>
            </a:r>
            <a:r>
              <a:rPr lang="ru-RU" dirty="0">
                <a:solidFill>
                  <a:schemeClr val="tx1"/>
                </a:solidFill>
              </a:rPr>
              <a:t>».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Друзів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небагато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більшість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розуміла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дивака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</a:t>
            </a:r>
            <a:r>
              <a:rPr lang="ru-RU" dirty="0">
                <a:solidFill>
                  <a:schemeClr val="tx1"/>
                </a:solidFill>
              </a:rPr>
              <a:t> любила».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«Так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любив </a:t>
            </a:r>
            <a:r>
              <a:rPr lang="ru-RU" dirty="0" err="1">
                <a:solidFill>
                  <a:schemeClr val="tx1"/>
                </a:solidFill>
              </a:rPr>
              <a:t>працювати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кімнаті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обклеєній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чорними</a:t>
            </a:r>
            <a:r>
              <a:rPr lang="ru-RU" dirty="0">
                <a:solidFill>
                  <a:schemeClr val="tx1"/>
                </a:solidFill>
              </a:rPr>
              <a:t> шпалерами, а на лампу </a:t>
            </a:r>
            <a:r>
              <a:rPr lang="ru-RU" dirty="0" err="1">
                <a:solidFill>
                  <a:schemeClr val="tx1"/>
                </a:solidFill>
              </a:rPr>
              <a:t>одягав</a:t>
            </a:r>
            <a:r>
              <a:rPr lang="ru-RU" dirty="0">
                <a:solidFill>
                  <a:schemeClr val="tx1"/>
                </a:solidFill>
              </a:rPr>
              <a:t> то </a:t>
            </a:r>
            <a:r>
              <a:rPr lang="ru-RU" dirty="0" err="1">
                <a:solidFill>
                  <a:schemeClr val="tx1"/>
                </a:solidFill>
              </a:rPr>
              <a:t>білий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зелений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блакитний</a:t>
            </a:r>
            <a:r>
              <a:rPr lang="ru-RU" dirty="0">
                <a:solidFill>
                  <a:schemeClr val="tx1"/>
                </a:solidFill>
              </a:rPr>
              <a:t> абажур». </a:t>
            </a:r>
          </a:p>
        </p:txBody>
      </p:sp>
      <p:pic>
        <p:nvPicPr>
          <p:cNvPr id="1026" name="Picture 2" descr="ÐÐ°ÑÑÐ¸Ð½ÐºÐ¸ Ð¿Ð¾ Ð·Ð°Ð¿ÑÐ¾ÑÑ ÐÐ¾ÑÐ¼Ð°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19295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6764288" cy="720079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</a:rPr>
              <a:t>Скласти</a:t>
            </a:r>
            <a:r>
              <a:rPr lang="ru-RU" sz="3600" b="1" i="1" dirty="0" smtClean="0">
                <a:solidFill>
                  <a:srgbClr val="002060"/>
                </a:solidFill>
              </a:rPr>
              <a:t> кластер «Е. Гофман»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556792"/>
            <a:ext cx="157389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народився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3212976"/>
            <a:ext cx="96051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освіта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348880"/>
            <a:ext cx="11507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родина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4221088"/>
            <a:ext cx="169847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захоплення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301208"/>
            <a:ext cx="367240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л</a:t>
            </a:r>
            <a:r>
              <a:rPr lang="uk-UA" sz="2400" dirty="0" smtClean="0">
                <a:solidFill>
                  <a:schemeClr val="tx1"/>
                </a:solidFill>
              </a:rPr>
              <a:t>ітературна діяльність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43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5112568" cy="383442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132440" cy="108012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Історія написання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повісті-казки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«</a:t>
            </a:r>
            <a:r>
              <a:rPr lang="ru-RU" sz="3200" b="1" i="1" dirty="0" err="1">
                <a:solidFill>
                  <a:srgbClr val="002060"/>
                </a:solidFill>
              </a:rPr>
              <a:t>Крихітка</a:t>
            </a:r>
            <a:r>
              <a:rPr lang="ru-RU" sz="3200" b="1" i="1" dirty="0">
                <a:solidFill>
                  <a:srgbClr val="002060"/>
                </a:solidFill>
              </a:rPr>
              <a:t> Цахес, на </a:t>
            </a:r>
            <a:r>
              <a:rPr lang="ru-RU" sz="3200" b="1" i="1" dirty="0" err="1">
                <a:solidFill>
                  <a:srgbClr val="002060"/>
                </a:solidFill>
              </a:rPr>
              <a:t>прізвисько</a:t>
            </a:r>
            <a:r>
              <a:rPr lang="ru-RU" sz="3200" b="1" i="1" dirty="0">
                <a:solidFill>
                  <a:srgbClr val="002060"/>
                </a:solidFill>
              </a:rPr>
              <a:t> Циннобер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872">
            <a:off x="5076056" y="1628800"/>
            <a:ext cx="3024336" cy="45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ÐÐ°ÑÑÐ¸Ð½ÐºÐ¸ Ð¿Ð¾ Ð·Ð°Ð¿ÑÐ¾ÑÑ Ð³Ð¾ÑÐ¼Ð°Ð½ Ð¼Ð°Ð»ÑÐº ÑÐ°ÑÐµÑ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6902">
            <a:off x="482308" y="4004365"/>
            <a:ext cx="1786219" cy="2756510"/>
          </a:xfrm>
          <a:prstGeom prst="rect">
            <a:avLst/>
          </a:prstGeom>
          <a:noFill/>
        </p:spPr>
      </p:pic>
      <p:pic>
        <p:nvPicPr>
          <p:cNvPr id="17416" name="Picture 8" descr="ÐÐ°ÑÑÐ¸Ð½ÐºÐ¸ Ð¿Ð¾ Ð·Ð°Ð¿ÑÐ¾ÑÑ Ð³Ð¾ÑÐ¼Ð°Ð½ Ð¼Ð°Ð»ÑÐº ÑÐ°ÑÐµÑ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12776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861048"/>
            <a:ext cx="1872208" cy="269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1623376"/>
            <a:ext cx="1872208" cy="266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002060"/>
                </a:solidFill>
              </a:rPr>
              <a:t>Домашнє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завдання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916832"/>
            <a:ext cx="5104656" cy="35283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1.За </a:t>
            </a:r>
            <a:r>
              <a:rPr lang="ru-RU" dirty="0" err="1">
                <a:solidFill>
                  <a:schemeClr val="tx1"/>
                </a:solidFill>
              </a:rPr>
              <a:t>посиланням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зібрати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пазли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дати</a:t>
            </a:r>
            <a:r>
              <a:rPr lang="ru-RU" dirty="0">
                <a:solidFill>
                  <a:schemeClr val="tx1"/>
                </a:solidFill>
              </a:rPr>
              <a:t> характеристику герою у </a:t>
            </a:r>
            <a:r>
              <a:rPr lang="ru-RU" dirty="0" err="1">
                <a:solidFill>
                  <a:schemeClr val="tx1"/>
                </a:solidFill>
              </a:rPr>
              <a:t>вигляді</a:t>
            </a:r>
            <a:r>
              <a:rPr lang="ru-RU" dirty="0">
                <a:solidFill>
                  <a:schemeClr val="tx1"/>
                </a:solidFill>
              </a:rPr>
              <a:t> кластеру,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відкриється</a:t>
            </a:r>
            <a:r>
              <a:rPr lang="ru-RU" dirty="0">
                <a:solidFill>
                  <a:schemeClr val="tx1"/>
                </a:solidFill>
              </a:rPr>
              <a:t> вам. </a:t>
            </a:r>
          </a:p>
          <a:p>
            <a:r>
              <a:rPr lang="ru-RU" dirty="0">
                <a:solidFill>
                  <a:schemeClr val="tx1"/>
                </a:solidFill>
              </a:rPr>
              <a:t>2.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тексту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кроссенсу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зробити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тези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Запровадження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Керепесі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2808312" cy="396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Специфіка переходу від романтизму до реалізму. Романтизм у Німеччині. Гофман як представник гротескної течії романтизму. «Крихітка Цахес на прізвисько Цинобер»</vt:lpstr>
      <vt:lpstr>Слайд 2</vt:lpstr>
      <vt:lpstr>Створити інтелект-карту </vt:lpstr>
      <vt:lpstr>Слайд 4</vt:lpstr>
      <vt:lpstr>Скласти кластер «Е. Гофман»</vt:lpstr>
      <vt:lpstr>Історія написання повісті-казки «Крихітка Цахес, на прізвисько Циннобер»</vt:lpstr>
      <vt:lpstr>Домашнє завдання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Специфіка переходу від романтизму до реалізму. Романтизм у Німеччині. Гофман як представник гротескної течії романтизму. «Крихітка Цахес на прізвисько Цинобер»</dc:title>
  <dc:creator>User</dc:creator>
  <cp:lastModifiedBy>User</cp:lastModifiedBy>
  <cp:revision>21</cp:revision>
  <dcterms:created xsi:type="dcterms:W3CDTF">2019-07-06T06:08:18Z</dcterms:created>
  <dcterms:modified xsi:type="dcterms:W3CDTF">2019-07-06T06:52:42Z</dcterms:modified>
</cp:coreProperties>
</file>