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1" r:id="rId13"/>
    <p:sldId id="270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559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389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762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513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554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253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8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686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63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752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861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B0079-3BB1-4CCA-879C-495E903854D7}" type="datetimeFigureOut">
              <a:rPr lang="uk-UA" smtClean="0"/>
              <a:t>18.10.2022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8002E-7E9E-47AE-9D13-1C728E2AD80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44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2801"/>
          </a:xfrm>
        </p:spPr>
        <p:txBody>
          <a:bodyPr>
            <a:noAutofit/>
          </a:bodyPr>
          <a:lstStyle/>
          <a:p>
            <a:r>
              <a:rPr lang="uk-UA" sz="4400" dirty="0"/>
              <a:t>Основні макроекономічні показники результативності національної економіки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175164"/>
            <a:ext cx="9144000" cy="3082636"/>
          </a:xfrm>
        </p:spPr>
        <p:txBody>
          <a:bodyPr>
            <a:normAutofit/>
          </a:bodyPr>
          <a:lstStyle/>
          <a:p>
            <a:pPr algn="just"/>
            <a:r>
              <a:rPr lang="uk-UA" sz="2800" dirty="0"/>
              <a:t>1). Система національних рахунків.  Суть та особливості розрахунку ВНП.</a:t>
            </a:r>
            <a:endParaRPr lang="uk-UA" sz="2800" dirty="0" smtClean="0">
              <a:effectLst/>
            </a:endParaRPr>
          </a:p>
          <a:p>
            <a:pPr algn="just"/>
            <a:r>
              <a:rPr lang="uk-UA" sz="2800" dirty="0"/>
              <a:t>2). Способи розрахунку ВВП, ЧНП,  НД , ОД і ДКВ.</a:t>
            </a:r>
            <a:endParaRPr lang="uk-UA" sz="2800" dirty="0" smtClean="0">
              <a:effectLst/>
            </a:endParaRPr>
          </a:p>
          <a:p>
            <a:pPr algn="just"/>
            <a:r>
              <a:rPr lang="uk-UA" sz="2800" dirty="0"/>
              <a:t>3). Номінальні та реальні макроекономічні показники.</a:t>
            </a:r>
          </a:p>
        </p:txBody>
      </p:sp>
    </p:spTree>
    <p:extLst>
      <p:ext uri="{BB962C8B-B14F-4D97-AF65-F5344CB8AC3E}">
        <p14:creationId xmlns:p14="http://schemas.microsoft.com/office/powerpoint/2010/main" val="250415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43344" y="381001"/>
            <a:ext cx="11346873" cy="4416425"/>
          </a:xfrm>
        </p:spPr>
        <p:txBody>
          <a:bodyPr/>
          <a:lstStyle/>
          <a:p>
            <a:pPr algn="just"/>
            <a:r>
              <a:rPr lang="uk-UA" altLang="uk-UA" sz="4000" b="1" i="1" dirty="0"/>
              <a:t>		Дохід кінцевого використання (ДКВ) </a:t>
            </a:r>
            <a:r>
              <a:rPr lang="uk-UA" altLang="uk-UA" sz="4000" dirty="0"/>
              <a:t>– це частина особистого доходу, яка залишається після сплати індивідуальних податків. Дохід кінцевого використання розподіляється на споживання і заощадження.</a:t>
            </a:r>
            <a:endParaRPr lang="ru-RU" altLang="uk-UA" sz="4000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 algn="ctr">
              <a:lnSpc>
                <a:spcPct val="90000"/>
              </a:lnSpc>
              <a:buFontTx/>
              <a:buNone/>
            </a:pPr>
            <a:endParaRPr lang="uk-UA" altLang="uk-UA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uk-UA" dirty="0"/>
              <a:t>ДКВ = ОД – </a:t>
            </a:r>
            <a:r>
              <a:rPr lang="uk-UA" altLang="uk-UA" dirty="0" err="1" smtClean="0"/>
              <a:t>Тінд</a:t>
            </a:r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368228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49275"/>
            <a:ext cx="10328564" cy="3024188"/>
          </a:xfrm>
        </p:spPr>
        <p:txBody>
          <a:bodyPr>
            <a:normAutofit/>
          </a:bodyPr>
          <a:lstStyle/>
          <a:p>
            <a:pPr algn="just"/>
            <a:r>
              <a:rPr lang="uk-UA" altLang="uk-UA" sz="4000" b="1" i="1" dirty="0"/>
              <a:t>ВВП на душу населення</a:t>
            </a:r>
            <a:r>
              <a:rPr lang="uk-UA" altLang="uk-UA" sz="4000" dirty="0"/>
              <a:t> більш повно характеризує економічний благоустрій членів суспільства. Він залежить від ступеня рівності в розподілі заходів, від динаміки рівня цін. </a:t>
            </a:r>
            <a:endParaRPr lang="ru-RU" altLang="uk-UA" sz="40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 algn="ctr">
              <a:buFontTx/>
              <a:buNone/>
            </a:pPr>
            <a:r>
              <a:rPr lang="uk-UA" altLang="uk-UA" b="1" dirty="0"/>
              <a:t>ВВП НА  ДУШУ НАСЕЛЕННЯ </a:t>
            </a:r>
            <a:r>
              <a:rPr lang="uk-UA" altLang="uk-UA" dirty="0"/>
              <a:t>= ВВП / КІЛЬКІСТЬ НАСЕЛЕННЯ </a:t>
            </a:r>
            <a:r>
              <a:rPr lang="uk-UA" altLang="uk-UA" dirty="0" smtClean="0"/>
              <a:t>КРАЇНИ</a:t>
            </a:r>
          </a:p>
          <a:p>
            <a:pPr algn="ctr">
              <a:buFontTx/>
              <a:buNone/>
            </a:pPr>
            <a:r>
              <a:rPr lang="uk-UA" altLang="uk-UA" sz="3600" b="1" dirty="0" smtClean="0"/>
              <a:t>Потенційний ВВП</a:t>
            </a:r>
            <a:r>
              <a:rPr lang="uk-UA" altLang="uk-UA" dirty="0" smtClean="0"/>
              <a:t>- це ВВП при повної занятості ресурсів</a:t>
            </a:r>
            <a:endParaRPr lang="uk-UA" altLang="uk-UA" dirty="0" smtClean="0"/>
          </a:p>
          <a:p>
            <a:pPr algn="ctr">
              <a:buFontTx/>
              <a:buNone/>
            </a:pPr>
            <a:endParaRPr lang="uk-UA" altLang="uk-UA" dirty="0"/>
          </a:p>
          <a:p>
            <a:pPr algn="ctr">
              <a:buFontTx/>
              <a:buNone/>
            </a:pPr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305813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Розраховується ВВП номінально і реально</a:t>
            </a:r>
            <a:endParaRPr lang="uk-UA" sz="36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Номінальний ВВП – </a:t>
            </a:r>
            <a:r>
              <a:rPr lang="uk-UA" sz="3200" dirty="0" smtClean="0"/>
              <a:t>відображає фізичний обсяг товарів і послуг в поточних, діючих в даному році цінах.</a:t>
            </a:r>
          </a:p>
          <a:p>
            <a:r>
              <a:rPr lang="uk-UA" sz="3200" b="1" dirty="0" smtClean="0"/>
              <a:t>Реальний ВВП </a:t>
            </a:r>
            <a:r>
              <a:rPr lang="uk-UA" sz="3200" dirty="0" smtClean="0"/>
              <a:t>– це номінальний , виражений в цінах базового року. За базовий приймається той рік по відношенню до якого відбувається співставлення ВВП.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77225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0351"/>
            <a:ext cx="8229600" cy="936625"/>
          </a:xfrm>
        </p:spPr>
        <p:txBody>
          <a:bodyPr/>
          <a:lstStyle/>
          <a:p>
            <a:r>
              <a:rPr lang="uk-UA" altLang="uk-UA"/>
              <a:t>Індекс споживчих цін (ІСЦ)</a:t>
            </a:r>
            <a:r>
              <a:rPr lang="ru-RU" altLang="uk-UA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033713"/>
            <a:ext cx="8229600" cy="3092450"/>
          </a:xfrm>
        </p:spPr>
        <p:txBody>
          <a:bodyPr/>
          <a:lstStyle/>
          <a:p>
            <a:pPr>
              <a:buFontTx/>
              <a:buNone/>
            </a:pPr>
            <a:endParaRPr lang="uk-UA" altLang="uk-UA"/>
          </a:p>
          <a:p>
            <a:pPr>
              <a:buFontTx/>
              <a:buNone/>
            </a:pPr>
            <a:endParaRPr lang="uk-UA" altLang="uk-UA"/>
          </a:p>
          <a:p>
            <a:pPr>
              <a:buFontTx/>
              <a:buNone/>
            </a:pPr>
            <a:r>
              <a:rPr lang="uk-UA" altLang="uk-UA"/>
              <a:t>Реальний ВВП = Номінальний ВВП / ІСЦ </a:t>
            </a:r>
            <a:endParaRPr lang="ru-RU" altLang="uk-UA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524001" y="30014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3380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2060575"/>
            <a:ext cx="45148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1451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Система національних рахунків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Система взаємопов'язаних показників які використовуються для опису та аналізу найзагальніших результатів і аспектів економічного процесу на макрорівні.</a:t>
            </a:r>
          </a:p>
          <a:p>
            <a:r>
              <a:rPr lang="uk-UA" dirty="0" smtClean="0"/>
              <a:t>СНР була запропонована у 1953р. В ООН. Вона заснована на моделі кругообігу ресурсів, товарів і грошей.</a:t>
            </a:r>
          </a:p>
          <a:p>
            <a:r>
              <a:rPr lang="uk-UA" dirty="0" smtClean="0"/>
              <a:t>З травня 1992р. СНР застосовується в Україні.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786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uk-UA" altLang="uk-UA" sz="4000"/>
              <a:t>Схема кругопотоку</a:t>
            </a:r>
            <a:r>
              <a:rPr lang="ru-RU" altLang="uk-UA" sz="400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765176"/>
            <a:ext cx="8424862" cy="6092825"/>
          </a:xfrm>
        </p:spPr>
        <p:txBody>
          <a:bodyPr/>
          <a:lstStyle/>
          <a:p>
            <a:pPr>
              <a:buFontTx/>
              <a:buNone/>
            </a:pPr>
            <a:endParaRPr lang="uk-UA" altLang="uk-UA" sz="800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656139" y="908051"/>
            <a:ext cx="26638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Ринок ресурсів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919289" y="2565401"/>
            <a:ext cx="20161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Домогосподарства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8040688" y="2565401"/>
            <a:ext cx="165735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Підприємства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511676" y="5013326"/>
            <a:ext cx="26638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Ринок товарів та послуг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2566989" y="5516563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V="1">
            <a:off x="2566988" y="3141663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3000375" y="31416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3000375" y="5229225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V="1">
            <a:off x="2566988" y="1052514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2566988" y="1052513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3071814" y="13414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7175500" y="515778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V="1">
            <a:off x="9048750" y="3141664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9480550" y="3141663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 flipH="1">
            <a:off x="7175500" y="5516563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V="1">
            <a:off x="9048750" y="1412876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7319964" y="1052513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9480550" y="1052514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7751764" y="981075"/>
            <a:ext cx="11525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Ресурси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2566988" y="765175"/>
            <a:ext cx="2017712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Ресурси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6959601" y="4724400"/>
            <a:ext cx="2017713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Виручка від продажу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7319963" y="5516564"/>
            <a:ext cx="2017712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Товари і послуги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2424113" y="5516564"/>
            <a:ext cx="2017712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Товари і послуги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3000376" y="4724400"/>
            <a:ext cx="2017713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Споживчі витрати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7608888" y="1412875"/>
            <a:ext cx="1154112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Витрати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3143251" y="1484314"/>
            <a:ext cx="936625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Доходи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5232401" y="2565401"/>
            <a:ext cx="13684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Держава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09" name="Line 33"/>
          <p:cNvSpPr>
            <a:spLocks noChangeShapeType="1"/>
          </p:cNvSpPr>
          <p:nvPr/>
        </p:nvSpPr>
        <p:spPr bwMode="auto">
          <a:xfrm>
            <a:off x="3935413" y="2997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 flipH="1">
            <a:off x="6600826" y="29972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1" name="Line 35"/>
          <p:cNvSpPr>
            <a:spLocks noChangeShapeType="1"/>
          </p:cNvSpPr>
          <p:nvPr/>
        </p:nvSpPr>
        <p:spPr bwMode="auto">
          <a:xfrm>
            <a:off x="6600826" y="27813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>
            <a:off x="3935414" y="278130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4079876" y="2492375"/>
            <a:ext cx="9366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Трансфери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4079876" y="2997200"/>
            <a:ext cx="9366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Податки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6888164" y="2997200"/>
            <a:ext cx="9366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Податки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6816726" y="2492375"/>
            <a:ext cx="9366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Субсидії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 flipH="1" flipV="1">
            <a:off x="7319964" y="1412875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>
            <a:off x="3071813" y="1341438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6024563" y="1484314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 flipV="1">
            <a:off x="6240463" y="1484314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 flipV="1">
            <a:off x="5808663" y="3141664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22" name="Line 46"/>
          <p:cNvSpPr>
            <a:spLocks noChangeShapeType="1"/>
          </p:cNvSpPr>
          <p:nvPr/>
        </p:nvSpPr>
        <p:spPr bwMode="auto">
          <a:xfrm>
            <a:off x="6096000" y="3141663"/>
            <a:ext cx="0" cy="18716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23" name="Rectangle 47"/>
          <p:cNvSpPr>
            <a:spLocks noChangeArrowheads="1"/>
          </p:cNvSpPr>
          <p:nvPr/>
        </p:nvSpPr>
        <p:spPr bwMode="auto">
          <a:xfrm>
            <a:off x="5519738" y="3141664"/>
            <a:ext cx="2159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0" tIns="0" rIns="0" bIns="0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Товари, послуги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24" name="Rectangle 48"/>
          <p:cNvSpPr>
            <a:spLocks noChangeArrowheads="1"/>
          </p:cNvSpPr>
          <p:nvPr/>
        </p:nvSpPr>
        <p:spPr bwMode="auto">
          <a:xfrm>
            <a:off x="5664200" y="1557339"/>
            <a:ext cx="2159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0" tIns="0" rIns="0" bIns="0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Ресурси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6311900" y="1557339"/>
            <a:ext cx="2159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0" tIns="0" rIns="0" bIns="0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Витрати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6167438" y="3573464"/>
            <a:ext cx="2159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0" tIns="0" rIns="0" bIns="0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Витрати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8183564" y="6021388"/>
            <a:ext cx="209073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Зарубіжний сектор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28" name="Line 52"/>
          <p:cNvSpPr>
            <a:spLocks noChangeShapeType="1"/>
          </p:cNvSpPr>
          <p:nvPr/>
        </p:nvSpPr>
        <p:spPr bwMode="auto">
          <a:xfrm flipV="1">
            <a:off x="10056813" y="908050"/>
            <a:ext cx="0" cy="5113338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0" name="Line 54"/>
          <p:cNvSpPr>
            <a:spLocks noChangeShapeType="1"/>
          </p:cNvSpPr>
          <p:nvPr/>
        </p:nvSpPr>
        <p:spPr bwMode="auto">
          <a:xfrm flipH="1">
            <a:off x="7319963" y="908050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9840914" y="1557339"/>
            <a:ext cx="287337" cy="367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0" tIns="0" rIns="0" bIns="0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Чистий прилив капіталу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32" name="Line 56"/>
          <p:cNvSpPr>
            <a:spLocks noChangeShapeType="1"/>
          </p:cNvSpPr>
          <p:nvPr/>
        </p:nvSpPr>
        <p:spPr bwMode="auto">
          <a:xfrm>
            <a:off x="6167439" y="6237288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3" name="Line 57"/>
          <p:cNvSpPr>
            <a:spLocks noChangeShapeType="1"/>
          </p:cNvSpPr>
          <p:nvPr/>
        </p:nvSpPr>
        <p:spPr bwMode="auto">
          <a:xfrm flipV="1">
            <a:off x="6167438" y="558958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4" name="Line 58"/>
          <p:cNvSpPr>
            <a:spLocks noChangeShapeType="1"/>
          </p:cNvSpPr>
          <p:nvPr/>
        </p:nvSpPr>
        <p:spPr bwMode="auto">
          <a:xfrm flipH="1">
            <a:off x="5735639" y="6453188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5" name="Line 59"/>
          <p:cNvSpPr>
            <a:spLocks noChangeShapeType="1"/>
          </p:cNvSpPr>
          <p:nvPr/>
        </p:nvSpPr>
        <p:spPr bwMode="auto">
          <a:xfrm flipV="1">
            <a:off x="5735638" y="558958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6600826" y="6453188"/>
            <a:ext cx="9366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Експорт</a:t>
            </a:r>
            <a:endParaRPr lang="ru-RU" altLang="uk-UA">
              <a:latin typeface="Tahoma" panose="020B0604030504040204" pitchFamily="34" charset="0"/>
            </a:endParaRP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6743701" y="5949950"/>
            <a:ext cx="93662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>
                <a:latin typeface="Tahoma" panose="020B0604030504040204" pitchFamily="34" charset="0"/>
              </a:rPr>
              <a:t>Імпорт</a:t>
            </a:r>
            <a:endParaRPr lang="ru-RU" altLang="uk-UA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79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22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803564"/>
            <a:ext cx="10515600" cy="5608926"/>
          </a:xfrm>
        </p:spPr>
        <p:txBody>
          <a:bodyPr/>
          <a:lstStyle/>
          <a:p>
            <a:r>
              <a:rPr lang="uk-UA" dirty="0" smtClean="0"/>
              <a:t>ВВП – це сукупна ринкова вартість кінцевих товарів і послуг вироблених в країні за певний проміжок часу (частіше за рік) всіма виробниками.</a:t>
            </a:r>
          </a:p>
          <a:p>
            <a:r>
              <a:rPr lang="uk-UA" dirty="0" smtClean="0"/>
              <a:t>ВНП – це сукупна ринкова вартість кінцевих товарів і послуг вироблених національними факторами виробництва за певний проміжок часу.</a:t>
            </a:r>
          </a:p>
          <a:p>
            <a:r>
              <a:rPr lang="uk-UA" dirty="0" smtClean="0"/>
              <a:t>Кінцеві товари чи послуги -  це те , що знаходить свого кінцевого споживача на ринку і не використовується в виробничих процесах.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763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8189" y="0"/>
            <a:ext cx="8785225" cy="1046596"/>
          </a:xfrm>
        </p:spPr>
        <p:txBody>
          <a:bodyPr/>
          <a:lstStyle/>
          <a:p>
            <a:r>
              <a:rPr lang="uk-UA" altLang="uk-UA" sz="4000" b="1" i="1" dirty="0"/>
              <a:t>Розрахунок ВВП за витратами</a:t>
            </a:r>
            <a:endParaRPr lang="ru-RU" altLang="uk-UA" sz="4000" b="1" i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545" y="1046595"/>
            <a:ext cx="10557164" cy="547802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ВВП = С + ІВ + G + NE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видатки домашніх господарств на різні види товарів та послуг;</a:t>
            </a:r>
            <a:endParaRPr lang="uk-UA" altLang="uk-UA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ІВ – 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 витрати фірм: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будівництво будинків і споруд;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придбання обладнання, матеріалів, нових технологій;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створення товарно-матеріальних запасів;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амортизацію;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витрати домогосподарства на придбання житла.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ІВ = </a:t>
            </a:r>
            <a:r>
              <a:rPr lang="uk-UA" altLang="uk-UA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Іч+ </a:t>
            </a: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чисті інвестиції (на </a:t>
            </a:r>
            <a:r>
              <a:rPr lang="uk-UA" alt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обсягів основного капіталу);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інвестиції на заміщення зношеного капіталу;</a:t>
            </a:r>
            <a:endParaRPr lang="uk-UA" altLang="uk-UA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державні витрати, які йдуть безпосередньо на виробництво товарів та послуг;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uk-UA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трансфертні платежі 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включаються у ВВП, тому що вони не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зростання поточного виробництва.</a:t>
            </a:r>
            <a:endParaRPr lang="uk-UA" altLang="uk-UA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NE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чистий експорт – це різниця між обсягами експорту і імпорту;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= Е – </a:t>
            </a:r>
            <a:r>
              <a:rPr lang="en-US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alt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 – </a:t>
            </a:r>
            <a:r>
              <a:rPr lang="uk-UA" alt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експорт;        </a:t>
            </a:r>
            <a:r>
              <a:rPr lang="en-US" alt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alt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імпорт.</a:t>
            </a:r>
            <a:endParaRPr lang="ru-RU" altLang="uk-UA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31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1" y="0"/>
            <a:ext cx="8435975" cy="692150"/>
          </a:xfrm>
        </p:spPr>
        <p:txBody>
          <a:bodyPr/>
          <a:lstStyle/>
          <a:p>
            <a:r>
              <a:rPr lang="uk-UA" altLang="uk-UA" sz="4000" b="1" i="1"/>
              <a:t>Розрахунок ВВП за доходами</a:t>
            </a:r>
            <a:endParaRPr lang="ru-RU" altLang="uk-UA" sz="4000" b="1" i="1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927" y="955964"/>
            <a:ext cx="11194473" cy="5568662"/>
          </a:xfrm>
          <a:noFill/>
        </p:spPr>
        <p:txBody>
          <a:bodyPr vert="horz" lIns="18000" tIns="10800" rIns="18000" bIns="10800" rtlCol="0"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ВВП = W + R + </a:t>
            </a:r>
            <a:r>
              <a:rPr lang="en-US" altLang="uk-UA" sz="2300" b="1" dirty="0"/>
              <a:t>P + </a:t>
            </a:r>
            <a:r>
              <a:rPr lang="uk-UA" altLang="uk-UA" sz="2300" b="1" dirty="0"/>
              <a:t>і + А + </a:t>
            </a:r>
            <a:r>
              <a:rPr lang="uk-UA" altLang="uk-UA" sz="2300" b="1" dirty="0" err="1"/>
              <a:t>Тн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W</a:t>
            </a:r>
            <a:r>
              <a:rPr lang="uk-UA" altLang="uk-UA" sz="2300" dirty="0"/>
              <a:t> – заробітна плата (включає додаткові нарахування, виплати на соціальне страхування, в пенсійний фонд тощо).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R </a:t>
            </a:r>
            <a:r>
              <a:rPr lang="uk-UA" altLang="uk-UA" sz="2300" dirty="0"/>
              <a:t>– рента – доходи, які отримують домашні господарства за здані в оренду землі, приміщення, житло та ін.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Р </a:t>
            </a:r>
            <a:r>
              <a:rPr lang="uk-UA" altLang="uk-UA" sz="2300" dirty="0"/>
              <a:t>– </a:t>
            </a:r>
            <a:r>
              <a:rPr lang="uk-UA" altLang="uk-UA" sz="2300" dirty="0">
                <a:latin typeface="Bahnschrift" panose="020B0502040204020203" pitchFamily="34" charset="0"/>
              </a:rPr>
              <a:t>прибуток</a:t>
            </a:r>
            <a:r>
              <a:rPr lang="uk-UA" altLang="uk-UA" sz="2300" dirty="0"/>
              <a:t>, який отримують власники одноосібних господарств, товариств та корпорацій.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uk-UA" sz="2300" dirty="0"/>
              <a:t>	</a:t>
            </a:r>
            <a:r>
              <a:rPr lang="uk-UA" altLang="uk-UA" sz="2300" b="1" dirty="0"/>
              <a:t>Прибуток корпорації   =   Податок на прибуток   +   Дивіденди   +   Нерозподільчий прибуток корпорацій</a:t>
            </a:r>
            <a:r>
              <a:rPr lang="uk-UA" altLang="uk-UA" sz="2300" dirty="0"/>
              <a:t>     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і – </a:t>
            </a:r>
            <a:r>
              <a:rPr lang="uk-UA" altLang="uk-UA" sz="2300" dirty="0"/>
              <a:t>процент – дохід від грошового капіталу; 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А –</a:t>
            </a:r>
            <a:r>
              <a:rPr lang="uk-UA" altLang="uk-UA" sz="2300" dirty="0"/>
              <a:t> амортизація;</a:t>
            </a:r>
            <a:endParaRPr lang="uk-UA" altLang="uk-UA" sz="23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300" b="1" dirty="0"/>
              <a:t>	</a:t>
            </a:r>
            <a:r>
              <a:rPr lang="uk-UA" altLang="uk-UA" sz="2300" b="1" dirty="0" err="1"/>
              <a:t>Тн</a:t>
            </a:r>
            <a:r>
              <a:rPr lang="uk-UA" altLang="uk-UA" sz="2300" b="1" dirty="0"/>
              <a:t> –</a:t>
            </a:r>
            <a:r>
              <a:rPr lang="uk-UA" altLang="uk-UA" sz="2300" dirty="0"/>
              <a:t> непрямі податки – нефакторний дохід держави, який здійснює витрати споживача вище, ніж валова виручка фірми від реалізації кінцевих товарів і послуг (акцизи, ПДВ, мито та ін.).</a:t>
            </a:r>
            <a:r>
              <a:rPr lang="ru-RU" altLang="uk-UA" sz="2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0909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95745" y="188913"/>
            <a:ext cx="11236037" cy="4176712"/>
          </a:xfrm>
        </p:spPr>
        <p:txBody>
          <a:bodyPr/>
          <a:lstStyle/>
          <a:p>
            <a:pPr algn="just"/>
            <a:r>
              <a:rPr lang="uk-UA" altLang="uk-UA" sz="4000" b="1" i="1" dirty="0"/>
              <a:t>	</a:t>
            </a:r>
            <a:r>
              <a:rPr lang="uk-UA" altLang="uk-UA" sz="4000" b="1" i="1" dirty="0" smtClean="0"/>
              <a:t>Чистий </a:t>
            </a:r>
            <a:r>
              <a:rPr lang="uk-UA" altLang="uk-UA" sz="4000" b="1" i="1" dirty="0"/>
              <a:t>Внутрішній   Продукт (ЧВП) –  </a:t>
            </a:r>
            <a:r>
              <a:rPr lang="uk-UA" altLang="uk-UA" sz="4000" dirty="0"/>
              <a:t>валовий внутрішній продукт, з якого вилучена вартість засобів виробництва, зношених у процесі виготовлення продукції.</a:t>
            </a:r>
            <a:endParaRPr lang="ru-RU" altLang="uk-UA" sz="40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 algn="ctr">
              <a:buFontTx/>
              <a:buNone/>
            </a:pPr>
            <a:r>
              <a:rPr lang="uk-UA" altLang="uk-UA" dirty="0"/>
              <a:t>ЧНП = ВНП – А ;   ЧВП = ВВП – А </a:t>
            </a:r>
          </a:p>
          <a:p>
            <a:pPr algn="ctr">
              <a:buFontTx/>
              <a:buNone/>
            </a:pPr>
            <a:r>
              <a:rPr lang="uk-UA" altLang="uk-UA" dirty="0"/>
              <a:t>ЧВП</a:t>
            </a:r>
            <a:r>
              <a:rPr lang="uk-UA" altLang="uk-UA" b="1" dirty="0"/>
              <a:t> = W + R + </a:t>
            </a:r>
            <a:r>
              <a:rPr lang="en-US" altLang="uk-UA" b="1" dirty="0"/>
              <a:t>P + </a:t>
            </a:r>
            <a:r>
              <a:rPr lang="uk-UA" altLang="uk-UA" b="1" dirty="0"/>
              <a:t>і + </a:t>
            </a:r>
            <a:r>
              <a:rPr lang="uk-UA" altLang="uk-UA" b="1" dirty="0" err="1"/>
              <a:t>Тн</a:t>
            </a:r>
            <a:endParaRPr lang="ru-RU" altLang="uk-UA" b="1" dirty="0"/>
          </a:p>
        </p:txBody>
      </p:sp>
    </p:spTree>
    <p:extLst>
      <p:ext uri="{BB962C8B-B14F-4D97-AF65-F5344CB8AC3E}">
        <p14:creationId xmlns:p14="http://schemas.microsoft.com/office/powerpoint/2010/main" val="343651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71055" y="381001"/>
            <a:ext cx="10986654" cy="4135581"/>
          </a:xfrm>
        </p:spPr>
        <p:txBody>
          <a:bodyPr/>
          <a:lstStyle/>
          <a:p>
            <a:pPr algn="just"/>
            <a:r>
              <a:rPr lang="uk-UA" altLang="uk-UA" sz="4000" b="1" i="1" dirty="0"/>
              <a:t>		Національний дохід (НД) –</a:t>
            </a:r>
            <a:r>
              <a:rPr lang="uk-UA" altLang="uk-UA" sz="4000" dirty="0"/>
              <a:t> це дохід, зароблений упродовж року власниками ресурсів, що є резидентами певної держави, незалежно від того, де ці ресурси використовуються.</a:t>
            </a:r>
            <a:r>
              <a:rPr lang="ru-RU" altLang="uk-UA" sz="4000" dirty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 algn="ctr">
              <a:buFontTx/>
              <a:buNone/>
            </a:pPr>
            <a:r>
              <a:rPr lang="uk-UA" altLang="uk-UA" dirty="0"/>
              <a:t>НД = ВВП – А – </a:t>
            </a:r>
            <a:r>
              <a:rPr lang="uk-UA" altLang="uk-UA" dirty="0" err="1"/>
              <a:t>Тн</a:t>
            </a:r>
            <a:endParaRPr lang="uk-UA" altLang="uk-UA" dirty="0"/>
          </a:p>
          <a:p>
            <a:pPr algn="ctr">
              <a:buFontTx/>
              <a:buNone/>
            </a:pPr>
            <a:r>
              <a:rPr lang="uk-UA" altLang="uk-UA" dirty="0"/>
              <a:t>НД = W + R + Р + і</a:t>
            </a:r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36615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199" y="381001"/>
            <a:ext cx="10411691" cy="3192463"/>
          </a:xfrm>
        </p:spPr>
        <p:txBody>
          <a:bodyPr/>
          <a:lstStyle/>
          <a:p>
            <a:pPr algn="just"/>
            <a:r>
              <a:rPr lang="uk-UA" altLang="uk-UA" sz="4000" b="1" i="1" dirty="0"/>
              <a:t>	Особистий дохід (ОД) </a:t>
            </a:r>
            <a:r>
              <a:rPr lang="uk-UA" altLang="uk-UA" sz="4000" dirty="0"/>
              <a:t>– це дохід, отриманий приватними особами. Він розподіляється на споживання, заощадження і виплату податків.</a:t>
            </a:r>
            <a:endParaRPr lang="ru-RU" altLang="uk-UA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>
              <a:buFontTx/>
              <a:buNone/>
            </a:pPr>
            <a:endParaRPr lang="uk-UA" altLang="uk-UA" dirty="0"/>
          </a:p>
          <a:p>
            <a:pPr algn="just">
              <a:buFontTx/>
              <a:buNone/>
            </a:pPr>
            <a:r>
              <a:rPr lang="uk-UA" altLang="uk-UA" dirty="0"/>
              <a:t>ОД = НД – виплати на соціальне </a:t>
            </a:r>
            <a:r>
              <a:rPr lang="uk-UA" altLang="uk-UA" dirty="0" smtClean="0"/>
              <a:t>страхування та інші відрахування - податок </a:t>
            </a:r>
            <a:r>
              <a:rPr lang="uk-UA" altLang="uk-UA" dirty="0"/>
              <a:t>на прибуток корпорацій – не розподільчий прибуток корпорацій   +   трансфертні платежі</a:t>
            </a:r>
            <a:r>
              <a:rPr lang="uk-UA" altLang="uk-UA" dirty="0" smtClean="0"/>
              <a:t>.</a:t>
            </a:r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3056772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783</Words>
  <Application>Microsoft Office PowerPoint</Application>
  <PresentationFormat>Широкий екран</PresentationFormat>
  <Paragraphs>106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Arial</vt:lpstr>
      <vt:lpstr>Bahnschrift</vt:lpstr>
      <vt:lpstr>Calibri</vt:lpstr>
      <vt:lpstr>Calibri Light</vt:lpstr>
      <vt:lpstr>Tahoma</vt:lpstr>
      <vt:lpstr>Times New Roman</vt:lpstr>
      <vt:lpstr>Тема Office</vt:lpstr>
      <vt:lpstr>Основні макроекономічні показники результативності національної економіки</vt:lpstr>
      <vt:lpstr>Система національних рахунків</vt:lpstr>
      <vt:lpstr>Схема кругопотоку </vt:lpstr>
      <vt:lpstr>Презентація PowerPoint</vt:lpstr>
      <vt:lpstr>Розрахунок ВВП за витратами</vt:lpstr>
      <vt:lpstr>Розрахунок ВВП за доходами</vt:lpstr>
      <vt:lpstr> Чистий Внутрішній   Продукт (ЧВП) –  валовий внутрішній продукт, з якого вилучена вартість засобів виробництва, зношених у процесі виготовлення продукції.</vt:lpstr>
      <vt:lpstr>  Національний дохід (НД) – це дохід, зароблений упродовж року власниками ресурсів, що є резидентами певної держави, незалежно від того, де ці ресурси використовуються. </vt:lpstr>
      <vt:lpstr> Особистий дохід (ОД) – це дохід, отриманий приватними особами. Він розподіляється на споживання, заощадження і виплату податків.</vt:lpstr>
      <vt:lpstr>  Дохід кінцевого використання (ДКВ) – це частина особистого доходу, яка залишається після сплати індивідуальних податків. Дохід кінцевого використання розподіляється на споживання і заощадження.</vt:lpstr>
      <vt:lpstr>ВВП на душу населення більш повно характеризує економічний благоустрій членів суспільства. Він залежить від ступеня рівності в розподілі заходів, від динаміки рівня цін. </vt:lpstr>
      <vt:lpstr>Розраховується ВВП номінально і реально</vt:lpstr>
      <vt:lpstr>Індекс споживчих цін (ІСЦ)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макроекономічні показники результативності національної економіки</dc:title>
  <dc:creator>Валентин Вісин</dc:creator>
  <cp:lastModifiedBy>Валентин Вісин</cp:lastModifiedBy>
  <cp:revision>8</cp:revision>
  <dcterms:created xsi:type="dcterms:W3CDTF">2022-10-15T02:40:01Z</dcterms:created>
  <dcterms:modified xsi:type="dcterms:W3CDTF">2022-10-19T00:11:51Z</dcterms:modified>
</cp:coreProperties>
</file>