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800080"/>
    <a:srgbClr val="33CC33"/>
    <a:srgbClr val="FF66FF"/>
    <a:srgbClr val="660066"/>
    <a:srgbClr val="CB1BA5"/>
    <a:srgbClr val="DB201B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205F70-B324-4250-AB7F-31D0A7FC5A5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90C65-72F1-45E3-9ACE-4F56399A05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094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4CF17-C27D-47D4-898D-3DAE019E3D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415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35A98-84A8-464A-8C16-F79C8844DA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380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C5816-CCF3-482D-805F-F40927098D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307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2151C-4645-429F-9EE1-54AFC1D49D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1641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45003-84B6-4899-A611-BD33CBBCA3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672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B774C-E10F-4F23-8516-0A7906A0E8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775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B7100-993B-4992-932B-80B88C6424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34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CD180-EB11-4EC7-B9A6-28A74BDA96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016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FA7AE-63E9-4C35-8031-BFB8903185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289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E0DB74F2-902A-4846-AD19-8B400CFB59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uk-UA" altLang="ru-RU" sz="6000" b="1">
                <a:solidFill>
                  <a:srgbClr val="DB201B"/>
                </a:solidFill>
              </a:rPr>
              <a:t>Країни Центральної </a:t>
            </a:r>
            <a:br>
              <a:rPr lang="uk-UA" altLang="ru-RU" sz="6000" b="1">
                <a:solidFill>
                  <a:srgbClr val="DB201B"/>
                </a:solidFill>
              </a:rPr>
            </a:br>
            <a:r>
              <a:rPr lang="uk-UA" altLang="ru-RU" sz="6000" b="1">
                <a:solidFill>
                  <a:srgbClr val="DB201B"/>
                </a:solidFill>
              </a:rPr>
              <a:t>та </a:t>
            </a:r>
            <a:br>
              <a:rPr lang="uk-UA" altLang="ru-RU" sz="6000" b="1">
                <a:solidFill>
                  <a:srgbClr val="DB201B"/>
                </a:solidFill>
              </a:rPr>
            </a:br>
            <a:r>
              <a:rPr lang="uk-UA" altLang="ru-RU" sz="6000" b="1">
                <a:solidFill>
                  <a:srgbClr val="DB201B"/>
                </a:solidFill>
              </a:rPr>
              <a:t>Східної Європи</a:t>
            </a:r>
            <a:endParaRPr lang="ru-RU" altLang="ru-RU" sz="6000" b="1">
              <a:solidFill>
                <a:srgbClr val="DB201B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folHlink"/>
          </a:solidFill>
        </p:spPr>
        <p:txBody>
          <a:bodyPr/>
          <a:lstStyle/>
          <a:p>
            <a:r>
              <a:rPr lang="uk-UA" altLang="ru-RU" sz="4000">
                <a:solidFill>
                  <a:srgbClr val="DB201B"/>
                </a:solidFill>
              </a:rPr>
              <a:t>3. Чехословаччина.</a:t>
            </a:r>
            <a:br>
              <a:rPr lang="uk-UA" altLang="ru-RU" sz="4000">
                <a:solidFill>
                  <a:srgbClr val="DB201B"/>
                </a:solidFill>
              </a:rPr>
            </a:br>
            <a:endParaRPr lang="ru-RU" altLang="ru-RU" sz="4000">
              <a:solidFill>
                <a:srgbClr val="DB201B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Після виборів до Національних законодавчих зборів, що відбулись у травні 1946 р., новин уряд ЧСР очолив голова КПЧ Клемент Готвальд.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Празький переворот 1948 р. знаменував установлення комуністичного режиму в країні на чолі з К. Готвальдом.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 економічній площині Чехо-Словаччина в 50-х рр. розвивалася досить успішно.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Дався взнаки той промисловий потенціал, що його держава мала з довоєнних часів, висока кваліфікація чеських робітників.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/>
              <a:t>Економічні успіхи дозволили комуністам констатувати, що у Чехо-Словаччині збудовано "основи соціалізму", а конституція 1960 р. закріпила цей факт у своїх статтях.</a:t>
            </a:r>
          </a:p>
          <a:p>
            <a:r>
              <a:rPr lang="ru-RU" altLang="ru-RU"/>
              <a:t> Країна дістала нову назву — Чехо-Словацька Соціалістична Республіка (ЧССР). </a:t>
            </a:r>
          </a:p>
          <a:p>
            <a:r>
              <a:rPr lang="ru-RU" altLang="ru-RU"/>
              <a:t>КПЧ було законодавчо забезпечено привілейоване становище. </a:t>
            </a:r>
          </a:p>
          <a:p>
            <a:r>
              <a:rPr lang="ru-RU" altLang="ru-RU"/>
              <a:t>Керівником країни став А. Новотний. </a:t>
            </a:r>
          </a:p>
          <a:p>
            <a:r>
              <a:rPr lang="ru-RU" altLang="ru-RU"/>
              <a:t>У січні 1968 р. новим лідером партії було обрано А. Дубчека.</a:t>
            </a:r>
            <a:br>
              <a:rPr lang="ru-RU" altLang="ru-RU"/>
            </a:br>
            <a:endParaRPr lang="ru-RU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/>
              <a:t>У квітні 1969 р. до влади у Празі стало промосковське керівництво. </a:t>
            </a:r>
          </a:p>
          <a:p>
            <a:r>
              <a:rPr lang="ru-RU" altLang="ru-RU"/>
              <a:t>Першим секретарем ЦК КПЧ замість Дубчека обрали Г. Гусака, який згодом став і президентом країни.</a:t>
            </a:r>
          </a:p>
          <a:p>
            <a:r>
              <a:rPr lang="ru-RU" altLang="ru-RU"/>
              <a:t>У 70—80-ті рр., в країні поглиблювалися економічні проблеми. </a:t>
            </a:r>
          </a:p>
          <a:p>
            <a:r>
              <a:rPr lang="ru-RU" altLang="ru-RU"/>
              <a:t>У країні придушувалося будь-яке інакомислення. </a:t>
            </a:r>
          </a:p>
          <a:p>
            <a:r>
              <a:rPr lang="ru-RU" altLang="ru-RU"/>
              <a:t>Наступ реакції викликав до життя дисидентський рух.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/>
              <a:t>1 вересня 1977 р., спираючись на Декларацію прав людини, виступила з відозвою, в якій розкрила основний зміст вимог і головні напрями демократизації суспільства. Документ дістав назву «Хартія-77».</a:t>
            </a:r>
          </a:p>
          <a:p>
            <a:pPr>
              <a:lnSpc>
                <a:spcPct val="90000"/>
              </a:lnSpc>
            </a:pPr>
            <a:r>
              <a:rPr lang="ru-RU" altLang="ru-RU"/>
              <a:t>У листопаді 1989 р. відбулася "ніжна", або "оксамитова", революція.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29 грудня 1989 р. Федеральні збори обрали </a:t>
            </a:r>
            <a:r>
              <a:rPr lang="ru-RU" altLang="ru-RU" sz="2800">
                <a:solidFill>
                  <a:srgbClr val="DB201B"/>
                </a:solidFill>
              </a:rPr>
              <a:t>Вацлава Гавела</a:t>
            </a:r>
            <a:r>
              <a:rPr lang="ru-RU" altLang="ru-RU" sz="2800"/>
              <a:t> президентом країни.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Держава дістала назву Чеська і Словацька Федеративна Республіка (ЧСФР).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У 1991 р. завершилося виведення з території Чехо-Словаччини військ колишньої Радянської армії.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lnSpc>
                <a:spcPct val="90000"/>
              </a:lnSpc>
            </a:pPr>
            <a:r>
              <a:rPr lang="ru-RU" altLang="ru-RU" sz="2400"/>
              <a:t/>
            </a:r>
            <a:br>
              <a:rPr lang="ru-RU" altLang="ru-RU" sz="2400"/>
            </a:br>
            <a:endParaRPr lang="ru-RU" altLang="ru-RU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 sz="2800"/>
              <a:t>У 1990 р. уряд розпочав економічні реформи. </a:t>
            </a:r>
            <a:br>
              <a:rPr lang="ru-RU" altLang="ru-RU" sz="2800"/>
            </a:br>
            <a:r>
              <a:rPr lang="ru-RU" altLang="ru-RU" sz="2800"/>
              <a:t>"Батьком" реформи був міністр фінансів Вацлав Клаус. </a:t>
            </a:r>
          </a:p>
          <a:p>
            <a:r>
              <a:rPr lang="ru-RU" altLang="ru-RU" sz="2800"/>
              <a:t>Життєвий рівень населення у складний перехідний період був одним із найвищих у Східній Європі. </a:t>
            </a:r>
          </a:p>
          <a:p>
            <a:r>
              <a:rPr lang="ru-RU" altLang="ru-RU" sz="2800"/>
              <a:t>Формальним приводом до розпаду Чехо-Словаччини стали результати парламентських виборів 5—6 липня 1992 р. </a:t>
            </a:r>
          </a:p>
          <a:p>
            <a:r>
              <a:rPr lang="ru-RU" altLang="ru-RU" sz="2800"/>
              <a:t>У Чеській Республіці найбільшу кількість голосів здобула Громадська демократична партія (ГДП), очолювана В. Клаусом. </a:t>
            </a:r>
          </a:p>
          <a:p>
            <a:r>
              <a:rPr lang="ru-RU" altLang="ru-RU" sz="2800"/>
              <a:t>У Словаччині 37,2% виборців підтримали Рух за демократичну Словаччину (РДС) В. Меч'яра.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 sz="4000"/>
              <a:t>Чехо-Словаччина як єдина держава припинила існування 31 грудня 1992 р. </a:t>
            </a:r>
          </a:p>
          <a:p>
            <a:r>
              <a:rPr lang="ru-RU" altLang="ru-RU" sz="4000"/>
              <a:t>У новий 1993 р. увійшли дві нові самостійні держави — Чехія і Словаччина. </a:t>
            </a:r>
          </a:p>
          <a:p>
            <a:r>
              <a:rPr lang="ru-RU" altLang="ru-RU" sz="4000"/>
              <a:t>Президентом Чеської Республіки став Вацлав Гавел.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4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folHlink"/>
          </a:solidFill>
        </p:spPr>
        <p:txBody>
          <a:bodyPr/>
          <a:lstStyle/>
          <a:p>
            <a:r>
              <a:rPr lang="uk-UA" altLang="ru-RU" sz="4000">
                <a:solidFill>
                  <a:srgbClr val="DB201B"/>
                </a:solidFill>
              </a:rPr>
              <a:t>4. Угорщина.</a:t>
            </a:r>
            <a:br>
              <a:rPr lang="uk-UA" altLang="ru-RU" sz="4000">
                <a:solidFill>
                  <a:srgbClr val="DB201B"/>
                </a:solidFill>
              </a:rPr>
            </a:br>
            <a:endParaRPr lang="ru-RU" altLang="ru-RU" sz="4000">
              <a:solidFill>
                <a:srgbClr val="DB201B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Угорщина в період Другої світової війни була союзницею Німеччини, у вересні 1944 р. на територію Угорщини, переслідуючи гітлерівські війська, вступила Радянська армія.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Після "об'єднання" комуністів і соціал-демократів УКП і СДП було створено нову Угорську партію трудящих (УПТ).</a:t>
            </a:r>
          </a:p>
          <a:p>
            <a:pPr>
              <a:lnSpc>
                <a:spcPct val="90000"/>
              </a:lnSpc>
            </a:pPr>
            <a:r>
              <a:rPr lang="ru-RU" altLang="ru-RU"/>
              <a:t>18 серпня 1949 р. було ухвалено нову конституцію Угорщини.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Відтоді офіційно країну називали Угорською Народною Республікою (УНР).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/>
              <a:t>Генеральним секретарем УНР був М. Ракоші.</a:t>
            </a:r>
          </a:p>
          <a:p>
            <a:r>
              <a:rPr lang="ru-RU" altLang="ru-RU"/>
              <a:t>У перші роки свого правління він створив жорстокий режим культу особи, переслідував опонентів, застосовував тортури, репресії, розстріли. </a:t>
            </a:r>
          </a:p>
          <a:p>
            <a:r>
              <a:rPr lang="ru-RU" altLang="ru-RU"/>
              <a:t>Після смерті Сталіна, на посаду прем'єр-міністра було рекомендовано Імре Надя.</a:t>
            </a:r>
          </a:p>
          <a:p>
            <a:r>
              <a:rPr lang="ru-RU" altLang="ru-RU"/>
              <a:t>Під впливом ідей XX з'їзду КПРС в Угорщині пожвавився національно-демократичний рух. Населення вимагало негайно реабілітувати безвинно засуджених і страчених політичних і громадських діячів.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 sz="2800"/>
              <a:t>23 жовтня 1956 р. понад 50 тис. осіб зібралися біля будинку польського посольства, студенти вимагали припинення беззаконня й культу особи. Підрозділи служби безпеки відкрили вогонь по демонстрантах. Ці події стали прологом народно-демократичної революції в Угорщині. </a:t>
            </a:r>
          </a:p>
          <a:p>
            <a:r>
              <a:rPr lang="ru-RU" altLang="ru-RU" sz="2800"/>
              <a:t>1 листопада 1956 р. І. Надь сформував коаліційний уряд. Новий уряд проголосив нейтралітет Угорщини, її вихід з Варшавського договору, припинення орієнтації на СРСР і розпочати економічне співробітництво з західними країнами. </a:t>
            </a:r>
          </a:p>
          <a:p>
            <a:r>
              <a:rPr lang="ru-RU" altLang="ru-RU" sz="2800"/>
              <a:t>Події в Угорщині 1956 р. стали наслідком кризи сталінської моделі соціалізму.</a:t>
            </a:r>
            <a:br>
              <a:rPr lang="ru-RU" altLang="ru-RU" sz="2800"/>
            </a:br>
            <a:endParaRPr lang="ru-RU" altLang="ru-RU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/>
              <a:t>Криза, яка гостро позначилася наприкінці 80-х рр., зумовила необхідність змін у країні.</a:t>
            </a:r>
          </a:p>
          <a:p>
            <a:r>
              <a:rPr lang="ru-RU" altLang="ru-RU"/>
              <a:t>У травні 1988 р. діяльність керівництва партії зазнала гострої критики. </a:t>
            </a:r>
          </a:p>
          <a:p>
            <a:r>
              <a:rPr lang="ru-RU" altLang="ru-RU"/>
              <a:t>Розуміючи ситуацію, Я. Кадар подав у відставку. Його наступником на посаді генерального секретаря ЦК УСРП став К. Гросс. </a:t>
            </a:r>
          </a:p>
          <a:p>
            <a:r>
              <a:rPr lang="ru-RU" altLang="ru-RU"/>
              <a:t>Поновили свою діяльність старі політичні партії, було створено нові — Угорський демократичний форум (УДФ), Союз вільних демократів (СВД) та ін.  </a:t>
            </a:r>
          </a:p>
          <a:p>
            <a:endParaRPr lang="ru-RU" alt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uk-UA" altLang="ru-RU" b="1">
                <a:solidFill>
                  <a:srgbClr val="CB1BA5"/>
                </a:solidFill>
              </a:rPr>
              <a:t>План</a:t>
            </a:r>
            <a:endParaRPr lang="ru-RU" altLang="ru-RU" b="1">
              <a:solidFill>
                <a:srgbClr val="CB1BA5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>
                <a:solidFill>
                  <a:srgbClr val="33CC33"/>
                </a:solidFill>
              </a:rPr>
              <a:t>1. Підсумки ІІ Світової війни для країн Центральної та Східної Європи.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>
                <a:solidFill>
                  <a:srgbClr val="33CC33"/>
                </a:solidFill>
              </a:rPr>
              <a:t>2. Встановлення та крах радянського режиму у Польщі.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>
                <a:solidFill>
                  <a:srgbClr val="33CC33"/>
                </a:solidFill>
              </a:rPr>
              <a:t>3. Чехословаччина.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>
                <a:solidFill>
                  <a:srgbClr val="33CC33"/>
                </a:solidFill>
              </a:rPr>
              <a:t>4. Угорщина.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>
                <a:solidFill>
                  <a:srgbClr val="33CC33"/>
                </a:solidFill>
              </a:rPr>
              <a:t>5. Румунія.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>
                <a:solidFill>
                  <a:srgbClr val="33CC33"/>
                </a:solidFill>
              </a:rPr>
              <a:t>6. Болгарія.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>
                <a:solidFill>
                  <a:srgbClr val="33CC33"/>
                </a:solidFill>
              </a:rPr>
              <a:t>7. Югославія.</a:t>
            </a:r>
          </a:p>
          <a:p>
            <a:endParaRPr lang="ru-RU" altLang="ru-RU">
              <a:solidFill>
                <a:srgbClr val="33CC33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/>
              <a:t>У 1989 р. було прийнято низку демократичних законів: про право громадян на створення об'єднань та асоціацій, про проведення мітингів і зборів, про референдум, про президента республіки і вибори. </a:t>
            </a:r>
          </a:p>
          <a:p>
            <a:r>
              <a:rPr lang="ru-RU" altLang="ru-RU"/>
              <a:t>У день початку народної революції — 23 жовтня 1989 р. — Державні збори Угорщини ухвалили, поправки до конституції країни. Віднині держава стала називатися Угорською Республікою, на чолі якої стоїть президент, обираний парламентом.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folHlink"/>
          </a:solidFill>
        </p:spPr>
        <p:txBody>
          <a:bodyPr/>
          <a:lstStyle/>
          <a:p>
            <a:r>
              <a:rPr lang="uk-UA" altLang="ru-RU" sz="4000">
                <a:solidFill>
                  <a:srgbClr val="DB201B"/>
                </a:solidFill>
              </a:rPr>
              <a:t>5. Румунія.</a:t>
            </a:r>
            <a:br>
              <a:rPr lang="uk-UA" altLang="ru-RU" sz="4000">
                <a:solidFill>
                  <a:srgbClr val="DB201B"/>
                </a:solidFill>
              </a:rPr>
            </a:br>
            <a:endParaRPr lang="ru-RU" altLang="ru-RU" sz="4000">
              <a:solidFill>
                <a:srgbClr val="DB201B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12 вересня 1944 р. Румунія підписала перемир'я з СРСР та країнами антигітлерівської коаліції.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Король Мігай І, опинившись в ізоляції, на вимогу комуністів мусив 30 грудня 1947 р. зректися престолу.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Країну було проголошено Румунською Народною Республікою.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Румунська робітнича партія (РРП) стояла на засадах марксизму-ленінізму.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Лідером партії був Г. Георгіу-Деж.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/>
              <a:t>Після смерті у березні 1965 р. Г. Георгіу-Дежа першим секретарем ЦК РКП було обрано Ніколає Чаушеску.</a:t>
            </a:r>
          </a:p>
          <a:p>
            <a:r>
              <a:rPr lang="ru-RU" altLang="ru-RU"/>
              <a:t>Для захисту свого режиму Чаушеску створив потужний апарат репресій.</a:t>
            </a:r>
          </a:p>
          <a:p>
            <a:r>
              <a:rPr lang="ru-RU" altLang="ru-RU"/>
              <a:t>16 грудня 1989 р. на центральній площі зібралося кілька тисяч осіб, які вимагали проведення демократичних реформ, лунали гасла "Геть Чаушеску!". </a:t>
            </a:r>
          </a:p>
          <a:p>
            <a:r>
              <a:rPr lang="ru-RU" altLang="ru-RU"/>
              <a:t>22 грудня 1989 р. диктатуру Чаушеску повалено.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3600"/>
              <a:t>Від 29 травня 1990 р. Соціалістична Республіка Румунія зветься просто Румунією.</a:t>
            </a:r>
          </a:p>
          <a:p>
            <a:pPr>
              <a:lnSpc>
                <a:spcPct val="80000"/>
              </a:lnSpc>
            </a:pPr>
            <a:r>
              <a:rPr lang="ru-RU" altLang="ru-RU" sz="3600"/>
              <a:t>Президентом Румунії було обрано Й. Іліеску.</a:t>
            </a:r>
          </a:p>
          <a:p>
            <a:pPr>
              <a:lnSpc>
                <a:spcPct val="80000"/>
              </a:lnSpc>
            </a:pPr>
            <a:r>
              <a:rPr lang="ru-RU" altLang="ru-RU" sz="3600"/>
              <a:t>У 1991 р. парламент ухвалив конституцію Румунії.</a:t>
            </a:r>
          </a:p>
          <a:p>
            <a:pPr>
              <a:lnSpc>
                <a:spcPct val="80000"/>
              </a:lnSpc>
            </a:pPr>
            <a:r>
              <a:rPr lang="ru-RU" altLang="ru-RU" sz="3600"/>
              <a:t>В листопаді 1996 р. на виборах президента, перемогу здобув Еміль Константінеску.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36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3600"/>
              <a:t/>
            </a:r>
            <a:br>
              <a:rPr lang="ru-RU" altLang="ru-RU" sz="3600"/>
            </a:br>
            <a:r>
              <a:rPr lang="ru-RU" altLang="ru-RU" sz="280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folHlink"/>
          </a:solidFill>
        </p:spPr>
        <p:txBody>
          <a:bodyPr/>
          <a:lstStyle/>
          <a:p>
            <a:r>
              <a:rPr lang="uk-UA" altLang="ru-RU">
                <a:solidFill>
                  <a:srgbClr val="DB201B"/>
                </a:solidFill>
              </a:rPr>
              <a:t>6. Болгарія.</a:t>
            </a:r>
            <a:endParaRPr lang="ru-RU" altLang="ru-RU">
              <a:solidFill>
                <a:srgbClr val="DB201B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На територію Болгарії 8 вересня 1944 р. вступила радянська армія.</a:t>
            </a:r>
          </a:p>
          <a:p>
            <a:pPr>
              <a:lnSpc>
                <a:spcPct val="90000"/>
              </a:lnSpc>
            </a:pPr>
            <a:r>
              <a:rPr lang="ru-RU" altLang="ru-RU"/>
              <a:t>У грудні 1947 р. конституція Болгарії закріпила прихід комуністів до влади.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Усередині самої БКП встановився культ її лідерів Г. Димит-рова (помер 1949 р.) і В. Червенкова, а спроби деяких болгарських комуністів, як, скажімо, секретаря ЦК БКП і голови уряду Трайчо Костова, провадити самостійну політичну лінію, зменшити вплив Москви скінчилися судом і розправою.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/>
              <a:t>В середині 80-х рр. економіку Болгарії вразила криза. </a:t>
            </a:r>
          </a:p>
          <a:p>
            <a:r>
              <a:rPr lang="ru-RU" altLang="ru-RU"/>
              <a:t>Сотні підприємств стали збитковими, собівартість вироблюваної продукції зростала, а якість їі залишалася низькою; імпорт перевищував експорт.  </a:t>
            </a:r>
          </a:p>
          <a:p>
            <a:r>
              <a:rPr lang="ru-RU" altLang="ru-RU"/>
              <a:t>Влітку 1989 р. становище у Болгарії різко загострилося. У країні зростав товарний голод, прогресувала інфляція. Т. Живков, оголосивши "перебудову" в Болгарії, поступово втрачав важелі управління країною. </a:t>
            </a:r>
          </a:p>
          <a:p>
            <a:endParaRPr lang="ru-RU" alt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 sz="2800"/>
              <a:t>У січні 1990 р. Т. Живкова та його оточення було виключено з партії. </a:t>
            </a:r>
          </a:p>
          <a:p>
            <a:r>
              <a:rPr lang="ru-RU" altLang="ru-RU" sz="2800"/>
              <a:t>Незабаром БКП перейменували на Болгарську соціалістичну партію (БСП). </a:t>
            </a:r>
          </a:p>
          <a:p>
            <a:r>
              <a:rPr lang="ru-RU" altLang="ru-RU" sz="2800"/>
              <a:t>7 грудня 1989 р. було засновано Союз демократичних сил (СДС), який проголосив ідею розбудови Болгарської держави на принципах демократії.</a:t>
            </a:r>
          </a:p>
          <a:p>
            <a:r>
              <a:rPr lang="ru-RU" altLang="ru-RU" sz="2800"/>
              <a:t>1 серпня 1990 р. Великі національні збори назвали Ж. Желева президентом Болгарії, а 19 січня 1992 р. він став першим всенародно обраним президентом країни.</a:t>
            </a:r>
            <a:br>
              <a:rPr lang="ru-RU" altLang="ru-RU" sz="2800"/>
            </a:br>
            <a:r>
              <a:rPr lang="ru-RU" altLang="ru-RU" sz="2800"/>
              <a:t>3 листопада 1996 р. переміг лідер антикомуністичного блоку — Об'єднання демократичних сил (ОДС) — Петр Стоянов.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folHlink"/>
          </a:solidFill>
        </p:spPr>
        <p:txBody>
          <a:bodyPr/>
          <a:lstStyle/>
          <a:p>
            <a:r>
              <a:rPr lang="uk-UA" altLang="ru-RU">
                <a:solidFill>
                  <a:srgbClr val="DB201B"/>
                </a:solidFill>
              </a:rPr>
              <a:t>7. Югославія.</a:t>
            </a:r>
            <a:endParaRPr lang="ru-RU" altLang="ru-RU">
              <a:solidFill>
                <a:srgbClr val="DB201B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/>
              <a:t>У вересні 1944 р. на територію Югославії увійшли радянські війська. 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7 березня 1945 р. Й. Броз Тито сформував уряд Демократичної Федеративної Югославії (ДФЮ). 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В листопаді 1945 р. Комуністична партія Югославії (КПЮ) отримала 90% голосів.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 29 листопада 1945 р. Югославію було проголошено Федеративною Народною Республікою. 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Конституція країни, ухвалена 31 січня 1946 р., закріпила федеративний устрій держави, до складу якої увійшли шість союзних республік: Сербія (дві автономії — Восводина і Косово), Хорватія, Словенія, Боснія та Герцеговина, Македонія, Чорногорія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Лідер Югославії Й. Броз Тито не допускав повного підкорення сталінському керівництву, прагнув здійснювати самостійну внутрішню й зовнішню політику.</a:t>
            </a:r>
          </a:p>
          <a:p>
            <a:pPr>
              <a:lnSpc>
                <a:spcPct val="90000"/>
              </a:lnSpc>
            </a:pPr>
            <a:r>
              <a:rPr lang="ru-RU" altLang="ru-RU"/>
              <a:t> Конфлікт між СРСР та Югославією почав визрівати від середини 1947 р. Сталін незичливо спостерігав за зростанням міжнародного авторитету Тито.</a:t>
            </a:r>
          </a:p>
          <a:p>
            <a:pPr>
              <a:lnSpc>
                <a:spcPct val="90000"/>
              </a:lnSpc>
            </a:pPr>
            <a:r>
              <a:rPr lang="ru-RU" altLang="ru-RU"/>
              <a:t>Після смерті Сталіна поступово налагодилися й радянсько-югославські відносини.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Після смерті лідера Югославії 4 травня 1980 р. відцентрові тенденції посилились.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У країні не залишилося стабільного керівництва.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26 червня 1991 р. Словенія і Хорватія, кожна окремо, проголосили свою повну незалежність.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Македонія здобула незалежність на основі референдуму у вересні 1992 р.</a:t>
            </a:r>
          </a:p>
          <a:p>
            <a:pPr>
              <a:lnSpc>
                <a:spcPct val="90000"/>
              </a:lnSpc>
            </a:pPr>
            <a:r>
              <a:rPr lang="ru-RU" altLang="ru-RU"/>
              <a:t>Парламент Боснії та Герцеговини проголосив незалежність своєї країни.</a:t>
            </a:r>
          </a:p>
          <a:p>
            <a:pPr>
              <a:lnSpc>
                <a:spcPct val="90000"/>
              </a:lnSpc>
            </a:pPr>
            <a:r>
              <a:rPr lang="ru-RU" altLang="ru-RU"/>
              <a:t>У Белграді вирішили створити нову федерацію — Союзну Республіку Югославію, яка об'єднала Сербію і Чорногорію (квітень 1993 р.).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Державу очолив лідер колишніх комуністів Сербії Слободан Милошевич. </a:t>
            </a:r>
            <a:br>
              <a:rPr lang="ru-RU" altLang="ru-RU"/>
            </a:b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7800"/>
          </a:xfrm>
          <a:solidFill>
            <a:schemeClr val="folHlink"/>
          </a:solidFill>
        </p:spPr>
        <p:txBody>
          <a:bodyPr/>
          <a:lstStyle/>
          <a:p>
            <a:r>
              <a:rPr lang="uk-UA" altLang="ru-RU" sz="3200">
                <a:solidFill>
                  <a:srgbClr val="DB201B"/>
                </a:solidFill>
              </a:rPr>
              <a:t>1. Підсумки ІІ Світової війни для країн Центральної та Східної Європи.</a:t>
            </a:r>
            <a:r>
              <a:rPr lang="uk-UA" altLang="ru-RU" sz="4000">
                <a:solidFill>
                  <a:srgbClr val="DB201B"/>
                </a:solidFill>
              </a:rPr>
              <a:t/>
            </a:r>
            <a:br>
              <a:rPr lang="uk-UA" altLang="ru-RU" sz="4000">
                <a:solidFill>
                  <a:srgbClr val="DB201B"/>
                </a:solidFill>
              </a:rPr>
            </a:br>
            <a:endParaRPr lang="ru-RU" altLang="ru-RU" sz="4000">
              <a:solidFill>
                <a:srgbClr val="DB201B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uk-UA" altLang="ru-RU" sz="3600"/>
              <a:t>Під час ІІ Світової війни </a:t>
            </a:r>
            <a:r>
              <a:rPr lang="uk-UA" altLang="ru-RU" sz="3600">
                <a:solidFill>
                  <a:srgbClr val="33CC33"/>
                </a:solidFill>
              </a:rPr>
              <a:t>Угорщина, Румунія, Болгарія, Словаччина</a:t>
            </a:r>
            <a:r>
              <a:rPr lang="uk-UA" altLang="ru-RU" sz="3600"/>
              <a:t> перебували у союзі з Німеччиною.</a:t>
            </a:r>
          </a:p>
          <a:p>
            <a:r>
              <a:rPr lang="uk-UA" altLang="ru-RU" sz="3600">
                <a:solidFill>
                  <a:srgbClr val="33CC33"/>
                </a:solidFill>
              </a:rPr>
              <a:t>Польща, Чехія, Югославія, Албанія</a:t>
            </a:r>
            <a:r>
              <a:rPr lang="uk-UA" altLang="ru-RU" sz="3600"/>
              <a:t> були окуповані Німеччиною та її союзниками.</a:t>
            </a:r>
          </a:p>
          <a:p>
            <a:r>
              <a:rPr lang="uk-UA" altLang="ru-RU" sz="3600"/>
              <a:t>Радянська армія на завершальному етапі війни захопила країни </a:t>
            </a:r>
            <a:r>
              <a:rPr lang="uk-UA" altLang="ru-RU" sz="3600">
                <a:solidFill>
                  <a:srgbClr val="CB1BA5"/>
                </a:solidFill>
              </a:rPr>
              <a:t>Центральної </a:t>
            </a:r>
            <a:r>
              <a:rPr lang="uk-UA" altLang="ru-RU" sz="3600"/>
              <a:t>та </a:t>
            </a:r>
            <a:r>
              <a:rPr lang="uk-UA" altLang="ru-RU" sz="3600">
                <a:solidFill>
                  <a:srgbClr val="CB1BA5"/>
                </a:solidFill>
              </a:rPr>
              <a:t>Східної Європи</a:t>
            </a:r>
            <a:r>
              <a:rPr lang="uk-UA" altLang="ru-RU" sz="3600"/>
              <a:t>, витіснивши німецькі війська.</a:t>
            </a:r>
          </a:p>
          <a:p>
            <a:pPr>
              <a:buFont typeface="Wingdings" panose="05000000000000000000" pitchFamily="2" charset="2"/>
              <a:buNone/>
            </a:pPr>
            <a:endParaRPr lang="uk-UA" altLang="ru-RU" sz="3600"/>
          </a:p>
          <a:p>
            <a:endParaRPr lang="ru-RU" altLang="ru-RU"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folHlink"/>
          </a:solidFill>
        </p:spPr>
        <p:txBody>
          <a:bodyPr/>
          <a:lstStyle/>
          <a:p>
            <a:r>
              <a:rPr lang="uk-UA" altLang="ru-RU" sz="3200">
                <a:solidFill>
                  <a:srgbClr val="800080"/>
                </a:solidFill>
              </a:rPr>
              <a:t>2. Встановлення та крах радянського режиму у Польщі.</a:t>
            </a:r>
            <a:br>
              <a:rPr lang="uk-UA" altLang="ru-RU" sz="3200">
                <a:solidFill>
                  <a:srgbClr val="800080"/>
                </a:solidFill>
              </a:rPr>
            </a:br>
            <a:endParaRPr lang="ru-RU" altLang="ru-RU" sz="3200">
              <a:solidFill>
                <a:srgbClr val="80008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ru-RU" altLang="ru-RU"/>
              <a:t>Територію Польщі було визволено від нацистських окупантів військами Червоної армії у 1944 р. </a:t>
            </a:r>
          </a:p>
          <a:p>
            <a:r>
              <a:rPr lang="ru-RU" altLang="ru-RU"/>
              <a:t>З червня 1944 р. на території Польщі діяли Польський комітет національного визволення, який згодом назвав себе </a:t>
            </a:r>
            <a:r>
              <a:rPr lang="ru-RU" altLang="ru-RU">
                <a:solidFill>
                  <a:srgbClr val="CB1BA5"/>
                </a:solidFill>
              </a:rPr>
              <a:t>Тимчасовим урядом</a:t>
            </a:r>
            <a:r>
              <a:rPr lang="ru-RU" altLang="ru-RU"/>
              <a:t>, що орієнтувався на Москву.</a:t>
            </a:r>
          </a:p>
          <a:p>
            <a:r>
              <a:rPr lang="ru-RU" altLang="ru-RU"/>
              <a:t>Новий уряд визнали СРСР, США, Велика Британія, однак він був прорадянським.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/>
              <a:t>Неприйняття прорадянського режиму викликали збройний опір патріотичних сил Польщі. </a:t>
            </a:r>
          </a:p>
          <a:p>
            <a:r>
              <a:rPr lang="ru-RU" altLang="ru-RU"/>
              <a:t>У країні розгорнулася громадянська війна. </a:t>
            </a:r>
          </a:p>
          <a:p>
            <a:r>
              <a:rPr lang="ru-RU" altLang="ru-RU"/>
              <a:t>Урядовому блокові протистояла </a:t>
            </a:r>
            <a:r>
              <a:rPr lang="ru-RU" altLang="ru-RU">
                <a:solidFill>
                  <a:srgbClr val="DB201B"/>
                </a:solidFill>
              </a:rPr>
              <a:t>ПСП </a:t>
            </a:r>
            <a:r>
              <a:rPr lang="ru-RU" altLang="ru-RU"/>
              <a:t>(</a:t>
            </a:r>
            <a:r>
              <a:rPr lang="ru-RU" altLang="ru-RU">
                <a:solidFill>
                  <a:srgbClr val="DB201B"/>
                </a:solidFill>
              </a:rPr>
              <a:t>Польська селянська партія</a:t>
            </a:r>
            <a:r>
              <a:rPr lang="ru-RU" altLang="ru-RU"/>
              <a:t>) на чолі із </a:t>
            </a:r>
            <a:r>
              <a:rPr lang="ru-RU" altLang="ru-RU">
                <a:solidFill>
                  <a:srgbClr val="FFCC00"/>
                </a:solidFill>
              </a:rPr>
              <a:t>Миколайчиком</a:t>
            </a:r>
            <a:r>
              <a:rPr lang="ru-RU" altLang="ru-RU"/>
              <a:t>. </a:t>
            </a:r>
          </a:p>
          <a:p>
            <a:r>
              <a:rPr lang="ru-RU" altLang="ru-RU"/>
              <a:t>ПСП виступала за дієвий суверенітет Польщі, проти присутності радянських військ.</a:t>
            </a:r>
          </a:p>
          <a:p>
            <a:r>
              <a:rPr lang="ru-RU" altLang="ru-RU"/>
              <a:t>Внаслідок  тиску на ПСП та її лідера,  Миколайчик мусив у жовтні 1947 р. емігрувати на Захід, а партію було  розгромлено.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>
                <a:solidFill>
                  <a:srgbClr val="DB201B"/>
                </a:solidFill>
              </a:rPr>
              <a:t>Болеслава Берута</a:t>
            </a:r>
            <a:r>
              <a:rPr lang="ru-RU" altLang="ru-RU" sz="2800"/>
              <a:t>, одного з найбільших  провідників сталінізму в Польщі, було обрано у 1947 р. президентом Польської Республіки і головою Державної ради.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У грудні 1948 р. створено нову комуністичну партію — </a:t>
            </a:r>
            <a:r>
              <a:rPr lang="ru-RU" altLang="ru-RU" sz="2800">
                <a:solidFill>
                  <a:srgbClr val="CB1BA5"/>
                </a:solidFill>
              </a:rPr>
              <a:t>Польську об'єднану робітничу партію</a:t>
            </a:r>
            <a:r>
              <a:rPr lang="ru-RU" altLang="ru-RU" sz="2800"/>
              <a:t> (</a:t>
            </a:r>
            <a:r>
              <a:rPr lang="ru-RU" altLang="ru-RU" sz="2800">
                <a:solidFill>
                  <a:srgbClr val="CB1BA5"/>
                </a:solidFill>
              </a:rPr>
              <a:t>ПОРП</a:t>
            </a:r>
            <a:r>
              <a:rPr lang="ru-RU" altLang="ru-RU" sz="2800"/>
              <a:t>).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До 1956 р. в країні сформувалася командно-адміністративна система управління економікою.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 Диктаторський режим Б. Берута призвів до посилення беззаконня, корупції, зловживань владою.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Погіршувалися умови праці, різко зменшилася заробітна плата, зростали ціни.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Це викликало невдоволення владою у різних прошарках населення, лунали вимоги демократизації польського суспільства.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/>
              <a:t>28 червня 1956 р. спалахнув страйк на заводі Цигельського, робітники висунули вимоги економічного характеру, підтримані й іншими підприємствами </a:t>
            </a:r>
            <a:r>
              <a:rPr lang="ru-RU" altLang="ru-RU">
                <a:solidFill>
                  <a:srgbClr val="DB201B"/>
                </a:solidFill>
              </a:rPr>
              <a:t>Познані</a:t>
            </a:r>
            <a:r>
              <a:rPr lang="ru-RU" altLang="ru-RU"/>
              <a:t>. </a:t>
            </a:r>
          </a:p>
          <a:p>
            <a:r>
              <a:rPr lang="ru-RU" altLang="ru-RU"/>
              <a:t>Робітники роззброїли охорону в'язниці, заволоділи зброєю, атакували приміщення суду, прокуратури, воєводського управління державної безпеки. </a:t>
            </a:r>
          </a:p>
          <a:p>
            <a:r>
              <a:rPr lang="ru-RU" altLang="ru-RU"/>
              <a:t>Політбюро  винесло рішення про застосування військ. </a:t>
            </a:r>
          </a:p>
          <a:p>
            <a:r>
              <a:rPr lang="ru-RU" altLang="ru-RU"/>
              <a:t>Влада вчинила у місті криваву бойню.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/>
              <a:t>Через постійне зниження життєвого рівня у липні—серпні 1980 р. розпочалися страйки, центром яких стали міста — Гданськ, Гдиня, Щецин.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На хвилі страйкового руху в Гданську виникла незалежна профспілка "Солідарність", яку очолив один із керівників страйкового комітету електрик суднобудівного підприємства </a:t>
            </a:r>
            <a:r>
              <a:rPr lang="ru-RU" altLang="ru-RU" sz="2800">
                <a:solidFill>
                  <a:srgbClr val="DB201B"/>
                </a:solidFill>
              </a:rPr>
              <a:t>Лех Валенса</a:t>
            </a:r>
            <a:r>
              <a:rPr lang="ru-RU" altLang="ru-RU" sz="2800"/>
              <a:t>.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Вибори у червні 1989 р. до сейму та в сенат продемонстрували глибоке неприйняття польськими громадянами комуністичної системи.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Із 100 місць у сенаті "Солідарність" здобула 99.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>9 грудня 1990 р, на президентських виборах переміг Лех Валенса. </a:t>
            </a:r>
          </a:p>
          <a:p>
            <a:pPr>
              <a:lnSpc>
                <a:spcPct val="90000"/>
              </a:lnSpc>
            </a:pPr>
            <a:r>
              <a:rPr lang="ru-RU" altLang="ru-RU" sz="2800"/>
              <a:t/>
            </a:r>
            <a:br>
              <a:rPr lang="ru-RU" altLang="ru-RU" sz="2800"/>
            </a:br>
            <a:r>
              <a:rPr lang="ru-RU" altLang="ru-RU" sz="2800"/>
              <a:t/>
            </a:r>
            <a:br>
              <a:rPr lang="ru-RU" altLang="ru-RU" sz="2800"/>
            </a:br>
            <a:endParaRPr lang="ru-RU" altLang="ru-RU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916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Нова економічна політика, що здійснювалась під керівництвом міністра фінансів Лешека Бальцеровича, дістала назву </a:t>
            </a:r>
            <a:r>
              <a:rPr lang="ru-RU" altLang="ru-RU">
                <a:solidFill>
                  <a:srgbClr val="FF6600"/>
                </a:solidFill>
              </a:rPr>
              <a:t>"шокової терапії".</a:t>
            </a:r>
            <a:r>
              <a:rPr lang="ru-RU" altLang="ru-RU"/>
              <a:t>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Було ліквідовано державний контроль над цінами, розпочалася приватизація державної власності, в економіку почали залучати іноземний капітал. </a:t>
            </a:r>
          </a:p>
          <a:p>
            <a:pPr>
              <a:lnSpc>
                <a:spcPct val="90000"/>
              </a:lnSpc>
            </a:pPr>
            <a:r>
              <a:rPr lang="ru-RU" altLang="ru-RU"/>
              <a:t>Ці заходи привели до стабілізації ринку: магазини наповнювалися різноманітними товарами, зникло поняття дефіциту.</a:t>
            </a:r>
          </a:p>
          <a:p>
            <a:pPr>
              <a:lnSpc>
                <a:spcPct val="90000"/>
              </a:lnSpc>
            </a:pPr>
            <a:r>
              <a:rPr lang="ru-RU" altLang="ru-RU"/>
              <a:t>З 1995 р. новим президентом Польщі стає  А. Квасневський, переобраний на новий термін 2000 р.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182</TotalTime>
  <Words>1897</Words>
  <Application>Microsoft Office PowerPoint</Application>
  <PresentationFormat>Экран (4:3)</PresentationFormat>
  <Paragraphs>134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Текстура</vt:lpstr>
      <vt:lpstr>Країни Центральної  та  Східної Європи</vt:lpstr>
      <vt:lpstr>План</vt:lpstr>
      <vt:lpstr>1. Підсумки ІІ Світової війни для країн Центральної та Східної Європи. </vt:lpstr>
      <vt:lpstr>2. Встановлення та крах радянського режиму у Польщі.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Чехословаччина.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Угорщина. </vt:lpstr>
      <vt:lpstr>Презентация PowerPoint</vt:lpstr>
      <vt:lpstr>Презентация PowerPoint</vt:lpstr>
      <vt:lpstr>Презентация PowerPoint</vt:lpstr>
      <vt:lpstr>Презентация PowerPoint</vt:lpstr>
      <vt:lpstr>5. Румунія. </vt:lpstr>
      <vt:lpstr>Презентация PowerPoint</vt:lpstr>
      <vt:lpstr>Презентация PowerPoint</vt:lpstr>
      <vt:lpstr>6. Болгарія.</vt:lpstr>
      <vt:lpstr>Презентация PowerPoint</vt:lpstr>
      <vt:lpstr>Презентация PowerPoint</vt:lpstr>
      <vt:lpstr>7. Югославія.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3</cp:revision>
  <cp:lastPrinted>1601-01-01T00:00:00Z</cp:lastPrinted>
  <dcterms:created xsi:type="dcterms:W3CDTF">1601-01-01T00:00:00Z</dcterms:created>
  <dcterms:modified xsi:type="dcterms:W3CDTF">2019-02-15T11:22:29Z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