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1" r:id="rId2"/>
    <p:sldId id="258" r:id="rId3"/>
    <p:sldId id="261" r:id="rId4"/>
    <p:sldId id="262" r:id="rId5"/>
    <p:sldId id="257" r:id="rId6"/>
    <p:sldId id="295" r:id="rId7"/>
    <p:sldId id="294" r:id="rId8"/>
    <p:sldId id="263" r:id="rId9"/>
    <p:sldId id="272" r:id="rId10"/>
    <p:sldId id="266" r:id="rId11"/>
    <p:sldId id="268" r:id="rId12"/>
    <p:sldId id="296" r:id="rId13"/>
    <p:sldId id="267" r:id="rId14"/>
    <p:sldId id="282" r:id="rId15"/>
    <p:sldId id="283" r:id="rId16"/>
    <p:sldId id="297" r:id="rId17"/>
    <p:sldId id="299" r:id="rId18"/>
    <p:sldId id="300" r:id="rId1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97A"/>
    <a:srgbClr val="003399"/>
    <a:srgbClr val="000066"/>
    <a:srgbClr val="5100A2"/>
    <a:srgbClr val="6600CC"/>
    <a:srgbClr val="003366"/>
    <a:srgbClr val="003300"/>
    <a:srgbClr val="CCFFFF"/>
    <a:srgbClr val="00FF99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>
      <p:cViewPr varScale="1">
        <p:scale>
          <a:sx n="74" d="100"/>
          <a:sy n="74" d="100"/>
        </p:scale>
        <p:origin x="10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2596F8-1AF8-4C41-87EA-FCF88ECBEAF7}" type="doc">
      <dgm:prSet loTypeId="urn:microsoft.com/office/officeart/2005/8/layout/lProcess1" loCatId="process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3FF9E24D-B182-4208-9C4B-B8A50B60AA77}">
      <dgm:prSet phldrT="[Текст]"/>
      <dgm:spPr/>
      <dgm:t>
        <a:bodyPr/>
        <a:lstStyle/>
        <a:p>
          <a:r>
            <a:rPr lang="uk-UA" dirty="0" smtClean="0"/>
            <a:t>мала</a:t>
          </a:r>
          <a:endParaRPr lang="uk-UA" dirty="0"/>
        </a:p>
      </dgm:t>
    </dgm:pt>
    <dgm:pt modelId="{3B66B551-2282-456D-BEC3-2B4FE720354D}" type="parTrans" cxnId="{47F5C0FA-E9FA-4105-8FD5-8D37FD691D5C}">
      <dgm:prSet/>
      <dgm:spPr/>
      <dgm:t>
        <a:bodyPr/>
        <a:lstStyle/>
        <a:p>
          <a:endParaRPr lang="uk-UA"/>
        </a:p>
      </dgm:t>
    </dgm:pt>
    <dgm:pt modelId="{3C9073CB-F7CA-421C-AAF0-5CA8102ACB21}" type="sibTrans" cxnId="{47F5C0FA-E9FA-4105-8FD5-8D37FD691D5C}">
      <dgm:prSet/>
      <dgm:spPr/>
      <dgm:t>
        <a:bodyPr/>
        <a:lstStyle/>
        <a:p>
          <a:endParaRPr lang="uk-UA"/>
        </a:p>
      </dgm:t>
    </dgm:pt>
    <dgm:pt modelId="{F5533E5D-6916-4296-A60B-293A63B9BE20}">
      <dgm:prSet phldrT="[Текст]"/>
      <dgm:spPr/>
      <dgm:t>
        <a:bodyPr/>
        <a:lstStyle/>
        <a:p>
          <a:r>
            <a:rPr lang="uk-UA" dirty="0" smtClean="0"/>
            <a:t>Формальні групи</a:t>
          </a:r>
          <a:endParaRPr lang="uk-UA" dirty="0"/>
        </a:p>
      </dgm:t>
    </dgm:pt>
    <dgm:pt modelId="{0485D7CA-0019-4D74-8BC4-EA05E7BA4215}" type="parTrans" cxnId="{01226539-092D-48F2-882C-FC7FE78A10F4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6DB8E608-6293-4EFA-8959-1E5A44478E66}" type="sibTrans" cxnId="{01226539-092D-48F2-882C-FC7FE78A10F4}">
      <dgm:prSet/>
      <dgm:spPr/>
      <dgm:t>
        <a:bodyPr/>
        <a:lstStyle/>
        <a:p>
          <a:endParaRPr lang="uk-UA"/>
        </a:p>
      </dgm:t>
    </dgm:pt>
    <dgm:pt modelId="{D2F65D80-EB36-49AB-8607-E53D21361861}">
      <dgm:prSet phldrT="[Текст]"/>
      <dgm:spPr/>
      <dgm:t>
        <a:bodyPr/>
        <a:lstStyle/>
        <a:p>
          <a:r>
            <a:rPr lang="uk-UA" dirty="0" smtClean="0"/>
            <a:t>середня</a:t>
          </a:r>
          <a:endParaRPr lang="uk-UA" dirty="0"/>
        </a:p>
      </dgm:t>
    </dgm:pt>
    <dgm:pt modelId="{B87C3044-CDFF-48EE-AFBC-FCD2F5799315}" type="parTrans" cxnId="{079CD1FF-3269-4AE8-978F-00243CB66108}">
      <dgm:prSet/>
      <dgm:spPr/>
      <dgm:t>
        <a:bodyPr/>
        <a:lstStyle/>
        <a:p>
          <a:endParaRPr lang="uk-UA"/>
        </a:p>
      </dgm:t>
    </dgm:pt>
    <dgm:pt modelId="{AC3FA66B-2E61-4193-BCC1-755ED3EC4822}" type="sibTrans" cxnId="{079CD1FF-3269-4AE8-978F-00243CB66108}">
      <dgm:prSet/>
      <dgm:spPr/>
      <dgm:t>
        <a:bodyPr/>
        <a:lstStyle/>
        <a:p>
          <a:endParaRPr lang="uk-UA"/>
        </a:p>
      </dgm:t>
    </dgm:pt>
    <dgm:pt modelId="{ED097255-8741-4EA5-A752-E39326CF618B}">
      <dgm:prSet phldrT="[Текст]"/>
      <dgm:spPr/>
      <dgm:t>
        <a:bodyPr/>
        <a:lstStyle/>
        <a:p>
          <a:r>
            <a:rPr lang="uk-UA" dirty="0" smtClean="0"/>
            <a:t>Неформальні групи</a:t>
          </a:r>
          <a:endParaRPr lang="uk-UA" dirty="0"/>
        </a:p>
      </dgm:t>
    </dgm:pt>
    <dgm:pt modelId="{85ACC98B-FC15-4C4A-B278-355704345CB7}" type="parTrans" cxnId="{D4A1837B-9F02-4AC4-87A1-77BD0A8BE2AD}">
      <dgm:prSet/>
      <dgm:spPr/>
      <dgm:t>
        <a:bodyPr/>
        <a:lstStyle/>
        <a:p>
          <a:endParaRPr lang="uk-UA"/>
        </a:p>
      </dgm:t>
    </dgm:pt>
    <dgm:pt modelId="{1F424685-A2F5-40F6-B8B2-93B46EB9A990}" type="sibTrans" cxnId="{D4A1837B-9F02-4AC4-87A1-77BD0A8BE2AD}">
      <dgm:prSet/>
      <dgm:spPr/>
      <dgm:t>
        <a:bodyPr/>
        <a:lstStyle/>
        <a:p>
          <a:endParaRPr lang="uk-UA"/>
        </a:p>
      </dgm:t>
    </dgm:pt>
    <dgm:pt modelId="{912AA986-548E-4B97-8B57-292B4B10848E}">
      <dgm:prSet/>
      <dgm:spPr/>
      <dgm:t>
        <a:bodyPr/>
        <a:lstStyle/>
        <a:p>
          <a:r>
            <a:rPr lang="uk-UA" dirty="0" smtClean="0"/>
            <a:t>велика</a:t>
          </a:r>
          <a:endParaRPr lang="uk-UA" dirty="0"/>
        </a:p>
      </dgm:t>
    </dgm:pt>
    <dgm:pt modelId="{4AB6BA4E-5B88-4BA8-BFB9-354CA0917BD8}" type="parTrans" cxnId="{A213F4C3-23A5-4051-A652-3072299399C5}">
      <dgm:prSet/>
      <dgm:spPr/>
      <dgm:t>
        <a:bodyPr/>
        <a:lstStyle/>
        <a:p>
          <a:endParaRPr lang="uk-UA"/>
        </a:p>
      </dgm:t>
    </dgm:pt>
    <dgm:pt modelId="{6BA37278-6E41-4040-B80E-01719DC13782}" type="sibTrans" cxnId="{A213F4C3-23A5-4051-A652-3072299399C5}">
      <dgm:prSet/>
      <dgm:spPr/>
      <dgm:t>
        <a:bodyPr/>
        <a:lstStyle/>
        <a:p>
          <a:endParaRPr lang="uk-UA"/>
        </a:p>
      </dgm:t>
    </dgm:pt>
    <dgm:pt modelId="{91F20670-5E88-4D16-81F3-1AABB30B246F}">
      <dgm:prSet/>
      <dgm:spPr/>
      <dgm:t>
        <a:bodyPr/>
        <a:lstStyle/>
        <a:p>
          <a:r>
            <a:rPr lang="uk-UA" dirty="0" smtClean="0"/>
            <a:t>Групи</a:t>
          </a:r>
          <a:endParaRPr lang="uk-UA" dirty="0"/>
        </a:p>
      </dgm:t>
    </dgm:pt>
    <dgm:pt modelId="{8D506718-373A-491D-B5CC-BFEB445A1DCE}" type="parTrans" cxnId="{620053A9-D991-46A1-A06A-8FEB5ED45B13}">
      <dgm:prSet/>
      <dgm:spPr/>
      <dgm:t>
        <a:bodyPr/>
        <a:lstStyle/>
        <a:p>
          <a:endParaRPr lang="uk-UA"/>
        </a:p>
      </dgm:t>
    </dgm:pt>
    <dgm:pt modelId="{F04FD7A5-DCEA-4D81-A272-BF834605F6EE}" type="sibTrans" cxnId="{620053A9-D991-46A1-A06A-8FEB5ED45B13}">
      <dgm:prSet/>
      <dgm:spPr/>
      <dgm:t>
        <a:bodyPr/>
        <a:lstStyle/>
        <a:p>
          <a:endParaRPr lang="uk-UA"/>
        </a:p>
      </dgm:t>
    </dgm:pt>
    <dgm:pt modelId="{3BAF7EFD-992E-4F57-B409-E48DB05C9F3F}" type="pres">
      <dgm:prSet presAssocID="{982596F8-1AF8-4C41-87EA-FCF88ECBEAF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54EB16A9-DECC-4862-8138-4FD7A7DC2E54}" type="pres">
      <dgm:prSet presAssocID="{3FF9E24D-B182-4208-9C4B-B8A50B60AA77}" presName="vertFlow" presStyleCnt="0"/>
      <dgm:spPr/>
    </dgm:pt>
    <dgm:pt modelId="{396EAC15-47EC-4C72-BCD2-746AEC0CFFAF}" type="pres">
      <dgm:prSet presAssocID="{3FF9E24D-B182-4208-9C4B-B8A50B60AA77}" presName="header" presStyleLbl="node1" presStyleIdx="0" presStyleCnt="4" custLinFactNeighborX="-16804" custLinFactNeighborY="-13462"/>
      <dgm:spPr/>
      <dgm:t>
        <a:bodyPr/>
        <a:lstStyle/>
        <a:p>
          <a:endParaRPr lang="uk-UA"/>
        </a:p>
      </dgm:t>
    </dgm:pt>
    <dgm:pt modelId="{C85B1E62-0CA0-425A-8D07-D21A12223DA3}" type="pres">
      <dgm:prSet presAssocID="{0485D7CA-0019-4D74-8BC4-EA05E7BA4215}" presName="parTrans" presStyleLbl="sibTrans2D1" presStyleIdx="0" presStyleCnt="2" custLinFactX="100000" custLinFactY="-200000" custLinFactNeighborX="164599" custLinFactNeighborY="-223037"/>
      <dgm:spPr/>
      <dgm:t>
        <a:bodyPr/>
        <a:lstStyle/>
        <a:p>
          <a:endParaRPr lang="uk-UA"/>
        </a:p>
      </dgm:t>
    </dgm:pt>
    <dgm:pt modelId="{60EDB7D1-C2E6-4B4C-9785-A47CA0E6DFCC}" type="pres">
      <dgm:prSet presAssocID="{F5533E5D-6916-4296-A60B-293A63B9BE20}" presName="child" presStyleLbl="alignAccFollowNode1" presStyleIdx="0" presStyleCnt="2" custLinFactY="10131" custLinFactNeighborX="1334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AEB6096-4FCE-4822-8C8C-3A21F94CC194}" type="pres">
      <dgm:prSet presAssocID="{3FF9E24D-B182-4208-9C4B-B8A50B60AA77}" presName="hSp" presStyleCnt="0"/>
      <dgm:spPr/>
    </dgm:pt>
    <dgm:pt modelId="{47E955FE-6CC6-459A-997D-B952870C9D47}" type="pres">
      <dgm:prSet presAssocID="{D2F65D80-EB36-49AB-8607-E53D21361861}" presName="vertFlow" presStyleCnt="0"/>
      <dgm:spPr/>
    </dgm:pt>
    <dgm:pt modelId="{5219A9CF-A6F6-4E93-9169-10F07591B6FC}" type="pres">
      <dgm:prSet presAssocID="{D2F65D80-EB36-49AB-8607-E53D21361861}" presName="header" presStyleLbl="node1" presStyleIdx="1" presStyleCnt="4"/>
      <dgm:spPr/>
      <dgm:t>
        <a:bodyPr/>
        <a:lstStyle/>
        <a:p>
          <a:endParaRPr lang="uk-UA"/>
        </a:p>
      </dgm:t>
    </dgm:pt>
    <dgm:pt modelId="{AE95D528-F4DC-4AEE-8DAE-5A5C3C761B49}" type="pres">
      <dgm:prSet presAssocID="{85ACC98B-FC15-4C4A-B278-355704345CB7}" presName="parTrans" presStyleLbl="sibTrans2D1" presStyleIdx="1" presStyleCnt="2" custLinFactX="51285" custLinFactY="-200000" custLinFactNeighborX="100000" custLinFactNeighborY="-220470"/>
      <dgm:spPr/>
      <dgm:t>
        <a:bodyPr/>
        <a:lstStyle/>
        <a:p>
          <a:endParaRPr lang="uk-UA"/>
        </a:p>
      </dgm:t>
    </dgm:pt>
    <dgm:pt modelId="{6BBBFA59-3D64-4FC3-AECB-525EE10E4487}" type="pres">
      <dgm:prSet presAssocID="{ED097255-8741-4EA5-A752-E39326CF618B}" presName="child" presStyleLbl="alignAccFollowNode1" presStyleIdx="1" presStyleCnt="2" custLinFactNeighborX="27075" custLinFactNeighborY="66328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FEC3725-C362-4DD7-8E85-B8C68B310934}" type="pres">
      <dgm:prSet presAssocID="{D2F65D80-EB36-49AB-8607-E53D21361861}" presName="hSp" presStyleCnt="0"/>
      <dgm:spPr/>
    </dgm:pt>
    <dgm:pt modelId="{8D92EE40-B630-479C-8EEE-72B49EF341BF}" type="pres">
      <dgm:prSet presAssocID="{912AA986-548E-4B97-8B57-292B4B10848E}" presName="vertFlow" presStyleCnt="0"/>
      <dgm:spPr/>
    </dgm:pt>
    <dgm:pt modelId="{A91CE242-DAC2-4BC7-97F5-A862108EC49E}" type="pres">
      <dgm:prSet presAssocID="{912AA986-548E-4B97-8B57-292B4B10848E}" presName="header" presStyleLbl="node1" presStyleIdx="2" presStyleCnt="4"/>
      <dgm:spPr/>
      <dgm:t>
        <a:bodyPr/>
        <a:lstStyle/>
        <a:p>
          <a:endParaRPr lang="uk-UA"/>
        </a:p>
      </dgm:t>
    </dgm:pt>
    <dgm:pt modelId="{03E11BBE-9A43-445E-808C-2726B293154F}" type="pres">
      <dgm:prSet presAssocID="{912AA986-548E-4B97-8B57-292B4B10848E}" presName="hSp" presStyleCnt="0"/>
      <dgm:spPr/>
    </dgm:pt>
    <dgm:pt modelId="{CF672F9A-98C8-42F9-8A28-228F6310DDD4}" type="pres">
      <dgm:prSet presAssocID="{91F20670-5E88-4D16-81F3-1AABB30B246F}" presName="vertFlow" presStyleCnt="0"/>
      <dgm:spPr/>
    </dgm:pt>
    <dgm:pt modelId="{6EBD5A3B-8713-436F-8BB5-7D8B5A5D0CF1}" type="pres">
      <dgm:prSet presAssocID="{91F20670-5E88-4D16-81F3-1AABB30B246F}" presName="header" presStyleLbl="node1" presStyleIdx="3" presStyleCnt="4" custLinFactX="-100000" custLinFactY="-100000" custLinFactNeighborX="-122776" custLinFactNeighborY="-127063"/>
      <dgm:spPr/>
      <dgm:t>
        <a:bodyPr/>
        <a:lstStyle/>
        <a:p>
          <a:endParaRPr lang="uk-UA"/>
        </a:p>
      </dgm:t>
    </dgm:pt>
  </dgm:ptLst>
  <dgm:cxnLst>
    <dgm:cxn modelId="{D4A1837B-9F02-4AC4-87A1-77BD0A8BE2AD}" srcId="{D2F65D80-EB36-49AB-8607-E53D21361861}" destId="{ED097255-8741-4EA5-A752-E39326CF618B}" srcOrd="0" destOrd="0" parTransId="{85ACC98B-FC15-4C4A-B278-355704345CB7}" sibTransId="{1F424685-A2F5-40F6-B8B2-93B46EB9A990}"/>
    <dgm:cxn modelId="{F9EFE128-7778-4D28-B6F7-50953A2A3A8A}" type="presOf" srcId="{D2F65D80-EB36-49AB-8607-E53D21361861}" destId="{5219A9CF-A6F6-4E93-9169-10F07591B6FC}" srcOrd="0" destOrd="0" presId="urn:microsoft.com/office/officeart/2005/8/layout/lProcess1"/>
    <dgm:cxn modelId="{079CD1FF-3269-4AE8-978F-00243CB66108}" srcId="{982596F8-1AF8-4C41-87EA-FCF88ECBEAF7}" destId="{D2F65D80-EB36-49AB-8607-E53D21361861}" srcOrd="1" destOrd="0" parTransId="{B87C3044-CDFF-48EE-AFBC-FCD2F5799315}" sibTransId="{AC3FA66B-2E61-4193-BCC1-755ED3EC4822}"/>
    <dgm:cxn modelId="{E821DBA1-F0A9-4371-82D4-3B079F96E318}" type="presOf" srcId="{912AA986-548E-4B97-8B57-292B4B10848E}" destId="{A91CE242-DAC2-4BC7-97F5-A862108EC49E}" srcOrd="0" destOrd="0" presId="urn:microsoft.com/office/officeart/2005/8/layout/lProcess1"/>
    <dgm:cxn modelId="{47F5C0FA-E9FA-4105-8FD5-8D37FD691D5C}" srcId="{982596F8-1AF8-4C41-87EA-FCF88ECBEAF7}" destId="{3FF9E24D-B182-4208-9C4B-B8A50B60AA77}" srcOrd="0" destOrd="0" parTransId="{3B66B551-2282-456D-BEC3-2B4FE720354D}" sibTransId="{3C9073CB-F7CA-421C-AAF0-5CA8102ACB21}"/>
    <dgm:cxn modelId="{EE05BB80-2EAE-43A4-BBFB-CB90AB1D9DD7}" type="presOf" srcId="{3FF9E24D-B182-4208-9C4B-B8A50B60AA77}" destId="{396EAC15-47EC-4C72-BCD2-746AEC0CFFAF}" srcOrd="0" destOrd="0" presId="urn:microsoft.com/office/officeart/2005/8/layout/lProcess1"/>
    <dgm:cxn modelId="{3C59D360-F6C0-408B-ADCB-85D69E81FDAE}" type="presOf" srcId="{85ACC98B-FC15-4C4A-B278-355704345CB7}" destId="{AE95D528-F4DC-4AEE-8DAE-5A5C3C761B49}" srcOrd="0" destOrd="0" presId="urn:microsoft.com/office/officeart/2005/8/layout/lProcess1"/>
    <dgm:cxn modelId="{025FD5AB-46A7-4F98-863B-85515906F85D}" type="presOf" srcId="{F5533E5D-6916-4296-A60B-293A63B9BE20}" destId="{60EDB7D1-C2E6-4B4C-9785-A47CA0E6DFCC}" srcOrd="0" destOrd="0" presId="urn:microsoft.com/office/officeart/2005/8/layout/lProcess1"/>
    <dgm:cxn modelId="{01226539-092D-48F2-882C-FC7FE78A10F4}" srcId="{3FF9E24D-B182-4208-9C4B-B8A50B60AA77}" destId="{F5533E5D-6916-4296-A60B-293A63B9BE20}" srcOrd="0" destOrd="0" parTransId="{0485D7CA-0019-4D74-8BC4-EA05E7BA4215}" sibTransId="{6DB8E608-6293-4EFA-8959-1E5A44478E66}"/>
    <dgm:cxn modelId="{D560DB48-6F3C-4E0D-B371-5FC9F5140C12}" type="presOf" srcId="{982596F8-1AF8-4C41-87EA-FCF88ECBEAF7}" destId="{3BAF7EFD-992E-4F57-B409-E48DB05C9F3F}" srcOrd="0" destOrd="0" presId="urn:microsoft.com/office/officeart/2005/8/layout/lProcess1"/>
    <dgm:cxn modelId="{8AC3ECB9-0EE0-4F21-BE69-9B1A6A8441B1}" type="presOf" srcId="{0485D7CA-0019-4D74-8BC4-EA05E7BA4215}" destId="{C85B1E62-0CA0-425A-8D07-D21A12223DA3}" srcOrd="0" destOrd="0" presId="urn:microsoft.com/office/officeart/2005/8/layout/lProcess1"/>
    <dgm:cxn modelId="{A213F4C3-23A5-4051-A652-3072299399C5}" srcId="{982596F8-1AF8-4C41-87EA-FCF88ECBEAF7}" destId="{912AA986-548E-4B97-8B57-292B4B10848E}" srcOrd="2" destOrd="0" parTransId="{4AB6BA4E-5B88-4BA8-BFB9-354CA0917BD8}" sibTransId="{6BA37278-6E41-4040-B80E-01719DC13782}"/>
    <dgm:cxn modelId="{620053A9-D991-46A1-A06A-8FEB5ED45B13}" srcId="{982596F8-1AF8-4C41-87EA-FCF88ECBEAF7}" destId="{91F20670-5E88-4D16-81F3-1AABB30B246F}" srcOrd="3" destOrd="0" parTransId="{8D506718-373A-491D-B5CC-BFEB445A1DCE}" sibTransId="{F04FD7A5-DCEA-4D81-A272-BF834605F6EE}"/>
    <dgm:cxn modelId="{F3685CCB-6958-4744-A404-FCBCD7E8D471}" type="presOf" srcId="{ED097255-8741-4EA5-A752-E39326CF618B}" destId="{6BBBFA59-3D64-4FC3-AECB-525EE10E4487}" srcOrd="0" destOrd="0" presId="urn:microsoft.com/office/officeart/2005/8/layout/lProcess1"/>
    <dgm:cxn modelId="{F9BDDF58-4886-4C30-B483-C753B6762AD5}" type="presOf" srcId="{91F20670-5E88-4D16-81F3-1AABB30B246F}" destId="{6EBD5A3B-8713-436F-8BB5-7D8B5A5D0CF1}" srcOrd="0" destOrd="0" presId="urn:microsoft.com/office/officeart/2005/8/layout/lProcess1"/>
    <dgm:cxn modelId="{425E77D6-E4F6-43F1-8BFB-320621A6ACDF}" type="presParOf" srcId="{3BAF7EFD-992E-4F57-B409-E48DB05C9F3F}" destId="{54EB16A9-DECC-4862-8138-4FD7A7DC2E54}" srcOrd="0" destOrd="0" presId="urn:microsoft.com/office/officeart/2005/8/layout/lProcess1"/>
    <dgm:cxn modelId="{DBC1C0D9-3FD1-4604-96F3-7BDE5148F4CE}" type="presParOf" srcId="{54EB16A9-DECC-4862-8138-4FD7A7DC2E54}" destId="{396EAC15-47EC-4C72-BCD2-746AEC0CFFAF}" srcOrd="0" destOrd="0" presId="urn:microsoft.com/office/officeart/2005/8/layout/lProcess1"/>
    <dgm:cxn modelId="{4F73A0A2-874D-4D89-BF90-278EEC21614D}" type="presParOf" srcId="{54EB16A9-DECC-4862-8138-4FD7A7DC2E54}" destId="{C85B1E62-0CA0-425A-8D07-D21A12223DA3}" srcOrd="1" destOrd="0" presId="urn:microsoft.com/office/officeart/2005/8/layout/lProcess1"/>
    <dgm:cxn modelId="{12E38DD5-46ED-48ED-A4FA-A7C627A4E2D1}" type="presParOf" srcId="{54EB16A9-DECC-4862-8138-4FD7A7DC2E54}" destId="{60EDB7D1-C2E6-4B4C-9785-A47CA0E6DFCC}" srcOrd="2" destOrd="0" presId="urn:microsoft.com/office/officeart/2005/8/layout/lProcess1"/>
    <dgm:cxn modelId="{57A9E0F2-5A97-44D6-977D-3C5EC34AF05A}" type="presParOf" srcId="{3BAF7EFD-992E-4F57-B409-E48DB05C9F3F}" destId="{DAEB6096-4FCE-4822-8C8C-3A21F94CC194}" srcOrd="1" destOrd="0" presId="urn:microsoft.com/office/officeart/2005/8/layout/lProcess1"/>
    <dgm:cxn modelId="{5BE3E8B8-B497-445A-934F-4C00D645C0A5}" type="presParOf" srcId="{3BAF7EFD-992E-4F57-B409-E48DB05C9F3F}" destId="{47E955FE-6CC6-459A-997D-B952870C9D47}" srcOrd="2" destOrd="0" presId="urn:microsoft.com/office/officeart/2005/8/layout/lProcess1"/>
    <dgm:cxn modelId="{8843821B-BA9F-4FE3-A0D1-6A769122BB45}" type="presParOf" srcId="{47E955FE-6CC6-459A-997D-B952870C9D47}" destId="{5219A9CF-A6F6-4E93-9169-10F07591B6FC}" srcOrd="0" destOrd="0" presId="urn:microsoft.com/office/officeart/2005/8/layout/lProcess1"/>
    <dgm:cxn modelId="{5738373F-ABAD-4A3C-AC5C-3C3C43C58CAE}" type="presParOf" srcId="{47E955FE-6CC6-459A-997D-B952870C9D47}" destId="{AE95D528-F4DC-4AEE-8DAE-5A5C3C761B49}" srcOrd="1" destOrd="0" presId="urn:microsoft.com/office/officeart/2005/8/layout/lProcess1"/>
    <dgm:cxn modelId="{59967292-F238-43FF-A352-1CE669537044}" type="presParOf" srcId="{47E955FE-6CC6-459A-997D-B952870C9D47}" destId="{6BBBFA59-3D64-4FC3-AECB-525EE10E4487}" srcOrd="2" destOrd="0" presId="urn:microsoft.com/office/officeart/2005/8/layout/lProcess1"/>
    <dgm:cxn modelId="{21B51737-EFC8-4234-9A54-19694910F037}" type="presParOf" srcId="{3BAF7EFD-992E-4F57-B409-E48DB05C9F3F}" destId="{CFEC3725-C362-4DD7-8E85-B8C68B310934}" srcOrd="3" destOrd="0" presId="urn:microsoft.com/office/officeart/2005/8/layout/lProcess1"/>
    <dgm:cxn modelId="{14D71C6F-EAFE-4A45-84C2-5A72C1A627F4}" type="presParOf" srcId="{3BAF7EFD-992E-4F57-B409-E48DB05C9F3F}" destId="{8D92EE40-B630-479C-8EEE-72B49EF341BF}" srcOrd="4" destOrd="0" presId="urn:microsoft.com/office/officeart/2005/8/layout/lProcess1"/>
    <dgm:cxn modelId="{B4754BF1-55E8-4A22-AEE4-D402C711FCEA}" type="presParOf" srcId="{8D92EE40-B630-479C-8EEE-72B49EF341BF}" destId="{A91CE242-DAC2-4BC7-97F5-A862108EC49E}" srcOrd="0" destOrd="0" presId="urn:microsoft.com/office/officeart/2005/8/layout/lProcess1"/>
    <dgm:cxn modelId="{D242CF9C-C048-4466-8F77-95F28709FB3B}" type="presParOf" srcId="{3BAF7EFD-992E-4F57-B409-E48DB05C9F3F}" destId="{03E11BBE-9A43-445E-808C-2726B293154F}" srcOrd="5" destOrd="0" presId="urn:microsoft.com/office/officeart/2005/8/layout/lProcess1"/>
    <dgm:cxn modelId="{27600D74-E158-41F7-9CD8-4A5FA9FA3867}" type="presParOf" srcId="{3BAF7EFD-992E-4F57-B409-E48DB05C9F3F}" destId="{CF672F9A-98C8-42F9-8A28-228F6310DDD4}" srcOrd="6" destOrd="0" presId="urn:microsoft.com/office/officeart/2005/8/layout/lProcess1"/>
    <dgm:cxn modelId="{590182BB-B553-45DB-8870-427E920AAA11}" type="presParOf" srcId="{CF672F9A-98C8-42F9-8A28-228F6310DDD4}" destId="{6EBD5A3B-8713-436F-8BB5-7D8B5A5D0CF1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6EAC15-47EC-4C72-BCD2-746AEC0CFFAF}">
      <dsp:nvSpPr>
        <dsp:cNvPr id="0" name=""/>
        <dsp:cNvSpPr/>
      </dsp:nvSpPr>
      <dsp:spPr>
        <a:xfrm>
          <a:off x="0" y="1568828"/>
          <a:ext cx="1633803" cy="4084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мала</a:t>
          </a:r>
          <a:endParaRPr lang="uk-UA" sz="2300" kern="1200" dirty="0"/>
        </a:p>
      </dsp:txBody>
      <dsp:txXfrm>
        <a:off x="11963" y="1580791"/>
        <a:ext cx="1609877" cy="384524"/>
      </dsp:txXfrm>
    </dsp:sp>
    <dsp:sp modelId="{C85B1E62-0CA0-425A-8D07-D21A12223DA3}">
      <dsp:nvSpPr>
        <dsp:cNvPr id="0" name=""/>
        <dsp:cNvSpPr/>
      </dsp:nvSpPr>
      <dsp:spPr>
        <a:xfrm rot="4430642">
          <a:off x="1313384" y="1812428"/>
          <a:ext cx="180394" cy="71478"/>
        </a:xfrm>
        <a:prstGeom prst="rightArrow">
          <a:avLst>
            <a:gd name="adj1" fmla="val 66700"/>
            <a:gd name="adj2" fmla="val 5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EDB7D1-C2E6-4B4C-9785-A47CA0E6DFCC}">
      <dsp:nvSpPr>
        <dsp:cNvPr id="0" name=""/>
        <dsp:cNvSpPr/>
      </dsp:nvSpPr>
      <dsp:spPr>
        <a:xfrm>
          <a:off x="218716" y="2323820"/>
          <a:ext cx="1633803" cy="40845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Формальні групи</a:t>
          </a:r>
          <a:endParaRPr lang="uk-UA" sz="1200" kern="1200" dirty="0"/>
        </a:p>
      </dsp:txBody>
      <dsp:txXfrm>
        <a:off x="230679" y="2335783"/>
        <a:ext cx="1609877" cy="384524"/>
      </dsp:txXfrm>
    </dsp:sp>
    <dsp:sp modelId="{5219A9CF-A6F6-4E93-9169-10F07591B6FC}">
      <dsp:nvSpPr>
        <dsp:cNvPr id="0" name=""/>
        <dsp:cNvSpPr/>
      </dsp:nvSpPr>
      <dsp:spPr>
        <a:xfrm>
          <a:off x="1863172" y="1588073"/>
          <a:ext cx="1633803" cy="4084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середня</a:t>
          </a:r>
          <a:endParaRPr lang="uk-UA" sz="2300" kern="1200" dirty="0"/>
        </a:p>
      </dsp:txBody>
      <dsp:txXfrm>
        <a:off x="1875135" y="1600036"/>
        <a:ext cx="1609877" cy="384524"/>
      </dsp:txXfrm>
    </dsp:sp>
    <dsp:sp modelId="{AE95D528-F4DC-4AEE-8DAE-5A5C3C761B49}">
      <dsp:nvSpPr>
        <dsp:cNvPr id="0" name=""/>
        <dsp:cNvSpPr/>
      </dsp:nvSpPr>
      <dsp:spPr>
        <a:xfrm rot="3336472">
          <a:off x="3047176" y="1779127"/>
          <a:ext cx="144075" cy="7147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BBFA59-3D64-4FC3-AECB-525EE10E4487}">
      <dsp:nvSpPr>
        <dsp:cNvPr id="0" name=""/>
        <dsp:cNvSpPr/>
      </dsp:nvSpPr>
      <dsp:spPr>
        <a:xfrm>
          <a:off x="2305524" y="2234303"/>
          <a:ext cx="1633803" cy="40845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Неформальні групи</a:t>
          </a:r>
          <a:endParaRPr lang="uk-UA" sz="1200" kern="1200" dirty="0"/>
        </a:p>
      </dsp:txBody>
      <dsp:txXfrm>
        <a:off x="2317487" y="2246266"/>
        <a:ext cx="1609877" cy="384524"/>
      </dsp:txXfrm>
    </dsp:sp>
    <dsp:sp modelId="{A91CE242-DAC2-4BC7-97F5-A862108EC49E}">
      <dsp:nvSpPr>
        <dsp:cNvPr id="0" name=""/>
        <dsp:cNvSpPr/>
      </dsp:nvSpPr>
      <dsp:spPr>
        <a:xfrm>
          <a:off x="3725708" y="1588073"/>
          <a:ext cx="1633803" cy="4084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велика</a:t>
          </a:r>
          <a:endParaRPr lang="uk-UA" sz="2300" kern="1200" dirty="0"/>
        </a:p>
      </dsp:txBody>
      <dsp:txXfrm>
        <a:off x="3737671" y="1600036"/>
        <a:ext cx="1609877" cy="384524"/>
      </dsp:txXfrm>
    </dsp:sp>
    <dsp:sp modelId="{6EBD5A3B-8713-436F-8BB5-7D8B5A5D0CF1}">
      <dsp:nvSpPr>
        <dsp:cNvPr id="0" name=""/>
        <dsp:cNvSpPr/>
      </dsp:nvSpPr>
      <dsp:spPr>
        <a:xfrm>
          <a:off x="1948522" y="660632"/>
          <a:ext cx="1633803" cy="4084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Групи</a:t>
          </a:r>
          <a:endParaRPr lang="uk-UA" sz="2300" kern="1200" dirty="0"/>
        </a:p>
      </dsp:txBody>
      <dsp:txXfrm>
        <a:off x="1960485" y="672595"/>
        <a:ext cx="1609877" cy="3845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B6DE4-46E1-4415-BBFB-D070B37AE3D3}" type="datetimeFigureOut">
              <a:rPr lang="uk-UA" smtClean="0"/>
              <a:pPr/>
              <a:t>12.09.2022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55B3-822A-4CA7-AA05-E49FA7B512F4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40642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B6DE4-46E1-4415-BBFB-D070B37AE3D3}" type="datetimeFigureOut">
              <a:rPr lang="uk-UA" smtClean="0"/>
              <a:pPr/>
              <a:t>12.09.2022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55B3-822A-4CA7-AA05-E49FA7B512F4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1385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B6DE4-46E1-4415-BBFB-D070B37AE3D3}" type="datetimeFigureOut">
              <a:rPr lang="uk-UA" smtClean="0"/>
              <a:pPr/>
              <a:t>12.09.2022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55B3-822A-4CA7-AA05-E49FA7B512F4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49508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B6DE4-46E1-4415-BBFB-D070B37AE3D3}" type="datetimeFigureOut">
              <a:rPr lang="uk-UA" smtClean="0"/>
              <a:pPr/>
              <a:t>12.09.2022</a:t>
            </a:fld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55B3-822A-4CA7-AA05-E49FA7B512F4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32389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B6DE4-46E1-4415-BBFB-D070B37AE3D3}" type="datetimeFigureOut">
              <a:rPr lang="uk-UA" smtClean="0"/>
              <a:pPr/>
              <a:t>12.09.2022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55B3-822A-4CA7-AA05-E49FA7B512F4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71284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B6DE4-46E1-4415-BBFB-D070B37AE3D3}" type="datetimeFigureOut">
              <a:rPr lang="uk-UA" smtClean="0"/>
              <a:pPr/>
              <a:t>12.09.2022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55B3-822A-4CA7-AA05-E49FA7B512F4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80660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B6DE4-46E1-4415-BBFB-D070B37AE3D3}" type="datetimeFigureOut">
              <a:rPr lang="uk-UA" smtClean="0"/>
              <a:pPr/>
              <a:t>12.09.2022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55B3-822A-4CA7-AA05-E49FA7B512F4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42025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B6DE4-46E1-4415-BBFB-D070B37AE3D3}" type="datetimeFigureOut">
              <a:rPr lang="uk-UA" smtClean="0"/>
              <a:pPr/>
              <a:t>12.09.2022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55B3-822A-4CA7-AA05-E49FA7B512F4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30772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B6DE4-46E1-4415-BBFB-D070B37AE3D3}" type="datetimeFigureOut">
              <a:rPr lang="uk-UA" smtClean="0"/>
              <a:pPr/>
              <a:t>12.09.2022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55B3-822A-4CA7-AA05-E49FA7B512F4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2656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B6DE4-46E1-4415-BBFB-D070B37AE3D3}" type="datetimeFigureOut">
              <a:rPr lang="uk-UA" smtClean="0"/>
              <a:pPr/>
              <a:t>12.09.2022</a:t>
            </a:fld>
            <a:endParaRPr lang="uk-U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55B3-822A-4CA7-AA05-E49FA7B512F4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28795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B6DE4-46E1-4415-BBFB-D070B37AE3D3}" type="datetimeFigureOut">
              <a:rPr lang="uk-UA" smtClean="0"/>
              <a:pPr/>
              <a:t>12.09.2022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55B3-822A-4CA7-AA05-E49FA7B512F4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74638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B6DE4-46E1-4415-BBFB-D070B37AE3D3}" type="datetimeFigureOut">
              <a:rPr lang="uk-UA" smtClean="0"/>
              <a:pPr/>
              <a:t>12.09.2022</a:t>
            </a:fld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55B3-822A-4CA7-AA05-E49FA7B512F4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18463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B6DE4-46E1-4415-BBFB-D070B37AE3D3}" type="datetimeFigureOut">
              <a:rPr lang="uk-UA" smtClean="0"/>
              <a:pPr/>
              <a:t>12.09.2022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55B3-822A-4CA7-AA05-E49FA7B512F4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64071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D81B6DE4-46E1-4415-BBFB-D070B37AE3D3}" type="datetimeFigureOut">
              <a:rPr lang="uk-UA" smtClean="0"/>
              <a:pPr/>
              <a:t>12.09.2022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5D7C55B3-822A-4CA7-AA05-E49FA7B512F4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9217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81B6DE4-46E1-4415-BBFB-D070B37AE3D3}" type="datetimeFigureOut">
              <a:rPr lang="uk-UA" smtClean="0"/>
              <a:pPr/>
              <a:t>12.09.2022</a:t>
            </a:fld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5D7C55B3-822A-4CA7-AA05-E49FA7B512F4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685408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lum bright="62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80528" y="332656"/>
            <a:ext cx="4085897" cy="1216571"/>
          </a:xfrm>
        </p:spPr>
        <p:txBody>
          <a:bodyPr/>
          <a:lstStyle/>
          <a:p>
            <a:r>
              <a:rPr lang="uk-UA" dirty="0"/>
              <a:t>Л</a:t>
            </a:r>
            <a:r>
              <a:rPr lang="uk-UA" dirty="0" smtClean="0"/>
              <a:t>екція  №2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2060848"/>
            <a:ext cx="785818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333333"/>
                </a:solidFill>
              </a:rPr>
              <a:t>на тему:</a:t>
            </a:r>
          </a:p>
          <a:p>
            <a:pPr algn="ctr"/>
            <a:r>
              <a:rPr lang="uk-UA" sz="4400" b="1" dirty="0" smtClean="0">
                <a:solidFill>
                  <a:srgbClr val="333333"/>
                </a:solidFill>
              </a:rPr>
              <a:t>Особистість та її індивідуальний розвиток</a:t>
            </a:r>
          </a:p>
        </p:txBody>
      </p:sp>
    </p:spTree>
    <p:extLst>
      <p:ext uri="{BB962C8B-B14F-4D97-AF65-F5344CB8AC3E}">
        <p14:creationId xmlns:p14="http://schemas.microsoft.com/office/powerpoint/2010/main" val="3567243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body" idx="1"/>
          </p:nvPr>
        </p:nvSpPr>
        <p:spPr>
          <a:xfrm>
            <a:off x="71406" y="857232"/>
            <a:ext cx="4125160" cy="1124109"/>
          </a:xfrm>
        </p:spPr>
        <p:txBody>
          <a:bodyPr/>
          <a:lstStyle/>
          <a:p>
            <a:pPr marL="342900" lvl="0" indent="-342900" algn="l">
              <a:buAutoNum type="arabicPeriod"/>
            </a:pPr>
            <a:r>
              <a:rPr lang="uk-UA" sz="1800" b="1" u="sng" dirty="0" err="1" smtClean="0"/>
              <a:t>Зігмунд</a:t>
            </a:r>
            <a:r>
              <a:rPr lang="uk-UA" sz="1800" b="1" u="sng" dirty="0" smtClean="0"/>
              <a:t> Фрейд</a:t>
            </a:r>
            <a:r>
              <a:rPr lang="uk-UA" sz="1800" u="sng" dirty="0" smtClean="0"/>
              <a:t>.</a:t>
            </a:r>
            <a:endParaRPr lang="ru-RU" sz="1800" dirty="0" smtClean="0"/>
          </a:p>
          <a:p>
            <a:r>
              <a:rPr lang="ru-RU" dirty="0" err="1" smtClean="0"/>
              <a:t>Теорія</a:t>
            </a:r>
            <a:r>
              <a:rPr lang="ru-RU" dirty="0" smtClean="0"/>
              <a:t>  </a:t>
            </a:r>
            <a:r>
              <a:rPr lang="ru-RU" dirty="0" err="1" smtClean="0"/>
              <a:t>структури</a:t>
            </a:r>
            <a:r>
              <a:rPr lang="ru-RU" dirty="0" smtClean="0"/>
              <a:t> </a:t>
            </a:r>
            <a:r>
              <a:rPr lang="ru-RU" dirty="0" err="1" smtClean="0"/>
              <a:t>особистості</a:t>
            </a:r>
            <a:endParaRPr lang="ru-RU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2444" y="1772816"/>
            <a:ext cx="1643084" cy="221456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564904"/>
            <a:ext cx="4786993" cy="182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674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43174" y="785794"/>
            <a:ext cx="4114800" cy="986792"/>
          </a:xfrm>
        </p:spPr>
        <p:txBody>
          <a:bodyPr>
            <a:normAutofit fontScale="90000"/>
          </a:bodyPr>
          <a:lstStyle/>
          <a:p>
            <a:r>
              <a:rPr lang="uk-UA" sz="2000" i="1" cap="none" dirty="0" err="1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Психодинамічна</a:t>
            </a:r>
            <a:r>
              <a:rPr lang="uk-UA" sz="2000" i="1" cap="none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теорія особистості </a:t>
            </a:r>
            <a:br>
              <a:rPr lang="uk-UA" sz="2000" i="1" cap="none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uk-UA" sz="2000" i="1" cap="none" dirty="0" err="1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Зігмунда</a:t>
            </a:r>
            <a:r>
              <a:rPr lang="uk-UA" sz="2000" i="1" cap="none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sz="2000" i="1" cap="none" dirty="0" err="1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Фройда</a:t>
            </a:r>
            <a:endParaRPr lang="uk-UA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020824"/>
            <a:ext cx="8229600" cy="2765498"/>
          </a:xfrm>
        </p:spPr>
        <p:txBody>
          <a:bodyPr>
            <a:no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14480" y="2143116"/>
            <a:ext cx="5572164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З.</a:t>
            </a:r>
            <a:r>
              <a:rPr kumimoji="0" lang="uk-UA" b="1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Фройд</a:t>
            </a:r>
            <a:r>
              <a:rPr kumimoji="0" lang="uk-UA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 своїй теорії особистості розглядає таку структуру особистості:</a:t>
            </a:r>
            <a:endParaRPr kumimoji="0" lang="ru-RU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uk-UA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uk-UA" b="1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Его</a:t>
            </a:r>
            <a:r>
              <a:rPr kumimoji="0" lang="uk-UA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(Я)</a:t>
            </a:r>
            <a:r>
              <a:rPr kumimoji="0" lang="uk-UA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це раціональна частина особистості, процеси мислення. </a:t>
            </a:r>
            <a:endParaRPr kumimoji="0" lang="ru-RU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</a:t>
            </a:r>
            <a:r>
              <a:rPr kumimoji="0" lang="uk-UA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Ід (Воно)</a:t>
            </a:r>
            <a:r>
              <a:rPr kumimoji="0" lang="uk-UA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– це наше інстинктивне ядро, способи задоволення особистості.</a:t>
            </a:r>
            <a:endParaRPr kumimoji="0" lang="ru-RU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</a:t>
            </a:r>
            <a:r>
              <a:rPr kumimoji="0" lang="uk-UA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Суперего (</a:t>
            </a:r>
            <a:r>
              <a:rPr kumimoji="0" lang="uk-UA" b="1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Над-Я</a:t>
            </a:r>
            <a:r>
              <a:rPr kumimoji="0" lang="uk-UA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uk-UA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– це моральна сторона особистості, наша совість.</a:t>
            </a:r>
            <a:endParaRPr kumimoji="0" lang="uk-UA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14282" y="4714884"/>
            <a:ext cx="87154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 своїй  теорії З.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Фройд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виділяє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 основних інстинкти,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які спрямовують нашу особистість: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14546" y="5357826"/>
            <a:ext cx="4558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1</a:t>
            </a:r>
            <a:r>
              <a:rPr lang="uk-UA" u="sng" dirty="0" smtClean="0"/>
              <a:t>. </a:t>
            </a:r>
            <a:r>
              <a:rPr lang="uk-UA" b="1" u="sng" dirty="0" smtClean="0"/>
              <a:t>Інстинкт продовження роду</a:t>
            </a:r>
            <a:r>
              <a:rPr lang="uk-UA" dirty="0" smtClean="0"/>
              <a:t> (лібідо).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58578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u="sng" dirty="0" smtClean="0"/>
              <a:t>2. </a:t>
            </a:r>
            <a:r>
              <a:rPr lang="uk-UA" b="1" u="sng" dirty="0" smtClean="0"/>
              <a:t>Інстинкт збереження життя</a:t>
            </a:r>
            <a:r>
              <a:rPr lang="uk-UA" b="1" dirty="0" smtClean="0"/>
              <a:t> </a:t>
            </a:r>
            <a:r>
              <a:rPr lang="uk-UA" dirty="0" smtClean="0"/>
              <a:t>(страх смерті). </a:t>
            </a:r>
            <a:endParaRPr lang="ru-RU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3116"/>
            <a:ext cx="1905000" cy="228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1280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4863" y="764704"/>
            <a:ext cx="7526337" cy="2719388"/>
          </a:xfrm>
        </p:spPr>
        <p:txBody>
          <a:bodyPr/>
          <a:lstStyle/>
          <a:p>
            <a:pPr algn="l"/>
            <a:r>
              <a:rPr lang="uk-UA" u="sng" dirty="0"/>
              <a:t>Теорія типів особистості </a:t>
            </a:r>
            <a:r>
              <a:rPr lang="uk-UA" u="sng" dirty="0" smtClean="0"/>
              <a:t>Г. </a:t>
            </a:r>
            <a:r>
              <a:rPr lang="uk-UA" u="sng" dirty="0"/>
              <a:t>Айзенка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645024"/>
            <a:ext cx="4204346" cy="294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609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 smtClean="0">
                <a:solidFill>
                  <a:schemeClr val="bg2"/>
                </a:solidFill>
              </a:rPr>
              <a:t> Особистість</a:t>
            </a:r>
            <a:endParaRPr lang="uk-UA" sz="32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10" y="1772816"/>
            <a:ext cx="7146376" cy="4886915"/>
          </a:xfrm>
        </p:spPr>
      </p:pic>
    </p:spTree>
    <p:extLst>
      <p:ext uri="{BB962C8B-B14F-4D97-AF65-F5344CB8AC3E}">
        <p14:creationId xmlns:p14="http://schemas.microsoft.com/office/powerpoint/2010/main" val="881050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971600" y="5183885"/>
            <a:ext cx="6887108" cy="1192421"/>
          </a:xfrm>
        </p:spPr>
        <p:txBody>
          <a:bodyPr>
            <a:normAutofit/>
          </a:bodyPr>
          <a:lstStyle/>
          <a:p>
            <a:r>
              <a:rPr lang="uk-UA" b="1" i="1" u="sng" dirty="0" smtClean="0"/>
              <a:t>Інтерес- це прагнення людини пізнати глибше який об'єкт, спрямування діяльності на певні предмети та явища.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040701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Переконання-це</a:t>
            </a:r>
            <a:r>
              <a:rPr lang="ru-RU" dirty="0" smtClean="0"/>
              <a:t> погляди </a:t>
            </a:r>
            <a:r>
              <a:rPr lang="ru-RU" dirty="0" err="1" smtClean="0"/>
              <a:t>особистості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відповідають</a:t>
            </a:r>
            <a:r>
              <a:rPr lang="ru-RU" dirty="0" smtClean="0"/>
              <a:t> </a:t>
            </a:r>
            <a:r>
              <a:rPr lang="ru-RU" dirty="0" err="1" smtClean="0"/>
              <a:t>рівню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свідомості</a:t>
            </a:r>
            <a:r>
              <a:rPr lang="ru-RU" dirty="0" smtClean="0"/>
              <a:t>, </a:t>
            </a:r>
            <a:r>
              <a:rPr lang="ru-RU" dirty="0" err="1" smtClean="0"/>
              <a:t>життєвим</a:t>
            </a:r>
            <a:r>
              <a:rPr lang="ru-RU" dirty="0" smtClean="0"/>
              <a:t> </a:t>
            </a:r>
            <a:r>
              <a:rPr lang="ru-RU" dirty="0" err="1" smtClean="0"/>
              <a:t>домаганням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87232" y="3018606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Потреба-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нестача</a:t>
            </a:r>
            <a:r>
              <a:rPr lang="ru-RU" dirty="0" smtClean="0"/>
              <a:t>, </a:t>
            </a:r>
            <a:r>
              <a:rPr lang="ru-RU" dirty="0" err="1" smtClean="0"/>
              <a:t>відсутність</a:t>
            </a:r>
            <a:r>
              <a:rPr lang="ru-RU" dirty="0" smtClean="0"/>
              <a:t> </a:t>
            </a:r>
            <a:r>
              <a:rPr lang="ru-RU" dirty="0" err="1" smtClean="0"/>
              <a:t>чогось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порушує</a:t>
            </a:r>
            <a:r>
              <a:rPr lang="ru-RU" dirty="0" smtClean="0"/>
              <a:t> наш </a:t>
            </a:r>
            <a:r>
              <a:rPr lang="ru-RU" dirty="0" err="1" smtClean="0"/>
              <a:t>спокій</a:t>
            </a:r>
            <a:r>
              <a:rPr lang="ru-RU" dirty="0" smtClean="0"/>
              <a:t> і </a:t>
            </a:r>
            <a:r>
              <a:rPr lang="ru-RU" dirty="0" err="1" smtClean="0"/>
              <a:t>рівновагу</a:t>
            </a:r>
            <a:r>
              <a:rPr lang="ru-RU" dirty="0" smtClean="0"/>
              <a:t>, </a:t>
            </a:r>
            <a:r>
              <a:rPr lang="ru-RU" dirty="0" err="1" smtClean="0"/>
              <a:t>спонукає</a:t>
            </a:r>
            <a:r>
              <a:rPr lang="ru-RU" dirty="0" smtClean="0"/>
              <a:t> нас до </a:t>
            </a:r>
            <a:r>
              <a:rPr lang="ru-RU" dirty="0" err="1" smtClean="0"/>
              <a:t>діяльності</a:t>
            </a:r>
            <a:r>
              <a:rPr lang="ru-RU" dirty="0" smtClean="0"/>
              <a:t>.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015716" y="3664937"/>
            <a:ext cx="432048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652120" y="3737308"/>
            <a:ext cx="504056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259632" y="4169356"/>
            <a:ext cx="136815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Вітальні</a:t>
            </a:r>
            <a:endParaRPr lang="uk-UA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652120" y="4226673"/>
            <a:ext cx="136815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Соціальні</a:t>
            </a:r>
            <a:endParaRPr lang="uk-UA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971600" y="314699"/>
            <a:ext cx="712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Спрямованість особистості – це її ціннісні орієнтації, внутрішні спонукальні сили: переконання, потреби, інтереси.</a:t>
            </a:r>
            <a:endParaRPr lang="uk-UA" b="1" i="1" u="sng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00166" y="500042"/>
            <a:ext cx="6072230" cy="1176358"/>
          </a:xfrm>
        </p:spPr>
        <p:txBody>
          <a:bodyPr>
            <a:normAutofit fontScale="90000"/>
          </a:bodyPr>
          <a:lstStyle/>
          <a:p>
            <a:r>
              <a:rPr lang="ru-RU" sz="2200" i="1" u="sng" dirty="0" smtClean="0"/>
              <a:t>Установк</a:t>
            </a:r>
            <a:r>
              <a:rPr lang="ru-RU" sz="2200" i="1" dirty="0" smtClean="0"/>
              <a:t>а</a:t>
            </a:r>
            <a:r>
              <a:rPr lang="ru-RU" sz="2200" dirty="0" smtClean="0"/>
              <a:t> – </a:t>
            </a:r>
            <a:r>
              <a:rPr lang="ru-RU" sz="2200" dirty="0" err="1" smtClean="0"/>
              <a:t>це</a:t>
            </a:r>
            <a:r>
              <a:rPr lang="ru-RU" sz="2200" dirty="0" smtClean="0"/>
              <a:t> </a:t>
            </a:r>
            <a:r>
              <a:rPr lang="ru-RU" sz="2200" dirty="0" err="1" smtClean="0"/>
              <a:t>неусвідомлюваний</a:t>
            </a:r>
            <a:r>
              <a:rPr lang="ru-RU" sz="2200" dirty="0" smtClean="0"/>
              <a:t> </a:t>
            </a:r>
            <a:r>
              <a:rPr lang="ru-RU" sz="2200" dirty="0" err="1" smtClean="0"/>
              <a:t>особистістю</a:t>
            </a:r>
            <a:r>
              <a:rPr lang="ru-RU" sz="2200" dirty="0" smtClean="0"/>
              <a:t> стан </a:t>
            </a:r>
            <a:r>
              <a:rPr lang="ru-RU" sz="2200" dirty="0" err="1" smtClean="0"/>
              <a:t>готовності</a:t>
            </a:r>
            <a:r>
              <a:rPr lang="ru-RU" sz="2200" dirty="0" smtClean="0"/>
              <a:t> до </a:t>
            </a:r>
            <a:r>
              <a:rPr lang="ru-RU" sz="2200" dirty="0" err="1" smtClean="0"/>
              <a:t>певної</a:t>
            </a:r>
            <a:r>
              <a:rPr lang="ru-RU" sz="2200" dirty="0" smtClean="0"/>
              <a:t> </a:t>
            </a:r>
            <a:r>
              <a:rPr lang="ru-RU" sz="2200" dirty="0" err="1" smtClean="0"/>
              <a:t>діяльності</a:t>
            </a:r>
            <a:r>
              <a:rPr lang="ru-RU" sz="2200" dirty="0" smtClean="0"/>
              <a:t> </a:t>
            </a:r>
            <a:r>
              <a:rPr lang="ru-RU" sz="2200" dirty="0" err="1" smtClean="0"/>
              <a:t>чи</a:t>
            </a:r>
            <a:r>
              <a:rPr lang="ru-RU" sz="2200" dirty="0" smtClean="0"/>
              <a:t> </a:t>
            </a:r>
            <a:r>
              <a:rPr lang="ru-RU" sz="2200" dirty="0" err="1" smtClean="0"/>
              <a:t>поведінки</a:t>
            </a:r>
            <a:r>
              <a:rPr lang="ru-RU" sz="22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020824"/>
            <a:ext cx="8229600" cy="1336738"/>
          </a:xfrm>
        </p:spPr>
        <p:txBody>
          <a:bodyPr/>
          <a:lstStyle/>
          <a:p>
            <a:r>
              <a:rPr lang="ru-RU" b="1" dirty="0" smtClean="0"/>
              <a:t>Потяг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спонукання</a:t>
            </a:r>
            <a:r>
              <a:rPr lang="ru-RU" dirty="0" smtClean="0"/>
              <a:t> до </a:t>
            </a:r>
            <a:r>
              <a:rPr lang="ru-RU" dirty="0" err="1" smtClean="0"/>
              <a:t>діяльності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недиференційованою</a:t>
            </a:r>
            <a:r>
              <a:rPr lang="ru-RU" dirty="0" smtClean="0"/>
              <a:t>, </a:t>
            </a:r>
            <a:r>
              <a:rPr lang="ru-RU" dirty="0" err="1" smtClean="0"/>
              <a:t>недостатньо</a:t>
            </a:r>
            <a:r>
              <a:rPr lang="ru-RU" dirty="0" smtClean="0"/>
              <a:t> </a:t>
            </a:r>
            <a:r>
              <a:rPr lang="ru-RU" dirty="0" err="1" smtClean="0"/>
              <a:t>чітко</a:t>
            </a:r>
            <a:r>
              <a:rPr lang="ru-RU" dirty="0" smtClean="0"/>
              <a:t> </a:t>
            </a:r>
            <a:r>
              <a:rPr lang="ru-RU" dirty="0" err="1" smtClean="0"/>
              <a:t>усвідомленою</a:t>
            </a:r>
            <a:r>
              <a:rPr lang="ru-RU" dirty="0" smtClean="0"/>
              <a:t> потребою,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невиразна</a:t>
            </a:r>
            <a:r>
              <a:rPr lang="ru-RU" dirty="0" smtClean="0"/>
              <a:t> потреба в </a:t>
            </a:r>
            <a:r>
              <a:rPr lang="ru-RU" dirty="0" err="1" smtClean="0"/>
              <a:t>чомусь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3429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r>
              <a:rPr lang="ru-RU" b="1" i="1" u="sng" dirty="0" err="1" smtClean="0"/>
              <a:t>Інтерес</a:t>
            </a:r>
            <a:r>
              <a:rPr lang="ru-RU" u="sng" dirty="0" smtClean="0"/>
              <a:t> –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емоційний</a:t>
            </a:r>
            <a:r>
              <a:rPr lang="ru-RU" dirty="0" smtClean="0"/>
              <a:t> </a:t>
            </a:r>
            <a:r>
              <a:rPr lang="ru-RU" dirty="0" err="1" smtClean="0"/>
              <a:t>вияв</a:t>
            </a:r>
            <a:r>
              <a:rPr lang="ru-RU" dirty="0" smtClean="0"/>
              <a:t> </a:t>
            </a:r>
            <a:r>
              <a:rPr lang="ru-RU" dirty="0" err="1" smtClean="0"/>
              <a:t>пізнавальних</a:t>
            </a:r>
            <a:r>
              <a:rPr lang="ru-RU" dirty="0" smtClean="0"/>
              <a:t>  потреб </a:t>
            </a:r>
            <a:r>
              <a:rPr lang="ru-RU" dirty="0" err="1" smtClean="0"/>
              <a:t>особистості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571736" y="4357694"/>
            <a:ext cx="614366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Інтереси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розрізняють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 </a:t>
            </a:r>
            <a:r>
              <a:rPr kumimoji="0" lang="ru-RU" sz="16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змістом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 метою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безпосередні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що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зумовлюють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емоційну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привабливість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об’єкта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опосередковані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 широтою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широкі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розподілені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між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багатьма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об’єктами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вузькі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сконцентровані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одній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галузі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 </a:t>
            </a: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 </a:t>
            </a:r>
            <a:r>
              <a:rPr kumimoji="0" lang="ru-RU" sz="16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глибиною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поверхові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глибокі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 </a:t>
            </a:r>
            <a:r>
              <a:rPr kumimoji="0" lang="ru-RU" sz="16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стійкістю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стійкі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які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зумовлюють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тривалість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збереження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нестійкі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–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короткочасні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захоплення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4.Поняття про групи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846673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Соціальна група- це об'єднання в просторі та часі особливостей, які мають спільні інтереси, спільну мету і займаються спільною діяльністю.</a:t>
            </a:r>
            <a:endParaRPr lang="uk-UA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75453238"/>
              </p:ext>
            </p:extLst>
          </p:nvPr>
        </p:nvGraphicFramePr>
        <p:xfrm>
          <a:off x="1111316" y="3212976"/>
          <a:ext cx="7222684" cy="4136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7600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348880"/>
            <a:ext cx="7540247" cy="3936181"/>
          </a:xfrm>
        </p:spPr>
      </p:pic>
    </p:spTree>
    <p:extLst>
      <p:ext uri="{BB962C8B-B14F-4D97-AF65-F5344CB8AC3E}">
        <p14:creationId xmlns:p14="http://schemas.microsoft.com/office/powerpoint/2010/main" val="2545843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212976"/>
            <a:ext cx="7524003" cy="970450"/>
          </a:xfrm>
        </p:spPr>
        <p:txBody>
          <a:bodyPr/>
          <a:lstStyle/>
          <a:p>
            <a:r>
              <a:rPr lang="uk-UA" dirty="0" smtClean="0"/>
              <a:t>ДЯКУЮ ЗА УВАГУ!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8263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772816"/>
            <a:ext cx="8568952" cy="4968552"/>
          </a:xfrm>
        </p:spPr>
        <p:txBody>
          <a:bodyPr anchor="ctr">
            <a:noAutofit/>
          </a:bodyPr>
          <a:lstStyle/>
          <a:p>
            <a:pPr algn="just">
              <a:spcAft>
                <a:spcPts val="600"/>
              </a:spcAft>
            </a:pPr>
            <a:r>
              <a:rPr lang="uk-UA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95536" y="2420888"/>
            <a:ext cx="792961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sz="2400" dirty="0">
                <a:solidFill>
                  <a:schemeClr val="bg2"/>
                </a:solidFill>
              </a:rPr>
              <a:t>1. Поняття про особистість.</a:t>
            </a:r>
          </a:p>
          <a:p>
            <a:r>
              <a:rPr lang="uk-UA" sz="2400" dirty="0">
                <a:solidFill>
                  <a:schemeClr val="bg2"/>
                </a:solidFill>
              </a:rPr>
              <a:t>2. Спрямованість особистості.</a:t>
            </a:r>
          </a:p>
          <a:p>
            <a:r>
              <a:rPr lang="uk-UA" sz="2400" dirty="0">
                <a:solidFill>
                  <a:schemeClr val="bg2"/>
                </a:solidFill>
              </a:rPr>
              <a:t>3. Поняття про групи.</a:t>
            </a:r>
          </a:p>
          <a:p>
            <a:r>
              <a:rPr lang="uk-UA" sz="2400" dirty="0">
                <a:solidFill>
                  <a:schemeClr val="bg2"/>
                </a:solidFill>
              </a:rPr>
              <a:t>4. Міжособистісні стосунки.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198774"/>
            <a:ext cx="21210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chemeClr val="bg2"/>
                </a:solidFill>
                <a:effectLst>
                  <a:reflection blurRad="12700" stA="50000" endPos="50000" dist="5000" dir="5400000" sy="-100000" rotWithShape="0"/>
                </a:effectLst>
              </a:rPr>
              <a:t>план</a:t>
            </a:r>
            <a:endParaRPr lang="ru-RU" sz="5400" b="1" cap="all" spc="0" dirty="0">
              <a:ln w="0"/>
              <a:solidFill>
                <a:schemeClr val="bg2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4470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4294967295"/>
          </p:nvPr>
        </p:nvSpPr>
        <p:spPr>
          <a:xfrm>
            <a:off x="642938" y="1214438"/>
            <a:ext cx="8501062" cy="3143250"/>
          </a:xfrm>
        </p:spPr>
        <p:txBody>
          <a:bodyPr/>
          <a:lstStyle/>
          <a:p>
            <a:pPr algn="just"/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uk-UA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857224" y="571480"/>
            <a:ext cx="873803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Співвідношення понять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«людина», «особистість», «індивід», «індивідуальність»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38" y="221836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i="1" dirty="0" smtClean="0">
                <a:solidFill>
                  <a:srgbClr val="003366"/>
                </a:solidFill>
              </a:rPr>
              <a:t>Людина – це, насамперед, </a:t>
            </a:r>
            <a:r>
              <a:rPr lang="uk-UA" b="1" i="1" dirty="0" smtClean="0">
                <a:solidFill>
                  <a:srgbClr val="003366"/>
                </a:solidFill>
              </a:rPr>
              <a:t>біологічна істота, яка належить до класу ссавців </a:t>
            </a:r>
            <a:r>
              <a:rPr lang="en-US" b="1" i="1" dirty="0" smtClean="0">
                <a:solidFill>
                  <a:srgbClr val="003366"/>
                </a:solidFill>
              </a:rPr>
              <a:t>Homo sapiens </a:t>
            </a:r>
            <a:r>
              <a:rPr lang="uk-UA" b="1" i="1" dirty="0" smtClean="0">
                <a:solidFill>
                  <a:srgbClr val="003366"/>
                </a:solidFill>
              </a:rPr>
              <a:t>(«людина розумна»).</a:t>
            </a:r>
            <a:endParaRPr lang="ru-RU" dirty="0">
              <a:solidFill>
                <a:srgbClr val="00336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4301" y="4217711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i="1" dirty="0" smtClean="0">
                <a:solidFill>
                  <a:srgbClr val="7030A0"/>
                </a:solidFill>
              </a:rPr>
              <a:t>На відміну від інших живих істот, людина наділена свідомістю, тобто здатністю пізнавати і перетворювати навколишній світ та свою власну природу</a:t>
            </a:r>
            <a:r>
              <a:rPr lang="uk-UA" dirty="0" smtClean="0">
                <a:solidFill>
                  <a:srgbClr val="7030A0"/>
                </a:solidFill>
              </a:rPr>
              <a:t>.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65" y="3820985"/>
            <a:ext cx="2525507" cy="225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957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type="subTitle" idx="1"/>
          </p:nvPr>
        </p:nvSpPr>
        <p:spPr>
          <a:xfrm>
            <a:off x="2500298" y="2357430"/>
            <a:ext cx="4143404" cy="1143008"/>
          </a:xfrm>
        </p:spPr>
        <p:txBody>
          <a:bodyPr/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649544"/>
            <a:ext cx="59589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 smtClean="0">
                <a:solidFill>
                  <a:schemeClr val="bg2"/>
                </a:solidFill>
              </a:rPr>
              <a:t>Індивід</a:t>
            </a:r>
            <a:r>
              <a:rPr lang="uk-UA" sz="2800" i="1" dirty="0" smtClean="0">
                <a:solidFill>
                  <a:schemeClr val="bg2"/>
                </a:solidFill>
              </a:rPr>
              <a:t> – це конкретна людина із всіма характерними для неї особливостями.</a:t>
            </a:r>
            <a:endParaRPr lang="ru-RU" sz="2800" dirty="0">
              <a:solidFill>
                <a:schemeClr val="bg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03848" y="4996970"/>
            <a:ext cx="37262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 smtClean="0"/>
              <a:t>Індивідом може бути новонароджений і дорослий, обдарований і розумово відсталий.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4000504"/>
            <a:ext cx="1500187" cy="2214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6717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8572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Більше </a:t>
            </a:r>
            <a:r>
              <a:rPr lang="uk-UA" i="1" dirty="0" smtClean="0"/>
              <a:t>130 спеціальних наук вивчають особистість</a:t>
            </a:r>
            <a:r>
              <a:rPr lang="uk-UA" dirty="0" smtClean="0"/>
              <a:t> людини (</a:t>
            </a:r>
            <a:r>
              <a:rPr lang="uk-UA" i="1" dirty="0" smtClean="0"/>
              <a:t>історія, філософія, соціологія, етика, естетика, педагогіка…)</a:t>
            </a:r>
            <a:endParaRPr lang="ru-RU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14282" y="2919427"/>
            <a:ext cx="72866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1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sng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Особистість</a:t>
            </a:r>
            <a:r>
              <a:rPr kumimoji="0" lang="uk-UA" b="0" i="0" u="sng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uk-UA" b="1" i="1" u="sng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 конкретна людина, яка живе і діє </a:t>
            </a:r>
          </a:p>
          <a:p>
            <a:pPr marL="0" marR="0" lvl="0" indent="571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sng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певних суспільно-історичних умовах, </a:t>
            </a:r>
          </a:p>
          <a:p>
            <a:pPr marL="0" marR="0" lvl="0" indent="571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sng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посідає те чи інше місце в суспільстві</a:t>
            </a:r>
          </a:p>
          <a:p>
            <a:pPr lvl="0" indent="57150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uk-UA" b="1" i="1" u="sng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і виконує певну роль.</a:t>
            </a:r>
            <a:r>
              <a:rPr kumimoji="0" lang="uk-UA" b="1" i="1" u="sng" strike="noStrike" cap="none" normalizeH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b="1" i="1" u="sng" strike="noStrike" cap="none" normalizeH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42852"/>
            <a:ext cx="3429011" cy="214314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9894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7524003" cy="363651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Неповторність, оригінальність особистості, сукупність тільки їй притаманних своєрідних рис створюють індивідуальність.</a:t>
            </a:r>
            <a:endParaRPr lang="uk-UA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365104"/>
            <a:ext cx="3491880" cy="209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516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48680"/>
            <a:ext cx="6985033" cy="5238775"/>
          </a:xfrm>
        </p:spPr>
      </p:pic>
    </p:spTree>
    <p:extLst>
      <p:ext uri="{BB962C8B-B14F-4D97-AF65-F5344CB8AC3E}">
        <p14:creationId xmlns:p14="http://schemas.microsoft.com/office/powerpoint/2010/main" val="2035952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57356" y="714356"/>
            <a:ext cx="5357850" cy="962044"/>
          </a:xfrm>
        </p:spPr>
        <p:txBody>
          <a:bodyPr>
            <a:normAutofit fontScale="90000"/>
          </a:bodyPr>
          <a:lstStyle/>
          <a:p>
            <a:r>
              <a:rPr lang="uk-UA" sz="2000" dirty="0" smtClean="0"/>
              <a:t>особистість – </a:t>
            </a:r>
            <a:r>
              <a:rPr lang="uk-UA" sz="2000" i="1" dirty="0" smtClean="0"/>
              <a:t>це та ж сама людина, але яка розглядається як суспільна істота</a:t>
            </a:r>
            <a:endParaRPr lang="uk-UA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71472" y="2357430"/>
            <a:ext cx="8229600" cy="1193862"/>
          </a:xfrm>
        </p:spPr>
        <p:txBody>
          <a:bodyPr>
            <a:normAutofit/>
          </a:bodyPr>
          <a:lstStyle/>
          <a:p>
            <a:pPr algn="just"/>
            <a:r>
              <a:rPr lang="uk-UA" b="1" u="sng" dirty="0" smtClean="0"/>
              <a:t>Позиція особистості</a:t>
            </a:r>
            <a:r>
              <a:rPr lang="uk-UA" u="sng" dirty="0" smtClean="0"/>
              <a:t> – це система її ставлень до навколишнього, до інших людей, до себе та до власних обов’язків. Позиція особистості визначає її </a:t>
            </a:r>
            <a:r>
              <a:rPr lang="uk-UA" b="1" u="sng" dirty="0" smtClean="0"/>
              <a:t>соціальні установки.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43372" y="414338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u="sng" dirty="0" smtClean="0"/>
              <a:t>Індивідуальність </a:t>
            </a:r>
            <a:r>
              <a:rPr lang="uk-UA" u="sng" dirty="0" smtClean="0"/>
              <a:t>– </a:t>
            </a:r>
            <a:r>
              <a:rPr lang="uk-UA" b="1" i="1" u="sng" dirty="0" smtClean="0"/>
              <a:t>це особистість </a:t>
            </a:r>
          </a:p>
          <a:p>
            <a:r>
              <a:rPr lang="uk-UA" b="1" i="1" u="sng" dirty="0" smtClean="0"/>
              <a:t>у її конкретній своєрідності, </a:t>
            </a:r>
          </a:p>
          <a:p>
            <a:r>
              <a:rPr lang="uk-UA" b="1" i="1" u="sng" dirty="0" smtClean="0"/>
              <a:t>це неповторне поєднання психічних властивостей</a:t>
            </a:r>
            <a:r>
              <a:rPr lang="uk-UA" b="1" i="1" dirty="0" smtClean="0"/>
              <a:t>.</a:t>
            </a:r>
            <a:r>
              <a:rPr lang="uk-UA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4802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020824"/>
            <a:ext cx="8229600" cy="1551052"/>
          </a:xfrm>
        </p:spPr>
        <p:txBody>
          <a:bodyPr/>
          <a:lstStyle/>
          <a:p>
            <a:r>
              <a:rPr lang="uk-UA" dirty="0" smtClean="0"/>
              <a:t>А ось поняття «індивідуальність» пронизує всі інші поняття. </a:t>
            </a:r>
            <a:r>
              <a:rPr lang="uk-UA" u="sng" dirty="0" smtClean="0"/>
              <a:t>Коли говорять про індивідуальність, то мають на увазі </a:t>
            </a:r>
            <a:r>
              <a:rPr lang="uk-UA" b="1" i="1" u="sng" dirty="0" smtClean="0"/>
              <a:t>оригінальність особистості</a:t>
            </a:r>
            <a:r>
              <a:rPr lang="uk-UA" dirty="0" smtClean="0"/>
              <a:t> </a:t>
            </a:r>
            <a:r>
              <a:rPr lang="uk-UA" i="1" dirty="0" smtClean="0"/>
              <a:t>(в одних вона виявляється яскраво, в інших – малопомітно).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9792" y="3717032"/>
            <a:ext cx="3071834" cy="27146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Цитаты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Цитаты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Цитаты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TM03457503[[fn=Цитаты]]</Template>
  <TotalTime>1733</TotalTime>
  <Words>577</Words>
  <Application>Microsoft Office PowerPoint</Application>
  <PresentationFormat>Экран (4:3)</PresentationFormat>
  <Paragraphs>67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Century Gothic</vt:lpstr>
      <vt:lpstr>Times New Roman</vt:lpstr>
      <vt:lpstr>Trebuchet MS</vt:lpstr>
      <vt:lpstr>Wingdings 2</vt:lpstr>
      <vt:lpstr>Цитаты</vt:lpstr>
      <vt:lpstr>Лекція  №2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особистість – це та ж сама людина, але яка розглядається як суспільна істота</vt:lpstr>
      <vt:lpstr>Презентация PowerPoint</vt:lpstr>
      <vt:lpstr>Презентация PowerPoint</vt:lpstr>
      <vt:lpstr>Психодинамічна теорія особистості  Зігмунда Фройда</vt:lpstr>
      <vt:lpstr>Теорія типів особистості Г. Айзенка</vt:lpstr>
      <vt:lpstr> Особистість</vt:lpstr>
      <vt:lpstr>Презентация PowerPoint</vt:lpstr>
      <vt:lpstr>Установка – це неусвідомлюваний особистістю стан готовності до певної діяльності чи поведінки. </vt:lpstr>
      <vt:lpstr>4.Поняття про групи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Індивідуальне науково-дослідне завдання з дитячої психології Вітчизняні психологи</dc:title>
  <dc:creator>Оля</dc:creator>
  <cp:lastModifiedBy>Учетная запись Майкрософт</cp:lastModifiedBy>
  <cp:revision>51</cp:revision>
  <dcterms:created xsi:type="dcterms:W3CDTF">2015-05-17T16:40:31Z</dcterms:created>
  <dcterms:modified xsi:type="dcterms:W3CDTF">2022-09-12T11:53:55Z</dcterms:modified>
</cp:coreProperties>
</file>