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31F1-35CF-4FD2-B7B9-2CBBA2A47612}" type="datetimeFigureOut">
              <a:rPr lang="uk-UA" smtClean="0"/>
              <a:pPr/>
              <a:t>20.01.2023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7DF3-EE52-4770-973C-B8DD5F1CA40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Складні випадки правопису знака м’якшення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837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 – знак м’якшення пишемо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27584" y="1131591"/>
            <a:ext cx="7859216" cy="3096344"/>
          </a:xfrm>
        </p:spPr>
        <p:txBody>
          <a:bodyPr>
            <a:normAutofit fontScale="925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д, т, з, с,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ц, л, 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позначення м'яких приголосних у кінці слова та складу</a:t>
            </a:r>
          </a:p>
          <a:p>
            <a:pPr algn="ctr">
              <a:buNone/>
            </a:pP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 Ти </a:t>
            </a:r>
            <a:r>
              <a:rPr lang="uk-UA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З’їСи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Ці </a:t>
            </a:r>
            <a:r>
              <a:rPr lang="uk-UA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buNone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ДЗиНь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мідь, суть, князь, вісь, ґедзь, палець, даль, день, дядько, ганьба, кільце</a:t>
            </a:r>
          </a:p>
        </p:txBody>
      </p:sp>
    </p:spTree>
    <p:extLst>
      <p:ext uri="{BB962C8B-B14F-4D97-AF65-F5344CB8AC3E}">
        <p14:creationId xmlns:p14="http://schemas.microsoft.com/office/powerpoint/2010/main" val="99201945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11510"/>
            <a:ext cx="8229600" cy="388843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м’яких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приголосних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>
              <a:buNone/>
            </a:pPr>
            <a:r>
              <a:rPr lang="ru-RU" sz="4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льон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бадьорість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синьо-жовтий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м’яким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приголосним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їдальня, спільний, Ользі, пильність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7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суфіксах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–зьк-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-ськ-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-цьк-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близькість, близько, людськість, військо,     по-українськи, по-узбецьки</a:t>
            </a:r>
          </a:p>
        </p:txBody>
      </p:sp>
    </p:spTree>
    <p:extLst>
      <p:ext uri="{BB962C8B-B14F-4D97-AF65-F5344CB8AC3E}">
        <p14:creationId xmlns:p14="http://schemas.microsoft.com/office/powerpoint/2010/main" val="216131893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в’я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рі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боя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ко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пло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ий, пор</a:t>
            </a:r>
            <a:r>
              <a:rPr lang="uk-UA" sz="4000" b="1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</a:t>
            </a:r>
          </a:p>
          <a:p>
            <a:pPr algn="ctr">
              <a:buNone/>
            </a:pPr>
            <a:r>
              <a:rPr lang="uk-UA" sz="4000" b="1" i="1" strike="sngStrike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</p:spTree>
    <p:extLst>
      <p:ext uri="{BB962C8B-B14F-4D97-AF65-F5344CB8AC3E}">
        <p14:creationId xmlns:p14="http://schemas.microsoft.com/office/powerpoint/2010/main" val="14443705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9542"/>
            <a:ext cx="8229600" cy="2952328"/>
          </a:xfrm>
        </p:spPr>
        <p:txBody>
          <a:bodyPr/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суфіксах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–еньк-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-оньк-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-еньк-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-есеньк-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-ісіньк-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-юсіньк-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рученька, серденько, голівонька, соколонько, гарненький, малесенький, гарнюсінький, тонюсінький</a:t>
            </a:r>
          </a:p>
        </p:txBody>
      </p:sp>
    </p:spTree>
    <p:extLst>
      <p:ext uri="{BB962C8B-B14F-4D97-AF65-F5344CB8AC3E}">
        <p14:creationId xmlns:p14="http://schemas.microsoft.com/office/powerpoint/2010/main" val="22275490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9543"/>
            <a:ext cx="8229600" cy="3456384"/>
          </a:xfrm>
        </p:spPr>
        <p:txBody>
          <a:bodyPr/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родовому відмінку множини іменників жіночого роду м'якої групи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відміни й середнього роду на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-нн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(я), -ц(е)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відміни 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крамниць, пісень, робітниць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бажань, завдань, ридань, сердець, слівець</a:t>
            </a:r>
          </a:p>
        </p:txBody>
      </p:sp>
    </p:spTree>
    <p:extLst>
      <p:ext uri="{BB962C8B-B14F-4D97-AF65-F5344CB8AC3E}">
        <p14:creationId xmlns:p14="http://schemas.microsoft.com/office/powerpoint/2010/main" val="135456362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024336"/>
          </a:xfrm>
        </p:spPr>
        <p:txBody>
          <a:bodyPr>
            <a:normAutofit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дієслівних формах дійсного та наказового способів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носить, знають, знаються, ходять, хочеться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ходіть, принесіть, станьте, здається, будьте</a:t>
            </a:r>
          </a:p>
        </p:txBody>
      </p:sp>
    </p:spTree>
    <p:extLst>
      <p:ext uri="{BB962C8B-B14F-4D97-AF65-F5344CB8AC3E}">
        <p14:creationId xmlns:p14="http://schemas.microsoft.com/office/powerpoint/2010/main" val="137433117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9503"/>
            <a:ext cx="8229600" cy="3960440"/>
          </a:xfrm>
        </p:spPr>
        <p:txBody>
          <a:bodyPr>
            <a:normAutofit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 у буквосполученнях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–ньц-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-ньч-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-льц-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-льч-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-сьц-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-сьч-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 якщо походять від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–ньк-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-льк-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-ськ-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ненька     неньці,  донька       доньці    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лялька     ляльці</a:t>
            </a:r>
          </a:p>
          <a:p>
            <a:pPr algn="ctr">
              <a:buNone/>
            </a:pPr>
            <a:r>
              <a:rPr lang="uk-UA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endParaRPr lang="uk-UA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Рибалка     рибалці ,  Тетянка     Тетянці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 rot="10800000">
            <a:off x="7452320" y="1131590"/>
            <a:ext cx="1367904" cy="709281"/>
          </a:xfrm>
          <a:prstGeom prst="curvedRightArrow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99792" y="213970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7984" y="264375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83768" y="379588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379588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0152" y="213970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9426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у словах іншомовного походження 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312368"/>
          </a:xfrm>
        </p:spPr>
        <p:txBody>
          <a:bodyPr>
            <a:normAutofit fontScale="92500" lnSpcReduction="10000"/>
          </a:bodyPr>
          <a:lstStyle/>
          <a:p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після    </a:t>
            </a:r>
            <a:r>
              <a:rPr lang="uk-UA" sz="3000" b="1" i="1" dirty="0">
                <a:latin typeface="Times New Roman" pitchFamily="18" charset="0"/>
                <a:cs typeface="Times New Roman" pitchFamily="18" charset="0"/>
              </a:rPr>
              <a:t>д, т, з, с, ц, л, н 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uk-UA" sz="3000" b="1" i="1" dirty="0">
                <a:latin typeface="Times New Roman" pitchFamily="18" charset="0"/>
                <a:cs typeface="Times New Roman" pitchFamily="18" charset="0"/>
              </a:rPr>
              <a:t>я, ю, є, ї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та йо при роздільній вимові</a:t>
            </a:r>
          </a:p>
          <a:p>
            <a:pPr algn="ctr"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ательє, конферансьє, медальйон, компаньйон </a:t>
            </a:r>
          </a:p>
          <a:p>
            <a:pPr algn="ctr">
              <a:buNone/>
            </a:pPr>
            <a:r>
              <a:rPr lang="uk-UA" sz="3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ілюзія, нюанс, резюме мадяр</a:t>
            </a:r>
          </a:p>
          <a:p>
            <a:pPr algn="just"/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Відповідно до вимови після </a:t>
            </a:r>
            <a:r>
              <a:rPr lang="uk-UA" sz="3000" b="1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перед приголосними та в кінці слів</a:t>
            </a:r>
          </a:p>
          <a:p>
            <a:pPr algn="ctr"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фільм, Рафаель, 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меморіал, залп, пенал</a:t>
            </a:r>
          </a:p>
          <a:p>
            <a:pPr algn="ctr">
              <a:buNone/>
            </a:pPr>
            <a:endParaRPr lang="uk-UA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9873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 не пишемо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кінці складу або слова</a:t>
            </a:r>
          </a:p>
          <a:p>
            <a:pPr algn="ctr">
              <a:buNone/>
            </a:pPr>
            <a:r>
              <a:rPr lang="uk-UA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кобзар, каменяр, дігтяр, лікар, вірте, перевірте, Харків</a:t>
            </a:r>
          </a:p>
          <a:p>
            <a:pPr algn="ctr">
              <a:buNone/>
            </a:pP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 - винятки!</a:t>
            </a:r>
          </a:p>
          <a:p>
            <a:pPr algn="ctr">
              <a:buNone/>
            </a:pPr>
            <a:r>
              <a:rPr lang="uk-UA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Горький, </a:t>
            </a:r>
            <a:r>
              <a:rPr lang="uk-UA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Зорькин</a:t>
            </a:r>
            <a:endParaRPr lang="uk-UA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після приголосних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б, п, в, м, ф     </a:t>
            </a:r>
            <a:r>
              <a:rPr lang="uk-UA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МаВПа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БуФ</a:t>
            </a:r>
            <a:endParaRPr lang="uk-UA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після шиплячих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ж, ч, ш, дж</a:t>
            </a: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uk-UA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голуб, верф, нехворощ, розкіш</a:t>
            </a:r>
          </a:p>
        </p:txBody>
      </p:sp>
    </p:spTree>
    <p:extLst>
      <p:ext uri="{BB962C8B-B14F-4D97-AF65-F5344CB8AC3E}">
        <p14:creationId xmlns:p14="http://schemas.microsoft.com/office/powerpoint/2010/main" val="249280103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83518"/>
            <a:ext cx="8352928" cy="3456384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після н перед ж, ч, ш, щ та перед суфіксами 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-ств-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-ськ-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інший, кінчик, менший, тонший, селянство, </a:t>
            </a:r>
          </a:p>
          <a:p>
            <a:pPr algn="ctr">
              <a:buNone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волинський, освітянський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endParaRPr lang="uk-UA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доньчин, няньчин, няньчити, бринькати</a:t>
            </a:r>
            <a:r>
              <a:rPr lang="uk-UA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uk-UA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 </a:t>
            </a:r>
          </a:p>
          <a:p>
            <a:pPr algn="ctr">
              <a:buNone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бренькіт, донька, нянька</a:t>
            </a:r>
            <a:endParaRPr lang="uk-UA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11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Пригадайте </a:t>
            </a:r>
            <a:endParaRPr lang="uk-UA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31640" y="843558"/>
            <a:ext cx="2664296" cy="37510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 пишеться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пізнього 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кільце 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зненацька 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кульбаба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розвозьте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шампіньйон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Севілья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843558"/>
            <a:ext cx="280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 не пишеться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горня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звір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вірте 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гонщик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тоншати</a:t>
            </a:r>
          </a:p>
          <a:p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тарілці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5527"/>
            <a:ext cx="8229600" cy="3744416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після букв на позначення м'яких приголосних, крім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якщо за ними йдуть інші букви, що позначають м'які приголосні звуки</a:t>
            </a:r>
          </a:p>
          <a:p>
            <a:pPr algn="just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кінцівка, користю, радістю, світ, свято, слід, сміх, сніп, сьогодні, танцювати, щастя</a:t>
            </a:r>
          </a:p>
          <a:p>
            <a:pPr algn="ctr">
              <a:buNone/>
            </a:pPr>
            <a:r>
              <a:rPr lang="uk-UA" sz="3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 </a:t>
            </a: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різ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бяр, т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мяний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і похідні від них</a:t>
            </a:r>
          </a:p>
        </p:txBody>
      </p:sp>
    </p:spTree>
    <p:extLst>
      <p:ext uri="{BB962C8B-B14F-4D97-AF65-F5344CB8AC3E}">
        <p14:creationId xmlns:p14="http://schemas.microsoft.com/office/powerpoint/2010/main" val="288969484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між подвоєними буквами, що позначають подовжені м'які приголосні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буття, волосся, галуззя, гіллястий, життя, каміння, ллється, сіллю</a:t>
            </a:r>
          </a:p>
        </p:txBody>
      </p:sp>
    </p:spTree>
    <p:extLst>
      <p:ext uri="{BB962C8B-B14F-4D97-AF65-F5344CB8AC3E}">
        <p14:creationId xmlns:p14="http://schemas.microsoft.com/office/powerpoint/2010/main" val="392376127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895081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д, т, 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-ченк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(о),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-чук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-чишин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Безбатченко, Федченко, Радчук, Гринчишин, 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Панчишин</a:t>
            </a:r>
            <a:endParaRPr lang="uk-UA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після л пишемо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Михал</a:t>
            </a:r>
            <a:r>
              <a:rPr lang="uk-UA" b="1" i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ченко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</a:t>
            </a:r>
            <a:r>
              <a:rPr lang="uk-UA" b="1" i="1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чук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Михал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чук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9616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Порівняйте 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6808" y="975743"/>
            <a:ext cx="8229600" cy="3394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Гальці            Галька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дівчиноньці          дівчинонька 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редьці         редька</a:t>
            </a:r>
          </a:p>
          <a:p>
            <a:pPr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(у) письмі          письмо</a:t>
            </a:r>
          </a:p>
          <a:p>
            <a:pPr algn="ctr">
              <a:buNone/>
            </a:pPr>
            <a:r>
              <a:rPr lang="uk-UA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галці          галка, сторінці          сторінка, </a:t>
            </a:r>
          </a:p>
          <a:p>
            <a:pPr algn="ctr">
              <a:buNone/>
            </a:pPr>
            <a:r>
              <a:rPr lang="uk-UA" sz="3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пасмі          пасмо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691680" y="120359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123728" y="264375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411760" y="170765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547664" y="213970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283968" y="401191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364088" y="357986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123728" y="357986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4208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-нч-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-нш-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н-ж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-нщ-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без Ь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нж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ир, кі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нч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ик, де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нщ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ик, дзеле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нч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ати, цвірі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нч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ати, ме</a:t>
            </a:r>
            <a:r>
              <a:rPr lang="uk-UA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ість</a:t>
            </a:r>
          </a:p>
          <a:p>
            <a:pPr algn="ctr">
              <a:buNone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 </a:t>
            </a:r>
          </a:p>
          <a:p>
            <a:pPr algn="ctr"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шень, Ман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чжурія, тян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-шанський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Запам’ятайте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200151"/>
            <a:ext cx="6203032" cy="3394472"/>
          </a:xfrm>
        </p:spPr>
        <p:txBody>
          <a:bodyPr/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Ірпінь      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ірпінський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Оболонь  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оболонський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Кіцмань  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кіцманський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Умань          уманський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Ільмень        ільменський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23928" y="156363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139952" y="213970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71576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1920" y="329183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67944" y="386789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</a:t>
            </a:r>
            <a:r>
              <a:rPr lang="uk-UA" sz="4000" b="1" dirty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200151"/>
            <a:ext cx="6203032" cy="3394472"/>
          </a:xfrm>
        </p:spPr>
        <p:txBody>
          <a:bodyPr/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Поділ         подільський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Хорол    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хорольський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Сеул           сеульський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Кагул     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кагульський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79912" y="149163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779912" y="213970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79912" y="271576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79912" y="321982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00151"/>
            <a:ext cx="7427168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Ворзель         ворзельський</a:t>
            </a: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		Нікополь       нікопольський</a:t>
            </a:r>
          </a:p>
          <a:p>
            <a:pPr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 Сімферополь       сімферопольський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95936" y="156363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067944" y="221171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285978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5605"/>
            <a:ext cx="8229600" cy="3319017"/>
          </a:xfrm>
        </p:spPr>
        <p:txBody>
          <a:bodyPr/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Підні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              підніс себе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Підно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сьс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           піднось себе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923928" y="156363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23928" y="213970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995936" y="336383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Зверніть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птах     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камінці</a:t>
            </a:r>
          </a:p>
          <a:p>
            <a:pPr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Галка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ім’я</a:t>
            </a:r>
          </a:p>
          <a:p>
            <a:pPr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хліб       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кулька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Складні випадки правопису знака м’якшення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837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42122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668</Words>
  <Application>Microsoft Office PowerPoint</Application>
  <PresentationFormat>Экран (16:9)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Тема Office</vt:lpstr>
      <vt:lpstr>Складні випадки правопису знака м’якшення</vt:lpstr>
      <vt:lpstr>Пригадайте </vt:lpstr>
      <vt:lpstr>Зверніть увагу!</vt:lpstr>
      <vt:lpstr>Запам’ятайте</vt:lpstr>
      <vt:lpstr>Зверніть увагу!</vt:lpstr>
      <vt:lpstr>Презентация PowerPoint</vt:lpstr>
      <vt:lpstr>Зверніть увагу!</vt:lpstr>
      <vt:lpstr>Зверніть увагу!</vt:lpstr>
      <vt:lpstr>Складні випадки правопису знака м’якшення</vt:lpstr>
      <vt:lpstr>Ь – знак м’якшення пишемо</vt:lpstr>
      <vt:lpstr>Презентация PowerPoint</vt:lpstr>
      <vt:lpstr>Зверніть увагу!</vt:lpstr>
      <vt:lpstr>Презентация PowerPoint</vt:lpstr>
      <vt:lpstr>Презентация PowerPoint</vt:lpstr>
      <vt:lpstr>Презентация PowerPoint</vt:lpstr>
      <vt:lpstr>Презентация PowerPoint</vt:lpstr>
      <vt:lpstr> у словах іншомовного походження </vt:lpstr>
      <vt:lpstr>Ь не пишемо</vt:lpstr>
      <vt:lpstr>Презентация PowerPoint</vt:lpstr>
      <vt:lpstr>Презентация PowerPoint</vt:lpstr>
      <vt:lpstr>Презентация PowerPoint</vt:lpstr>
      <vt:lpstr>Презентация PowerPoint</vt:lpstr>
      <vt:lpstr>Порівняйте 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NMC</cp:lastModifiedBy>
  <cp:revision>45</cp:revision>
  <dcterms:created xsi:type="dcterms:W3CDTF">2015-05-28T13:09:06Z</dcterms:created>
  <dcterms:modified xsi:type="dcterms:W3CDTF">2023-01-20T06:23:26Z</dcterms:modified>
</cp:coreProperties>
</file>